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9"/>
  </p:notesMasterIdLst>
  <p:sldIdLst>
    <p:sldId id="290" r:id="rId2"/>
    <p:sldId id="1753" r:id="rId3"/>
    <p:sldId id="291" r:id="rId4"/>
    <p:sldId id="283" r:id="rId5"/>
    <p:sldId id="835" r:id="rId6"/>
    <p:sldId id="284" r:id="rId7"/>
    <p:sldId id="1817" r:id="rId8"/>
    <p:sldId id="277" r:id="rId9"/>
    <p:sldId id="1804" r:id="rId10"/>
    <p:sldId id="278" r:id="rId11"/>
    <p:sldId id="837" r:id="rId12"/>
    <p:sldId id="1751" r:id="rId13"/>
    <p:sldId id="1752" r:id="rId14"/>
    <p:sldId id="308" r:id="rId15"/>
    <p:sldId id="832" r:id="rId16"/>
    <p:sldId id="265" r:id="rId17"/>
    <p:sldId id="264" r:id="rId18"/>
    <p:sldId id="295" r:id="rId19"/>
    <p:sldId id="257" r:id="rId20"/>
    <p:sldId id="296" r:id="rId21"/>
    <p:sldId id="301" r:id="rId22"/>
    <p:sldId id="1780" r:id="rId23"/>
    <p:sldId id="299" r:id="rId24"/>
    <p:sldId id="281" r:id="rId25"/>
    <p:sldId id="282" r:id="rId26"/>
    <p:sldId id="1781" r:id="rId27"/>
    <p:sldId id="1783" r:id="rId28"/>
    <p:sldId id="307" r:id="rId29"/>
    <p:sldId id="270" r:id="rId30"/>
    <p:sldId id="271" r:id="rId31"/>
    <p:sldId id="286" r:id="rId32"/>
    <p:sldId id="276" r:id="rId33"/>
    <p:sldId id="1754" r:id="rId34"/>
    <p:sldId id="258" r:id="rId35"/>
    <p:sldId id="851" r:id="rId36"/>
    <p:sldId id="852" r:id="rId37"/>
    <p:sldId id="1784" r:id="rId38"/>
    <p:sldId id="1755" r:id="rId39"/>
    <p:sldId id="846" r:id="rId40"/>
    <p:sldId id="839" r:id="rId41"/>
    <p:sldId id="840" r:id="rId42"/>
    <p:sldId id="259" r:id="rId43"/>
    <p:sldId id="828" r:id="rId44"/>
    <p:sldId id="260" r:id="rId45"/>
    <p:sldId id="847" r:id="rId46"/>
    <p:sldId id="1786" r:id="rId47"/>
    <p:sldId id="262" r:id="rId48"/>
    <p:sldId id="1787" r:id="rId49"/>
    <p:sldId id="263" r:id="rId50"/>
    <p:sldId id="1788" r:id="rId51"/>
    <p:sldId id="824" r:id="rId52"/>
    <p:sldId id="1805" r:id="rId53"/>
    <p:sldId id="841" r:id="rId54"/>
    <p:sldId id="1789" r:id="rId55"/>
    <p:sldId id="853" r:id="rId56"/>
    <p:sldId id="826" r:id="rId57"/>
    <p:sldId id="1790" r:id="rId58"/>
    <p:sldId id="830" r:id="rId59"/>
    <p:sldId id="825" r:id="rId60"/>
    <p:sldId id="1756" r:id="rId61"/>
    <p:sldId id="842" r:id="rId62"/>
    <p:sldId id="844" r:id="rId63"/>
    <p:sldId id="843" r:id="rId64"/>
    <p:sldId id="1757" r:id="rId65"/>
    <p:sldId id="1758" r:id="rId66"/>
    <p:sldId id="1759" r:id="rId67"/>
    <p:sldId id="848" r:id="rId68"/>
    <p:sldId id="1761" r:id="rId69"/>
    <p:sldId id="849" r:id="rId70"/>
    <p:sldId id="269" r:id="rId71"/>
    <p:sldId id="1762" r:id="rId72"/>
    <p:sldId id="1763" r:id="rId73"/>
    <p:sldId id="1764" r:id="rId74"/>
    <p:sldId id="1765" r:id="rId75"/>
    <p:sldId id="1808" r:id="rId76"/>
    <p:sldId id="1766" r:id="rId77"/>
    <p:sldId id="1815" r:id="rId78"/>
    <p:sldId id="279" r:id="rId79"/>
    <p:sldId id="280" r:id="rId80"/>
    <p:sldId id="1767" r:id="rId81"/>
    <p:sldId id="1768" r:id="rId82"/>
    <p:sldId id="1769" r:id="rId83"/>
    <p:sldId id="1770" r:id="rId84"/>
    <p:sldId id="285" r:id="rId85"/>
    <p:sldId id="1806" r:id="rId86"/>
    <p:sldId id="1771" r:id="rId87"/>
    <p:sldId id="1772" r:id="rId88"/>
    <p:sldId id="288" r:id="rId89"/>
    <p:sldId id="289" r:id="rId90"/>
    <p:sldId id="1773" r:id="rId91"/>
    <p:sldId id="1774" r:id="rId92"/>
    <p:sldId id="1775" r:id="rId93"/>
    <p:sldId id="1776" r:id="rId94"/>
    <p:sldId id="1816" r:id="rId95"/>
    <p:sldId id="1777" r:id="rId96"/>
    <p:sldId id="1778" r:id="rId97"/>
    <p:sldId id="297" r:id="rId98"/>
    <p:sldId id="1779" r:id="rId99"/>
    <p:sldId id="850" r:id="rId100"/>
    <p:sldId id="1792" r:id="rId101"/>
    <p:sldId id="1793" r:id="rId102"/>
    <p:sldId id="1794" r:id="rId103"/>
    <p:sldId id="1795" r:id="rId104"/>
    <p:sldId id="261" r:id="rId105"/>
    <p:sldId id="327" r:id="rId106"/>
    <p:sldId id="328" r:id="rId107"/>
    <p:sldId id="329" r:id="rId108"/>
    <p:sldId id="330" r:id="rId109"/>
    <p:sldId id="331" r:id="rId110"/>
    <p:sldId id="332" r:id="rId111"/>
    <p:sldId id="360" r:id="rId112"/>
    <p:sldId id="1796" r:id="rId113"/>
    <p:sldId id="1797" r:id="rId114"/>
    <p:sldId id="1798" r:id="rId115"/>
    <p:sldId id="272" r:id="rId116"/>
    <p:sldId id="275" r:id="rId117"/>
    <p:sldId id="338" r:id="rId118"/>
    <p:sldId id="1799" r:id="rId119"/>
    <p:sldId id="339" r:id="rId120"/>
    <p:sldId id="340" r:id="rId121"/>
    <p:sldId id="1801" r:id="rId122"/>
    <p:sldId id="341" r:id="rId123"/>
    <p:sldId id="342" r:id="rId124"/>
    <p:sldId id="343" r:id="rId125"/>
    <p:sldId id="344" r:id="rId126"/>
    <p:sldId id="345" r:id="rId127"/>
    <p:sldId id="346" r:id="rId128"/>
    <p:sldId id="349" r:id="rId129"/>
    <p:sldId id="347" r:id="rId130"/>
    <p:sldId id="348" r:id="rId131"/>
    <p:sldId id="350" r:id="rId132"/>
    <p:sldId id="351" r:id="rId133"/>
    <p:sldId id="352" r:id="rId134"/>
    <p:sldId id="304" r:id="rId135"/>
    <p:sldId id="1802" r:id="rId136"/>
    <p:sldId id="266" r:id="rId137"/>
    <p:sldId id="1811" r:id="rId138"/>
    <p:sldId id="1810" r:id="rId139"/>
    <p:sldId id="856" r:id="rId140"/>
    <p:sldId id="857" r:id="rId141"/>
    <p:sldId id="1813" r:id="rId142"/>
    <p:sldId id="1812" r:id="rId143"/>
    <p:sldId id="859" r:id="rId144"/>
    <p:sldId id="1803" r:id="rId145"/>
    <p:sldId id="309" r:id="rId146"/>
    <p:sldId id="310" r:id="rId147"/>
    <p:sldId id="311" r:id="rId148"/>
    <p:sldId id="312" r:id="rId149"/>
    <p:sldId id="313" r:id="rId150"/>
    <p:sldId id="314" r:id="rId151"/>
    <p:sldId id="315" r:id="rId152"/>
    <p:sldId id="318" r:id="rId153"/>
    <p:sldId id="317" r:id="rId154"/>
    <p:sldId id="320" r:id="rId155"/>
    <p:sldId id="321" r:id="rId156"/>
    <p:sldId id="322" r:id="rId157"/>
    <p:sldId id="337" r:id="rId158"/>
    <p:sldId id="323" r:id="rId159"/>
    <p:sldId id="324" r:id="rId160"/>
    <p:sldId id="325" r:id="rId161"/>
    <p:sldId id="326" r:id="rId162"/>
    <p:sldId id="256" r:id="rId163"/>
    <p:sldId id="354" r:id="rId164"/>
    <p:sldId id="355" r:id="rId165"/>
    <p:sldId id="356" r:id="rId166"/>
    <p:sldId id="357" r:id="rId167"/>
    <p:sldId id="358" r:id="rId16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81" autoAdjust="0"/>
  </p:normalViewPr>
  <p:slideViewPr>
    <p:cSldViewPr>
      <p:cViewPr varScale="1">
        <p:scale>
          <a:sx n="74" d="100"/>
          <a:sy n="74" d="100"/>
        </p:scale>
        <p:origin x="1646" y="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3FE0B-0719-4577-8B89-A4F21AA19AB0}" type="datetimeFigureOut">
              <a:rPr lang="de-AT" smtClean="0"/>
              <a:t>01.04.2022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6581B-932C-4572-88A7-1D08396FCCAD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6982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6581B-932C-4572-88A7-1D08396FCCAD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35936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60D6A-704E-4122-8BF2-5B1D6EACFFB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64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FBB2-EE75-43AC-A28D-383E3E875819}" type="slidenum">
              <a:rPr lang="ro-RO" smtClean="0"/>
              <a:t>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08196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FBB2-EE75-43AC-A28D-383E3E875819}" type="slidenum">
              <a:rPr lang="ro-RO" smtClean="0"/>
              <a:t>53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92467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FBB2-EE75-43AC-A28D-383E3E875819}" type="slidenum">
              <a:rPr lang="ro-RO" smtClean="0"/>
              <a:t>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26345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FBB2-EE75-43AC-A28D-383E3E875819}" type="slidenum">
              <a:rPr lang="ro-RO" smtClean="0"/>
              <a:t>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36700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FBB2-EE75-43AC-A28D-383E3E875819}" type="slidenum">
              <a:rPr lang="ro-RO" smtClean="0"/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2665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FBB2-EE75-43AC-A28D-383E3E875819}" type="slidenum">
              <a:rPr lang="ro-RO" smtClean="0"/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4216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FBB2-EE75-43AC-A28D-383E3E875819}" type="slidenum">
              <a:rPr lang="ro-RO" smtClean="0"/>
              <a:t>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00246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FBB2-EE75-43AC-A28D-383E3E875819}" type="slidenum">
              <a:rPr lang="ro-RO" smtClean="0"/>
              <a:t>136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80156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FBB2-EE75-43AC-A28D-383E3E875819}" type="slidenum">
              <a:rPr lang="ro-RO" smtClean="0"/>
              <a:t>137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02799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6581B-932C-4572-88A7-1D08396FCCAD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84038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6581B-932C-4572-88A7-1D08396FCCAD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8876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6581B-932C-4572-88A7-1D08396FCCAD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1998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6581B-932C-4572-88A7-1D08396FCCAD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6447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FBB2-EE75-43AC-A28D-383E3E875819}" type="slidenum">
              <a:rPr lang="ro-RO" smtClean="0"/>
              <a:t>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1250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6581B-932C-4572-88A7-1D08396FCCAD}" type="slidenum">
              <a:rPr lang="de-AT" smtClean="0"/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0352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7EFBB2-EE75-43AC-A28D-383E3E875819}" type="slidenum">
              <a:rPr lang="ro-RO" smtClean="0"/>
              <a:t>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6178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60D6A-704E-4122-8BF2-5B1D6EACFFB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53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0B0C-7D65-4314-829F-787A865E3BA0}" type="datetimeFigureOut">
              <a:rPr lang="de-AT" smtClean="0"/>
              <a:t>01.04.2022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D42FD-E677-441F-9F9C-3DA219E4B39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60698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0B0C-7D65-4314-829F-787A865E3BA0}" type="datetimeFigureOut">
              <a:rPr lang="de-AT" smtClean="0"/>
              <a:t>01.04.2022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D42FD-E677-441F-9F9C-3DA219E4B39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23412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0B0C-7D65-4314-829F-787A865E3BA0}" type="datetimeFigureOut">
              <a:rPr lang="de-AT" smtClean="0"/>
              <a:t>01.04.2022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D42FD-E677-441F-9F9C-3DA219E4B39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2145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135685"/>
            <a:ext cx="8458200" cy="53022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1A2EF-C380-4ADC-8E5D-E1495F946BAB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0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0B0C-7D65-4314-829F-787A865E3BA0}" type="datetimeFigureOut">
              <a:rPr lang="de-AT" smtClean="0"/>
              <a:t>01.04.2022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D42FD-E677-441F-9F9C-3DA219E4B396}" type="slidenum">
              <a:rPr lang="de-AT" smtClean="0"/>
              <a:t>‹#›</a:t>
            </a:fld>
            <a:endParaRPr lang="de-AT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647513"/>
            <a:ext cx="91544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/>
              <a:t>© Robert Buchmann –</a:t>
            </a:r>
            <a:r>
              <a:rPr lang="en-GB" sz="800" baseline="0"/>
              <a:t> </a:t>
            </a:r>
            <a:r>
              <a:rPr lang="ro-RO" sz="800" i="1" baseline="0"/>
              <a:t>este interzisă </a:t>
            </a:r>
            <a:r>
              <a:rPr lang="en-GB" sz="800" i="1" baseline="0"/>
              <a:t>reproducerea </a:t>
            </a:r>
            <a:r>
              <a:rPr lang="ro-RO" sz="800" i="1" baseline="0"/>
              <a:t>şi </a:t>
            </a:r>
            <a:r>
              <a:rPr lang="en-GB" sz="800" i="1" baseline="0"/>
              <a:t>distribuirea</a:t>
            </a:r>
            <a:r>
              <a:rPr lang="ro-RO" sz="800" i="1" baseline="0"/>
              <a:t> integrală sau parţială a acestui material fără acordul semnat al autorului, care să menţioneze explicit destinaţia, anul şi metoda de distribuire</a:t>
            </a:r>
            <a:endParaRPr lang="de-AT" sz="800" i="1"/>
          </a:p>
        </p:txBody>
      </p:sp>
    </p:spTree>
    <p:extLst>
      <p:ext uri="{BB962C8B-B14F-4D97-AF65-F5344CB8AC3E}">
        <p14:creationId xmlns:p14="http://schemas.microsoft.com/office/powerpoint/2010/main" val="372635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0B0C-7D65-4314-829F-787A865E3BA0}" type="datetimeFigureOut">
              <a:rPr lang="de-AT" smtClean="0"/>
              <a:t>01.04.2022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D42FD-E677-441F-9F9C-3DA219E4B39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412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0B0C-7D65-4314-829F-787A865E3BA0}" type="datetimeFigureOut">
              <a:rPr lang="de-AT" smtClean="0"/>
              <a:t>01.04.2022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D42FD-E677-441F-9F9C-3DA219E4B39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9865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0B0C-7D65-4314-829F-787A865E3BA0}" type="datetimeFigureOut">
              <a:rPr lang="de-AT" smtClean="0"/>
              <a:t>01.04.2022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D42FD-E677-441F-9F9C-3DA219E4B39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8679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0B0C-7D65-4314-829F-787A865E3BA0}" type="datetimeFigureOut">
              <a:rPr lang="de-AT" smtClean="0"/>
              <a:t>01.04.2022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D42FD-E677-441F-9F9C-3DA219E4B396}" type="slidenum">
              <a:rPr lang="de-AT" smtClean="0"/>
              <a:t>‹#›</a:t>
            </a:fld>
            <a:endParaRPr lang="de-AT"/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6647513"/>
            <a:ext cx="91544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/>
              <a:t>© Robert Buchmann –</a:t>
            </a:r>
            <a:r>
              <a:rPr lang="en-GB" sz="800" baseline="0"/>
              <a:t> </a:t>
            </a:r>
            <a:r>
              <a:rPr lang="ro-RO" sz="800" i="1" baseline="0"/>
              <a:t>este interzisă </a:t>
            </a:r>
            <a:r>
              <a:rPr lang="en-GB" sz="800" i="1" baseline="0"/>
              <a:t>reproducerea </a:t>
            </a:r>
            <a:r>
              <a:rPr lang="ro-RO" sz="800" i="1" baseline="0"/>
              <a:t>şi </a:t>
            </a:r>
            <a:r>
              <a:rPr lang="en-GB" sz="800" i="1" baseline="0"/>
              <a:t>distribuirea</a:t>
            </a:r>
            <a:r>
              <a:rPr lang="ro-RO" sz="800" i="1" baseline="0"/>
              <a:t> integrală sau parţială a acestui material fără acordul semnat al autorului, care să menţioneze explicit destinaţia, anul şi metoda de distribuire</a:t>
            </a:r>
            <a:endParaRPr lang="de-AT" sz="800" i="1"/>
          </a:p>
        </p:txBody>
      </p:sp>
    </p:spTree>
    <p:extLst>
      <p:ext uri="{BB962C8B-B14F-4D97-AF65-F5344CB8AC3E}">
        <p14:creationId xmlns:p14="http://schemas.microsoft.com/office/powerpoint/2010/main" val="586319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0B0C-7D65-4314-829F-787A865E3BA0}" type="datetimeFigureOut">
              <a:rPr lang="de-AT" smtClean="0"/>
              <a:t>01.04.2022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D42FD-E677-441F-9F9C-3DA219E4B39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312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0B0C-7D65-4314-829F-787A865E3BA0}" type="datetimeFigureOut">
              <a:rPr lang="de-AT" smtClean="0"/>
              <a:t>01.04.2022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D42FD-E677-441F-9F9C-3DA219E4B39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7557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0B0C-7D65-4314-829F-787A865E3BA0}" type="datetimeFigureOut">
              <a:rPr lang="de-AT" smtClean="0"/>
              <a:t>01.04.2022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D42FD-E677-441F-9F9C-3DA219E4B39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38958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90B0C-7D65-4314-829F-787A865E3BA0}" type="datetimeFigureOut">
              <a:rPr lang="de-AT" smtClean="0"/>
              <a:t>01.04.2022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D42FD-E677-441F-9F9C-3DA219E4B39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89827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itchen.opendatasoft.com/its-time-to-make-your-data-speak-for-itself-c45ca67d55b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from-big-data-intelligent-applications-cirrus-shakeri/?trk=prof-post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lod-cloud.net/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dbpedia.org/sparql" TargetMode="External"/><Relationship Id="rId2" Type="http://schemas.openxmlformats.org/officeDocument/2006/relationships/hyperlink" Target="https://wiki.dbpedia.org/lookup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query.wikidata.org/" TargetMode="External"/><Relationship Id="rId2" Type="http://schemas.openxmlformats.org/officeDocument/2006/relationships/hyperlink" Target="https://tools.wmflabs.org/prop-explorer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ipsoft.com/2018/06/22/dws-2018-inside-amelia-brain/" TargetMode="Externa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forbes.com/sites/cognitiveworld/2020/01/09/going-beyond-machine-learning-to-machine-reasoning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beyond-low-code-hype-knowledge-graph-driven-alan-morrison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vSgRX9_vP4" TargetMode="External"/><Relationship Id="rId3" Type="http://schemas.openxmlformats.org/officeDocument/2006/relationships/hyperlink" Target="https://thenextweb.com/podium/2019/06/11/what-is-a-knowledge-graph-and-how-does-one-work/" TargetMode="External"/><Relationship Id="rId7" Type="http://schemas.openxmlformats.org/officeDocument/2006/relationships/hyperlink" Target="https://medium.com/airbnb-engineering/scaling-knowledge-access-and-retrieval-at-airbnb-665b6ba21e95" TargetMode="External"/><Relationship Id="rId2" Type="http://schemas.openxmlformats.org/officeDocument/2006/relationships/hyperlink" Target="https://data.europa.eu/euodp/en/linked-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gineering.linkedin.com/blog/2016/10/building-the-linkedin-knowledge-graph" TargetMode="External"/><Relationship Id="rId5" Type="http://schemas.openxmlformats.org/officeDocument/2006/relationships/hyperlink" Target="https://developers.refinitiv.com/knowledge-graph" TargetMode="External"/><Relationship Id="rId10" Type="http://schemas.openxmlformats.org/officeDocument/2006/relationships/hyperlink" Target="https://www.youtube.com/watch?v=hVEJWsSMCrk" TargetMode="External"/><Relationship Id="rId4" Type="http://schemas.openxmlformats.org/officeDocument/2006/relationships/hyperlink" Target="http://conferences.cis.umac.mo/icde2019/wp-content/uploads/2019/06/icde-2019-keynote-luna-dong.pdf" TargetMode="External"/><Relationship Id="rId9" Type="http://schemas.openxmlformats.org/officeDocument/2006/relationships/hyperlink" Target="https://www.youtube.com/watch?v=r3yMSl5NB_Q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journalofwebsemantics.blogspot.com/2014/08/new-lod-cloud-draft-includes-558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ficamerican.com/author/tim-berners-lee-james-hendler-and-ora-lassila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buchmann.ro/" TargetMode="External"/><Relationship Id="rId2" Type="http://schemas.openxmlformats.org/officeDocument/2006/relationships/hyperlink" Target="http://buchmann.ro/#Robert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ntotext.com/blog/text-mining-triplestores-full-semantic-circle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df.fi/service/rdf-grapher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obert Buchmann\Documents\Cluj\2018-2019\Web Semantic\bus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7894473" cy="433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D1EA6E-513C-4D73-BD4A-23855D5099EF}"/>
              </a:ext>
            </a:extLst>
          </p:cNvPr>
          <p:cNvSpPr txBox="1"/>
          <p:nvPr/>
        </p:nvSpPr>
        <p:spPr>
          <a:xfrm>
            <a:off x="1331640" y="44624"/>
            <a:ext cx="51491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000"/>
              <a:t>Ce </a:t>
            </a:r>
            <a:r>
              <a:rPr lang="en-US" sz="3000"/>
              <a:t>sunt tehnologiile semantice</a:t>
            </a:r>
            <a:r>
              <a:rPr lang="ro-RO" sz="3000"/>
              <a:t>?</a:t>
            </a:r>
            <a:endParaRPr lang="de-AT" sz="3000" dirty="0"/>
          </a:p>
        </p:txBody>
      </p:sp>
    </p:spTree>
    <p:extLst>
      <p:ext uri="{BB962C8B-B14F-4D97-AF65-F5344CB8AC3E}">
        <p14:creationId xmlns:p14="http://schemas.microsoft.com/office/powerpoint/2010/main" val="1288821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11" y="1196752"/>
            <a:ext cx="91440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"</a:t>
            </a:r>
            <a:r>
              <a:rPr lang="ro-RO" sz="1600" i="1" dirty="0">
                <a:solidFill>
                  <a:srgbClr val="FF0000"/>
                </a:solidFill>
              </a:rPr>
              <a:t>Cumpără-mi</a:t>
            </a:r>
            <a:r>
              <a:rPr lang="en-US" sz="1600" i="1" dirty="0"/>
              <a:t>		----&gt; </a:t>
            </a:r>
            <a:r>
              <a:rPr lang="ro-RO" sz="1600" b="1" i="1" dirty="0"/>
              <a:t>sarcina</a:t>
            </a:r>
            <a:r>
              <a:rPr lang="ro-RO" sz="1600" i="1" dirty="0"/>
              <a:t> "cumpără"</a:t>
            </a:r>
            <a:r>
              <a:rPr lang="en-US" sz="1600" i="1" dirty="0"/>
              <a:t> (</a:t>
            </a:r>
            <a:r>
              <a:rPr lang="ro-RO" sz="1600" i="1" dirty="0"/>
              <a:t>comunicată unui agent software=script</a:t>
            </a:r>
            <a:r>
              <a:rPr lang="en-US" sz="1600" i="1" dirty="0"/>
              <a:t>)</a:t>
            </a:r>
          </a:p>
          <a:p>
            <a:pPr marL="0" indent="0">
              <a:buNone/>
            </a:pPr>
            <a:r>
              <a:rPr lang="ro-RO" sz="1600" i="1" dirty="0">
                <a:solidFill>
                  <a:srgbClr val="FF0000"/>
                </a:solidFill>
              </a:rPr>
              <a:t>Codul lui Da Vinci</a:t>
            </a:r>
            <a:r>
              <a:rPr lang="en-GB" sz="1600" i="1" dirty="0">
                <a:solidFill>
                  <a:srgbClr val="FF0000"/>
                </a:solidFill>
              </a:rPr>
              <a:t> </a:t>
            </a:r>
            <a:r>
              <a:rPr lang="ro-RO" sz="1600" i="1" dirty="0">
                <a:solidFill>
                  <a:srgbClr val="FF0000"/>
                </a:solidFill>
              </a:rPr>
              <a:t>în </a:t>
            </a:r>
            <a:r>
              <a:rPr lang="ro-RO" sz="1600" i="1" dirty="0" err="1">
                <a:solidFill>
                  <a:srgbClr val="FF0000"/>
                </a:solidFill>
              </a:rPr>
              <a:t>hardcover</a:t>
            </a:r>
            <a:r>
              <a:rPr lang="en-US" sz="1600" i="1" dirty="0">
                <a:solidFill>
                  <a:srgbClr val="FF0000"/>
                </a:solidFill>
              </a:rPr>
              <a:t>,</a:t>
            </a:r>
            <a:r>
              <a:rPr lang="ro-RO" sz="1600" i="1" dirty="0"/>
              <a:t>	</a:t>
            </a:r>
            <a:r>
              <a:rPr lang="en-US" sz="1600" i="1" dirty="0"/>
              <a:t>----&gt; </a:t>
            </a:r>
            <a:r>
              <a:rPr lang="ro-RO" sz="1600" b="1" i="1" dirty="0"/>
              <a:t>obiectul</a:t>
            </a:r>
            <a:r>
              <a:rPr lang="ro-RO" sz="1600" i="1" dirty="0"/>
              <a:t> sarcinii ("Codul lui Da Vinci"), cu </a:t>
            </a:r>
            <a:r>
              <a:rPr lang="ro-RO" sz="1600" b="1" i="1" dirty="0"/>
              <a:t>tipul</a:t>
            </a:r>
            <a:r>
              <a:rPr lang="ro-RO" sz="1600" i="1" dirty="0"/>
              <a:t> ("carte</a:t>
            </a:r>
            <a:r>
              <a:rPr lang="ro-RO" sz="1600" i="1"/>
              <a:t>") dedus </a:t>
            </a:r>
            <a:r>
              <a:rPr lang="en-GB" sz="1600" i="1" dirty="0"/>
              <a:t>			</a:t>
            </a:r>
            <a:r>
              <a:rPr lang="ro-RO" sz="1600" i="1" dirty="0"/>
              <a:t>	din </a:t>
            </a:r>
            <a:r>
              <a:rPr lang="ro-RO" sz="1600" i="1" dirty="0" err="1"/>
              <a:t>prezenţa</a:t>
            </a:r>
            <a:r>
              <a:rPr lang="ro-RO" sz="1600" i="1" dirty="0"/>
              <a:t> </a:t>
            </a:r>
            <a:r>
              <a:rPr lang="ro-RO" sz="1600" i="1" dirty="0" err="1"/>
              <a:t>proprietăţii</a:t>
            </a:r>
            <a:r>
              <a:rPr lang="ro-RO" sz="1600" i="1" dirty="0"/>
              <a:t> "</a:t>
            </a:r>
            <a:r>
              <a:rPr lang="ro-RO" sz="1600" i="1" dirty="0" err="1"/>
              <a:t>hardcover</a:t>
            </a:r>
            <a:r>
              <a:rPr lang="ro-RO" sz="1600" i="1" dirty="0"/>
              <a:t>"</a:t>
            </a:r>
            <a:endParaRPr lang="en-US" sz="1600" i="1" dirty="0"/>
          </a:p>
          <a:p>
            <a:pPr marL="0" indent="0">
              <a:buNone/>
            </a:pPr>
            <a:r>
              <a:rPr lang="ro-RO" sz="1600" i="1" dirty="0">
                <a:solidFill>
                  <a:srgbClr val="FF0000"/>
                </a:solidFill>
              </a:rPr>
              <a:t>cu </a:t>
            </a:r>
            <a:r>
              <a:rPr lang="ro-RO" sz="1600" i="1" dirty="0" err="1">
                <a:solidFill>
                  <a:srgbClr val="FF0000"/>
                </a:solidFill>
              </a:rPr>
              <a:t>preţ</a:t>
            </a:r>
            <a:r>
              <a:rPr lang="ro-RO" sz="1600" i="1" dirty="0">
                <a:solidFill>
                  <a:srgbClr val="FF0000"/>
                </a:solidFill>
              </a:rPr>
              <a:t> maxim</a:t>
            </a:r>
            <a:r>
              <a:rPr lang="en-US" sz="1600" i="1" dirty="0">
                <a:solidFill>
                  <a:srgbClr val="FF0000"/>
                </a:solidFill>
              </a:rPr>
              <a:t> 15 USD,</a:t>
            </a:r>
            <a:r>
              <a:rPr lang="en-US" sz="1600" i="1" dirty="0"/>
              <a:t>	----&gt; </a:t>
            </a:r>
            <a:r>
              <a:rPr lang="ro-RO" sz="1600" i="1" dirty="0" err="1"/>
              <a:t>restricţie</a:t>
            </a:r>
            <a:r>
              <a:rPr lang="ro-RO" sz="1600" i="1" dirty="0"/>
              <a:t> pe </a:t>
            </a:r>
            <a:r>
              <a:rPr lang="ro-RO" sz="1600" b="1" i="1" dirty="0"/>
              <a:t>proprietatea</a:t>
            </a:r>
            <a:r>
              <a:rPr lang="ro-RO" sz="1600" i="1" dirty="0"/>
              <a:t> "</a:t>
            </a:r>
            <a:r>
              <a:rPr lang="ro-RO" sz="1600" i="1" dirty="0" err="1"/>
              <a:t>pret</a:t>
            </a:r>
            <a:r>
              <a:rPr lang="ro-RO" sz="1600" i="1" dirty="0"/>
              <a:t>"</a:t>
            </a:r>
            <a:endParaRPr lang="en-US" sz="1600" i="1" dirty="0"/>
          </a:p>
          <a:p>
            <a:pPr marL="0" indent="0">
              <a:buNone/>
            </a:pPr>
            <a:r>
              <a:rPr lang="ro-RO" sz="1600" i="1" dirty="0">
                <a:solidFill>
                  <a:srgbClr val="FF0000"/>
                </a:solidFill>
              </a:rPr>
              <a:t>livrabil într-o săptămână</a:t>
            </a:r>
            <a:r>
              <a:rPr lang="en-US" sz="1600" i="1" dirty="0"/>
              <a:t>"    	----&gt; </a:t>
            </a:r>
            <a:r>
              <a:rPr lang="ro-RO" sz="1600" i="1" dirty="0" err="1"/>
              <a:t>restricţie</a:t>
            </a:r>
            <a:r>
              <a:rPr lang="ro-RO" sz="1600" i="1" dirty="0"/>
              <a:t> pe </a:t>
            </a:r>
            <a:r>
              <a:rPr lang="ro-RO" sz="1600" b="1" i="1" dirty="0"/>
              <a:t>proprietatea</a:t>
            </a:r>
            <a:r>
              <a:rPr lang="ro-RO" sz="1600" i="1" dirty="0"/>
              <a:t> "timp"</a:t>
            </a:r>
            <a:endParaRPr lang="en-US" sz="1600" i="1" dirty="0"/>
          </a:p>
          <a:p>
            <a:pPr marL="0" indent="0">
              <a:buNone/>
            </a:pPr>
            <a:endParaRPr lang="en-US" sz="1600" i="1" dirty="0"/>
          </a:p>
          <a:p>
            <a:pPr marL="0" indent="0" algn="ctr">
              <a:buNone/>
            </a:pPr>
            <a:r>
              <a:rPr lang="ro-RO" sz="1600" b="1" dirty="0" err="1"/>
              <a:t>Condiţii</a:t>
            </a:r>
            <a:r>
              <a:rPr lang="ro-RO" sz="1600" b="1" dirty="0"/>
              <a:t> pentru a face posibilă executarea automată a acestei sarcini de către un agent software:</a:t>
            </a:r>
          </a:p>
          <a:p>
            <a:endParaRPr lang="ro-RO" sz="1600" dirty="0"/>
          </a:p>
          <a:p>
            <a:r>
              <a:rPr lang="ro-RO" sz="1600" dirty="0"/>
              <a:t>Agentul </a:t>
            </a:r>
            <a:r>
              <a:rPr lang="ro-RO" sz="1600"/>
              <a:t>să aibă </a:t>
            </a:r>
            <a:r>
              <a:rPr lang="ro-RO" sz="1600" dirty="0">
                <a:solidFill>
                  <a:srgbClr val="FF0000"/>
                </a:solidFill>
              </a:rPr>
              <a:t>acces direct la </a:t>
            </a:r>
            <a:r>
              <a:rPr lang="ro-RO" sz="1600" b="1" dirty="0">
                <a:solidFill>
                  <a:srgbClr val="FF0000"/>
                </a:solidFill>
              </a:rPr>
              <a:t>cataloage de produse interogabile</a:t>
            </a:r>
            <a:r>
              <a:rPr lang="ro-RO" sz="1600" dirty="0">
                <a:solidFill>
                  <a:srgbClr val="FF0000"/>
                </a:solidFill>
              </a:rPr>
              <a:t>, </a:t>
            </a:r>
            <a:r>
              <a:rPr lang="ro-RO" sz="1600" dirty="0"/>
              <a:t>nu doar </a:t>
            </a:r>
            <a:r>
              <a:rPr lang="en-GB" sz="1600" dirty="0"/>
              <a:t>s</a:t>
            </a:r>
            <a:r>
              <a:rPr lang="ro-RO" sz="1600" dirty="0"/>
              <a:t>ă caute </a:t>
            </a:r>
            <a:r>
              <a:rPr lang="ro-RO" sz="1600" err="1"/>
              <a:t>stringuri</a:t>
            </a:r>
            <a:r>
              <a:rPr lang="ro-RO" sz="1600"/>
              <a:t> / Web scraping clasic</a:t>
            </a:r>
            <a:endParaRPr lang="ro-RO" sz="1600" dirty="0"/>
          </a:p>
          <a:p>
            <a:r>
              <a:rPr lang="ro-RO" sz="1600" dirty="0"/>
              <a:t>Agen</a:t>
            </a:r>
            <a:r>
              <a:rPr lang="en-US" sz="1600" dirty="0"/>
              <a:t>t</a:t>
            </a:r>
            <a:r>
              <a:rPr lang="ro-RO" sz="1600" dirty="0" err="1"/>
              <a:t>ul</a:t>
            </a:r>
            <a:r>
              <a:rPr lang="ro-RO" sz="1600" dirty="0"/>
              <a:t> trebuie </a:t>
            </a:r>
            <a:r>
              <a:rPr lang="ro-RO" sz="1600" b="1" dirty="0">
                <a:solidFill>
                  <a:srgbClr val="FF0000"/>
                </a:solidFill>
              </a:rPr>
              <a:t>să poată distinge </a:t>
            </a:r>
            <a:r>
              <a:rPr lang="ro-RO" sz="1600" dirty="0">
                <a:solidFill>
                  <a:srgbClr val="FF0000"/>
                </a:solidFill>
              </a:rPr>
              <a:t>după semnificație</a:t>
            </a:r>
            <a:r>
              <a:rPr lang="ro-RO" sz="1600" dirty="0"/>
              <a:t>, între carte și film (</a:t>
            </a:r>
            <a:r>
              <a:rPr lang="ro-RO" sz="1600"/>
              <a:t>să deducă </a:t>
            </a:r>
            <a:r>
              <a:rPr lang="ro-RO" sz="1600" dirty="0"/>
              <a:t>CE sunt lucrurile pe care le caută, în funcție </a:t>
            </a:r>
            <a:r>
              <a:rPr lang="ro-RO" sz="1600"/>
              <a:t>de ce proprietăți au lucrurile, ce interese au utilizatorii etc.)</a:t>
            </a:r>
            <a:endParaRPr lang="ro-RO" sz="1600" dirty="0"/>
          </a:p>
          <a:p>
            <a:r>
              <a:rPr lang="ro-RO" sz="1600" dirty="0"/>
              <a:t>Agentul trebuie </a:t>
            </a:r>
            <a:r>
              <a:rPr lang="ro-RO" sz="1600" b="1" dirty="0">
                <a:solidFill>
                  <a:srgbClr val="FF0000"/>
                </a:solidFill>
              </a:rPr>
              <a:t>să poată </a:t>
            </a:r>
            <a:r>
              <a:rPr lang="ro-RO" sz="1600" b="1">
                <a:solidFill>
                  <a:srgbClr val="FF0000"/>
                </a:solidFill>
              </a:rPr>
              <a:t>naviga autonom </a:t>
            </a:r>
            <a:r>
              <a:rPr lang="ro-RO" sz="1600"/>
              <a:t>(prin interogări, nu clickuri!) </a:t>
            </a:r>
            <a:r>
              <a:rPr lang="ro-RO" sz="1600">
                <a:solidFill>
                  <a:srgbClr val="FF0000"/>
                </a:solidFill>
              </a:rPr>
              <a:t>între cataloagele mai multor magazine virtuale</a:t>
            </a:r>
            <a:endParaRPr lang="ro-RO" sz="1600" dirty="0"/>
          </a:p>
          <a:p>
            <a:r>
              <a:rPr lang="ro-RO" sz="1600" dirty="0"/>
              <a:t>Agentul nu trebuie să returneze "rezultate", </a:t>
            </a:r>
            <a:r>
              <a:rPr lang="ro-RO" sz="1600"/>
              <a:t>ci </a:t>
            </a:r>
            <a:r>
              <a:rPr lang="ro-RO" sz="1600">
                <a:solidFill>
                  <a:srgbClr val="FF0000"/>
                </a:solidFill>
              </a:rPr>
              <a:t>să </a:t>
            </a:r>
            <a:r>
              <a:rPr lang="ro-RO" sz="1600" dirty="0">
                <a:solidFill>
                  <a:srgbClr val="FF0000"/>
                </a:solidFill>
              </a:rPr>
              <a:t>efectueze cumpărarea</a:t>
            </a:r>
            <a:r>
              <a:rPr lang="ro-RO" sz="1600" dirty="0"/>
              <a:t> (</a:t>
            </a:r>
            <a:r>
              <a:rPr lang="ro-RO" sz="1600" b="1" dirty="0">
                <a:solidFill>
                  <a:srgbClr val="FF0000"/>
                </a:solidFill>
              </a:rPr>
              <a:t>să execute sarcina</a:t>
            </a:r>
            <a:r>
              <a:rPr lang="ro-RO" sz="1600" dirty="0"/>
              <a:t>)</a:t>
            </a:r>
          </a:p>
          <a:p>
            <a:r>
              <a:rPr lang="ro-RO" sz="1600" dirty="0"/>
              <a:t>Agentul trebuie să fie </a:t>
            </a:r>
            <a:r>
              <a:rPr lang="ro-RO" sz="1600" dirty="0">
                <a:solidFill>
                  <a:srgbClr val="FF0000"/>
                </a:solidFill>
              </a:rPr>
              <a:t>conștient de procedura de urmat și </a:t>
            </a:r>
            <a:r>
              <a:rPr lang="ro-RO" sz="1600">
                <a:solidFill>
                  <a:srgbClr val="FF0000"/>
                </a:solidFill>
              </a:rPr>
              <a:t>deciziile necesare</a:t>
            </a:r>
            <a:r>
              <a:rPr lang="ro-RO" sz="1600"/>
              <a:t> </a:t>
            </a:r>
            <a:r>
              <a:rPr lang="ro-RO" sz="1600" dirty="0"/>
              <a:t>pentru a duce la bun sfârșit sarcina (</a:t>
            </a:r>
            <a:r>
              <a:rPr lang="ro-RO" sz="1600" b="1" dirty="0">
                <a:solidFill>
                  <a:srgbClr val="FF0000"/>
                </a:solidFill>
              </a:rPr>
              <a:t>interogare </a:t>
            </a:r>
            <a:r>
              <a:rPr lang="ro-RO" sz="1600" b="1">
                <a:solidFill>
                  <a:srgbClr val="FF0000"/>
                </a:solidFill>
              </a:rPr>
              <a:t>de procese, automatizare de decizii</a:t>
            </a:r>
            <a:r>
              <a:rPr lang="ro-RO" sz="1600"/>
              <a:t>)</a:t>
            </a:r>
            <a:endParaRPr lang="ro-RO" sz="1600" dirty="0"/>
          </a:p>
          <a:p>
            <a:r>
              <a:rPr lang="ro-RO" sz="1600"/>
              <a:t>Agentul are nevoie de </a:t>
            </a:r>
            <a:r>
              <a:rPr lang="ro-RO" sz="1600" dirty="0"/>
              <a:t>o </a:t>
            </a:r>
            <a:r>
              <a:rPr lang="ro-RO" sz="1600" dirty="0">
                <a:solidFill>
                  <a:srgbClr val="FF0000"/>
                </a:solidFill>
              </a:rPr>
              <a:t>interfață prin care </a:t>
            </a:r>
            <a:r>
              <a:rPr lang="ro-RO" sz="1600" b="1" dirty="0">
                <a:solidFill>
                  <a:srgbClr val="FF0000"/>
                </a:solidFill>
              </a:rPr>
              <a:t>să preia sarcina de la </a:t>
            </a:r>
            <a:r>
              <a:rPr lang="ro-RO" sz="1600" b="1" dirty="0" err="1">
                <a:solidFill>
                  <a:srgbClr val="FF0000"/>
                </a:solidFill>
              </a:rPr>
              <a:t>user</a:t>
            </a:r>
            <a:r>
              <a:rPr lang="ro-RO" sz="1600" b="1" dirty="0">
                <a:solidFill>
                  <a:srgbClr val="FF0000"/>
                </a:solidFill>
              </a:rPr>
              <a:t> </a:t>
            </a:r>
            <a:r>
              <a:rPr lang="ro-RO" sz="1600" dirty="0"/>
              <a:t>(voce? </a:t>
            </a:r>
            <a:r>
              <a:rPr lang="ro-RO" sz="1600" err="1"/>
              <a:t>chatbot</a:t>
            </a:r>
            <a:r>
              <a:rPr lang="ro-RO" sz="1600"/>
              <a:t>?) </a:t>
            </a:r>
            <a:r>
              <a:rPr lang="ro-RO" sz="1600" dirty="0"/>
              <a:t>– vezi: </a:t>
            </a:r>
            <a:r>
              <a:rPr lang="en-US" sz="1600" dirty="0">
                <a:hlinkClick r:id="rId3"/>
              </a:rPr>
              <a:t>https://kitchen.opendatasoft.com/its-time-to-make-your-data-speak-for-itself-c45ca67d55bf</a:t>
            </a:r>
            <a:endParaRPr lang="ro-RO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FA790-6AE4-4375-B44F-AA63724CA02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77F202-8B83-4734-B2EB-A2743F589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ro-MD"/>
              <a:t>Exemplu de </a:t>
            </a:r>
            <a:r>
              <a:rPr lang="en-US"/>
              <a:t>"query" </a:t>
            </a:r>
            <a:r>
              <a:rPr lang="ro-MD"/>
              <a:t>în Pragmatic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2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924944"/>
            <a:ext cx="8229600" cy="1143000"/>
          </a:xfrm>
        </p:spPr>
        <p:txBody>
          <a:bodyPr>
            <a:normAutofit/>
          </a:bodyPr>
          <a:lstStyle/>
          <a:p>
            <a:r>
              <a:rPr lang="ro-MD"/>
              <a:t>Mai multe detalii despre URI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060790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o-RO"/>
              <a:t>De ce URI</a:t>
            </a:r>
            <a:r>
              <a:rPr lang="en-GB"/>
              <a:t>?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296" y="1268760"/>
            <a:ext cx="9001000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o-RO" sz="1600" b="1"/>
              <a:t>1. URI au un caracter universal</a:t>
            </a:r>
            <a:endParaRPr lang="en-GB" sz="1600" b="1"/>
          </a:p>
          <a:p>
            <a:pPr lvl="1"/>
            <a:r>
              <a:rPr lang="ro-RO" sz="1600"/>
              <a:t>pot identifica orice</a:t>
            </a:r>
            <a:r>
              <a:rPr lang="en-GB" sz="1600"/>
              <a:t> lucru, adresabil sau neadresabil</a:t>
            </a:r>
            <a:r>
              <a:rPr lang="ro-RO" sz="1600"/>
              <a:t>, real sau fictiv, concret sau abstract</a:t>
            </a:r>
            <a:endParaRPr lang="en-GB" sz="1600"/>
          </a:p>
          <a:p>
            <a:pPr lvl="1"/>
            <a:r>
              <a:rPr lang="ro-RO" sz="1600"/>
              <a:t>sunt mai generali decât alte sisteme de identificare (E-mail, CNP, ISBN, SSN etc.)</a:t>
            </a:r>
          </a:p>
          <a:p>
            <a:pPr marL="0" indent="0">
              <a:buNone/>
            </a:pPr>
            <a:r>
              <a:rPr lang="ro-RO" sz="1600" b="1"/>
              <a:t>2. URI indică provenienţa într-un mod controlabil</a:t>
            </a:r>
          </a:p>
          <a:p>
            <a:pPr lvl="1"/>
            <a:r>
              <a:rPr lang="ro-RO" sz="1600"/>
              <a:t>încep cu o adresă de domeniu unică deţinută de cineva anume</a:t>
            </a:r>
          </a:p>
          <a:p>
            <a:pPr marL="0" lvl="1" indent="0">
              <a:buNone/>
            </a:pPr>
            <a:r>
              <a:rPr lang="ro-RO" sz="1600" b="1"/>
              <a:t>3. URI sunt structuraţi într-un mod flexibil</a:t>
            </a:r>
          </a:p>
          <a:p>
            <a:pPr lvl="1"/>
            <a:r>
              <a:rPr lang="ro-RO" sz="1600"/>
              <a:t>proprietarul adresei de domeniu poate defini un număr infinit de URI,</a:t>
            </a:r>
            <a:r>
              <a:rPr lang="en-GB" sz="1600"/>
              <a:t> folosind </a:t>
            </a:r>
            <a:r>
              <a:rPr lang="ro-RO" sz="1600"/>
              <a:t>delimitatorii permiși (oricâte </a:t>
            </a:r>
            <a:r>
              <a:rPr lang="ro-RO" sz="1600" i="1"/>
              <a:t>slash-uri</a:t>
            </a:r>
            <a:r>
              <a:rPr lang="ro-RO" sz="1600"/>
              <a:t>, maxim un </a:t>
            </a:r>
            <a:r>
              <a:rPr lang="ro-RO" sz="1600" i="1"/>
              <a:t>hash</a:t>
            </a:r>
            <a:r>
              <a:rPr lang="ro-RO" sz="1600"/>
              <a:t>):</a:t>
            </a:r>
          </a:p>
          <a:p>
            <a:pPr marL="457200" lvl="1" indent="0">
              <a:buNone/>
            </a:pPr>
            <a:r>
              <a:rPr lang="ro-RO" sz="1600">
                <a:solidFill>
                  <a:srgbClr val="FF0000"/>
                </a:solidFill>
              </a:rPr>
              <a:t>http:</a:t>
            </a:r>
            <a:r>
              <a:rPr lang="en-GB" sz="1600">
                <a:solidFill>
                  <a:srgbClr val="FF0000"/>
                </a:solidFill>
              </a:rPr>
              <a:t>//buchmann</a:t>
            </a:r>
            <a:r>
              <a:rPr lang="ro-RO" sz="1600">
                <a:solidFill>
                  <a:srgbClr val="FF0000"/>
                </a:solidFill>
              </a:rPr>
              <a:t>.ro</a:t>
            </a:r>
            <a:r>
              <a:rPr lang="en-GB" sz="1600">
                <a:solidFill>
                  <a:srgbClr val="FF0000"/>
                </a:solidFill>
              </a:rPr>
              <a:t>/</a:t>
            </a:r>
            <a:r>
              <a:rPr lang="ro-RO" sz="1600">
                <a:solidFill>
                  <a:srgbClr val="FF0000"/>
                </a:solidFill>
              </a:rPr>
              <a:t>Maria</a:t>
            </a:r>
          </a:p>
          <a:p>
            <a:pPr marL="457200" lvl="1" indent="0">
              <a:buNone/>
            </a:pPr>
            <a:r>
              <a:rPr lang="ro-RO" sz="1600">
                <a:solidFill>
                  <a:srgbClr val="FF0000"/>
                </a:solidFill>
              </a:rPr>
              <a:t>http:</a:t>
            </a:r>
            <a:r>
              <a:rPr lang="en-GB" sz="1600">
                <a:solidFill>
                  <a:srgbClr val="FF0000"/>
                </a:solidFill>
              </a:rPr>
              <a:t>//buchmann</a:t>
            </a:r>
            <a:r>
              <a:rPr lang="ro-RO" sz="1600">
                <a:solidFill>
                  <a:srgbClr val="FF0000"/>
                </a:solidFill>
              </a:rPr>
              <a:t>.ro</a:t>
            </a:r>
            <a:r>
              <a:rPr lang="de-AT" sz="1600">
                <a:solidFill>
                  <a:srgbClr val="FF0000"/>
                </a:solidFill>
              </a:rPr>
              <a:t>#</a:t>
            </a:r>
            <a:r>
              <a:rPr lang="ro-RO" sz="1600">
                <a:solidFill>
                  <a:srgbClr val="FF0000"/>
                </a:solidFill>
              </a:rPr>
              <a:t>Maria</a:t>
            </a:r>
          </a:p>
          <a:p>
            <a:pPr marL="457200" lvl="1" indent="0">
              <a:buNone/>
            </a:pPr>
            <a:r>
              <a:rPr lang="ro-RO" sz="1600">
                <a:solidFill>
                  <a:srgbClr val="FF0000"/>
                </a:solidFill>
              </a:rPr>
              <a:t>http:</a:t>
            </a:r>
            <a:r>
              <a:rPr lang="en-GB" sz="1600">
                <a:solidFill>
                  <a:srgbClr val="FF0000"/>
                </a:solidFill>
              </a:rPr>
              <a:t>//buchmann</a:t>
            </a:r>
            <a:r>
              <a:rPr lang="ro-RO" sz="1600">
                <a:solidFill>
                  <a:srgbClr val="FF0000"/>
                </a:solidFill>
              </a:rPr>
              <a:t>.ro</a:t>
            </a:r>
            <a:r>
              <a:rPr lang="en-GB" sz="1600">
                <a:solidFill>
                  <a:srgbClr val="FF0000"/>
                </a:solidFill>
              </a:rPr>
              <a:t>/</a:t>
            </a:r>
            <a:r>
              <a:rPr lang="de-AT" sz="1600">
                <a:solidFill>
                  <a:srgbClr val="FF0000"/>
                </a:solidFill>
              </a:rPr>
              <a:t>persoane</a:t>
            </a:r>
            <a:r>
              <a:rPr lang="en-GB" sz="1600">
                <a:solidFill>
                  <a:srgbClr val="FF0000"/>
                </a:solidFill>
              </a:rPr>
              <a:t>/Maria</a:t>
            </a:r>
          </a:p>
          <a:p>
            <a:pPr marL="457200" lvl="1" indent="0">
              <a:buNone/>
            </a:pPr>
            <a:r>
              <a:rPr lang="ro-RO" sz="1600">
                <a:solidFill>
                  <a:srgbClr val="FF0000"/>
                </a:solidFill>
              </a:rPr>
              <a:t>http:</a:t>
            </a:r>
            <a:r>
              <a:rPr lang="en-GB" sz="1600">
                <a:solidFill>
                  <a:srgbClr val="FF0000"/>
                </a:solidFill>
              </a:rPr>
              <a:t>//buchmann</a:t>
            </a:r>
            <a:r>
              <a:rPr lang="ro-RO" sz="1600">
                <a:solidFill>
                  <a:srgbClr val="FF0000"/>
                </a:solidFill>
              </a:rPr>
              <a:t>.ro</a:t>
            </a:r>
            <a:r>
              <a:rPr lang="en-GB" sz="1600">
                <a:solidFill>
                  <a:srgbClr val="FF0000"/>
                </a:solidFill>
              </a:rPr>
              <a:t>/</a:t>
            </a:r>
            <a:r>
              <a:rPr lang="de-AT" sz="1600">
                <a:solidFill>
                  <a:srgbClr val="FF0000"/>
                </a:solidFill>
              </a:rPr>
              <a:t>relatii</a:t>
            </a:r>
            <a:r>
              <a:rPr lang="en-GB" sz="1600">
                <a:solidFill>
                  <a:srgbClr val="FF0000"/>
                </a:solidFill>
              </a:rPr>
              <a:t>/frate</a:t>
            </a:r>
          </a:p>
          <a:p>
            <a:pPr marL="457200" lvl="1" indent="0">
              <a:buNone/>
            </a:pPr>
            <a:r>
              <a:rPr lang="ro-RO" sz="1600" b="1">
                <a:solidFill>
                  <a:srgbClr val="FF0000"/>
                </a:solidFill>
              </a:rPr>
              <a:t>http:</a:t>
            </a:r>
            <a:r>
              <a:rPr lang="en-GB" sz="1600" b="1">
                <a:solidFill>
                  <a:srgbClr val="FF0000"/>
                </a:solidFill>
              </a:rPr>
              <a:t>//buchmann</a:t>
            </a:r>
            <a:r>
              <a:rPr lang="ro-RO" sz="1600" b="1">
                <a:solidFill>
                  <a:srgbClr val="FF0000"/>
                </a:solidFill>
              </a:rPr>
              <a:t>.ro</a:t>
            </a:r>
            <a:r>
              <a:rPr lang="en-GB" sz="1600" b="1">
                <a:solidFill>
                  <a:srgbClr val="FF0000"/>
                </a:solidFill>
              </a:rPr>
              <a:t>/</a:t>
            </a:r>
            <a:r>
              <a:rPr lang="ro-RO" sz="1600" b="1">
                <a:solidFill>
                  <a:srgbClr val="FF0000"/>
                </a:solidFill>
              </a:rPr>
              <a:t>schema-mea</a:t>
            </a:r>
            <a:r>
              <a:rPr lang="en-GB" sz="1600" b="1">
                <a:solidFill>
                  <a:srgbClr val="FF0000"/>
                </a:solidFill>
              </a:rPr>
              <a:t>/relatii#frate</a:t>
            </a:r>
            <a:endParaRPr lang="ro-RO" sz="1600" b="1">
              <a:solidFill>
                <a:srgbClr val="FF0000"/>
              </a:solidFill>
            </a:endParaRPr>
          </a:p>
          <a:p>
            <a:pPr lvl="1"/>
            <a:r>
              <a:rPr lang="ro-RO" sz="1600"/>
              <a:t>atenţie la prefixare: prefixul se asociază cu </a:t>
            </a:r>
            <a:r>
              <a:rPr lang="ro-RO" sz="1600" b="1"/>
              <a:t>tot ce este înainte de ultima particulă</a:t>
            </a:r>
            <a:r>
              <a:rPr lang="ro-RO" sz="1600"/>
              <a:t>:</a:t>
            </a:r>
          </a:p>
          <a:p>
            <a:pPr marL="457200" lvl="1" indent="0">
              <a:buNone/>
            </a:pPr>
            <a:r>
              <a:rPr lang="en-US" sz="1600">
                <a:solidFill>
                  <a:srgbClr val="FF0000"/>
                </a:solidFill>
              </a:rPr>
              <a:t>@prefix : </a:t>
            </a:r>
            <a:r>
              <a:rPr lang="en-GB" sz="1600">
                <a:solidFill>
                  <a:srgbClr val="FF0000"/>
                </a:solidFill>
              </a:rPr>
              <a:t>&lt;</a:t>
            </a:r>
            <a:r>
              <a:rPr lang="ro-RO" sz="1600">
                <a:solidFill>
                  <a:srgbClr val="FF0000"/>
                </a:solidFill>
              </a:rPr>
              <a:t>http:</a:t>
            </a:r>
            <a:r>
              <a:rPr lang="en-GB" sz="1600">
                <a:solidFill>
                  <a:srgbClr val="FF0000"/>
                </a:solidFill>
              </a:rPr>
              <a:t>//buchmann</a:t>
            </a:r>
            <a:r>
              <a:rPr lang="ro-RO" sz="1600">
                <a:solidFill>
                  <a:srgbClr val="FF0000"/>
                </a:solidFill>
              </a:rPr>
              <a:t>.ro</a:t>
            </a:r>
            <a:r>
              <a:rPr lang="en-GB" sz="1600">
                <a:solidFill>
                  <a:srgbClr val="FF0000"/>
                </a:solidFill>
              </a:rPr>
              <a:t>/</a:t>
            </a:r>
            <a:r>
              <a:rPr lang="ro-RO" sz="1600">
                <a:solidFill>
                  <a:srgbClr val="FF0000"/>
                </a:solidFill>
              </a:rPr>
              <a:t>schema-mea</a:t>
            </a:r>
            <a:r>
              <a:rPr lang="en-GB" sz="1600">
                <a:solidFill>
                  <a:srgbClr val="FF0000"/>
                </a:solidFill>
              </a:rPr>
              <a:t>/relatii#&gt;. </a:t>
            </a:r>
            <a:endParaRPr lang="ro-MD" sz="160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GB" sz="1600"/>
              <a:t>va permite s</a:t>
            </a:r>
            <a:r>
              <a:rPr lang="ro-RO" sz="1600"/>
              <a:t>ă folosim termenul prefixat</a:t>
            </a:r>
            <a:r>
              <a:rPr lang="de-AT" sz="1600">
                <a:solidFill>
                  <a:srgbClr val="FF0000"/>
                </a:solidFill>
              </a:rPr>
              <a:t> </a:t>
            </a:r>
            <a:r>
              <a:rPr lang="en-GB" sz="1600">
                <a:solidFill>
                  <a:srgbClr val="FF0000"/>
                </a:solidFill>
              </a:rPr>
              <a:t>:frate</a:t>
            </a:r>
            <a:endParaRPr lang="ro-MD" sz="1600">
              <a:solidFill>
                <a:srgbClr val="FF0000"/>
              </a:solidFill>
            </a:endParaRPr>
          </a:p>
          <a:p>
            <a:pPr lvl="1"/>
            <a:r>
              <a:rPr lang="ro-RO" sz="1600"/>
              <a:t>sub aceeași adresă putem inventa oricâte prefixe, </a:t>
            </a:r>
            <a:r>
              <a:rPr lang="ro-RO" sz="1600" b="1"/>
              <a:t>inclusiv să sugerăm tipul prin prefix</a:t>
            </a:r>
            <a:r>
              <a:rPr lang="ro-RO" sz="1600"/>
              <a:t>:</a:t>
            </a:r>
          </a:p>
          <a:p>
            <a:pPr marL="457200" lvl="1" indent="0">
              <a:buNone/>
            </a:pPr>
            <a:r>
              <a:rPr lang="en-US" sz="1600">
                <a:solidFill>
                  <a:srgbClr val="FF0000"/>
                </a:solidFill>
              </a:rPr>
              <a:t>@prefix </a:t>
            </a:r>
            <a:r>
              <a:rPr lang="ro-MD" sz="1600">
                <a:solidFill>
                  <a:srgbClr val="FF0000"/>
                </a:solidFill>
              </a:rPr>
              <a:t>persoane</a:t>
            </a:r>
            <a:r>
              <a:rPr lang="en-US" sz="1600">
                <a:solidFill>
                  <a:srgbClr val="FF0000"/>
                </a:solidFill>
              </a:rPr>
              <a:t>: </a:t>
            </a:r>
            <a:r>
              <a:rPr lang="en-GB" sz="1600">
                <a:solidFill>
                  <a:srgbClr val="FF0000"/>
                </a:solidFill>
              </a:rPr>
              <a:t>&lt;</a:t>
            </a:r>
            <a:r>
              <a:rPr lang="ro-RO" sz="1600">
                <a:solidFill>
                  <a:srgbClr val="FF0000"/>
                </a:solidFill>
              </a:rPr>
              <a:t>http:</a:t>
            </a:r>
            <a:r>
              <a:rPr lang="en-GB" sz="1600">
                <a:solidFill>
                  <a:srgbClr val="FF0000"/>
                </a:solidFill>
              </a:rPr>
              <a:t>//buchmann</a:t>
            </a:r>
            <a:r>
              <a:rPr lang="ro-RO" sz="1600">
                <a:solidFill>
                  <a:srgbClr val="FF0000"/>
                </a:solidFill>
              </a:rPr>
              <a:t>.ro</a:t>
            </a:r>
            <a:r>
              <a:rPr lang="en-GB" sz="1600">
                <a:solidFill>
                  <a:srgbClr val="FF0000"/>
                </a:solidFill>
              </a:rPr>
              <a:t>/</a:t>
            </a:r>
            <a:r>
              <a:rPr lang="ro-MD" sz="1600">
                <a:solidFill>
                  <a:srgbClr val="FF0000"/>
                </a:solidFill>
              </a:rPr>
              <a:t>persoane/</a:t>
            </a:r>
            <a:r>
              <a:rPr lang="en-GB" sz="1600">
                <a:solidFill>
                  <a:srgbClr val="FF0000"/>
                </a:solidFill>
              </a:rPr>
              <a:t>&gt;. </a:t>
            </a:r>
            <a:r>
              <a:rPr lang="ro-MD" sz="1600"/>
              <a:t>apoi ID-ul ia forma</a:t>
            </a:r>
            <a:r>
              <a:rPr lang="ro-MD" sz="1600">
                <a:solidFill>
                  <a:srgbClr val="FF0000"/>
                </a:solidFill>
              </a:rPr>
              <a:t> persoane:Maria</a:t>
            </a:r>
          </a:p>
          <a:p>
            <a:pPr marL="457200" lvl="1" indent="0">
              <a:buNone/>
            </a:pPr>
            <a:endParaRPr lang="en-GB" sz="160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38090" y="4205190"/>
            <a:ext cx="369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i="1"/>
              <a:t>Hash doar o dată, la ultima particulă!</a:t>
            </a:r>
            <a:endParaRPr lang="de-AT" i="1"/>
          </a:p>
        </p:txBody>
      </p:sp>
      <p:cxnSp>
        <p:nvCxnSpPr>
          <p:cNvPr id="12" name="Straight Arrow Connector 11"/>
          <p:cNvCxnSpPr>
            <a:cxnSpLocks/>
            <a:stCxn id="8" idx="1"/>
          </p:cNvCxnSpPr>
          <p:nvPr/>
        </p:nvCxnSpPr>
        <p:spPr>
          <a:xfrm flipH="1">
            <a:off x="4211960" y="4389856"/>
            <a:ext cx="426130" cy="3693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/>
              <a:t>De ce URI</a:t>
            </a:r>
            <a:r>
              <a:rPr lang="en-GB"/>
              <a:t>?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0" y="1406622"/>
            <a:ext cx="9001000" cy="576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1600" b="1" dirty="0"/>
              <a:t>4. </a:t>
            </a:r>
            <a:r>
              <a:rPr lang="ro-RO" sz="1600" b="1"/>
              <a:t>URI permit evitarea </a:t>
            </a:r>
            <a:r>
              <a:rPr lang="ro-RO" sz="1600" b="1" dirty="0"/>
              <a:t>conflictelor de termeni</a:t>
            </a:r>
          </a:p>
          <a:p>
            <a:pPr lvl="1"/>
            <a:r>
              <a:rPr lang="ro-RO" sz="1600" dirty="0"/>
              <a:t>termeni similari se pot </a:t>
            </a:r>
            <a:r>
              <a:rPr lang="ro-RO" sz="1600" dirty="0" err="1"/>
              <a:t>diferenţia</a:t>
            </a:r>
            <a:r>
              <a:rPr lang="ro-RO" sz="1600" dirty="0"/>
              <a:t> după prefix</a:t>
            </a:r>
            <a:r>
              <a:rPr lang="en-GB" sz="1600" dirty="0"/>
              <a:t>/</a:t>
            </a:r>
            <a:r>
              <a:rPr lang="en-GB" sz="1600" dirty="0" err="1"/>
              <a:t>provenien</a:t>
            </a:r>
            <a:r>
              <a:rPr lang="ro-RO" sz="1600" dirty="0" err="1"/>
              <a:t>ţă</a:t>
            </a:r>
            <a:r>
              <a:rPr lang="en-GB" sz="1600" dirty="0"/>
              <a:t>:</a:t>
            </a:r>
          </a:p>
          <a:p>
            <a:pPr marL="457200" lvl="1" indent="0">
              <a:buNone/>
            </a:pPr>
            <a:r>
              <a:rPr lang="ro-RO" sz="1600" dirty="0">
                <a:solidFill>
                  <a:srgbClr val="FF0000"/>
                </a:solidFill>
              </a:rPr>
              <a:t>http:</a:t>
            </a:r>
            <a:r>
              <a:rPr lang="en-GB" sz="1600" dirty="0">
                <a:solidFill>
                  <a:srgbClr val="FF0000"/>
                </a:solidFill>
              </a:rPr>
              <a:t>//</a:t>
            </a:r>
            <a:r>
              <a:rPr lang="ro-RO" sz="1600" dirty="0">
                <a:solidFill>
                  <a:srgbClr val="FF0000"/>
                </a:solidFill>
              </a:rPr>
              <a:t>buchmann.ro</a:t>
            </a:r>
            <a:r>
              <a:rPr lang="de-AT" sz="1600" dirty="0">
                <a:solidFill>
                  <a:srgbClr val="FF0000"/>
                </a:solidFill>
              </a:rPr>
              <a:t>#</a:t>
            </a:r>
            <a:r>
              <a:rPr lang="ro-RO" sz="1600" dirty="0">
                <a:solidFill>
                  <a:srgbClr val="FF0000"/>
                </a:solidFill>
              </a:rPr>
              <a:t>Maria</a:t>
            </a:r>
          </a:p>
          <a:p>
            <a:pPr marL="457200" lvl="1" indent="0">
              <a:buNone/>
            </a:pPr>
            <a:r>
              <a:rPr lang="ro-RO" sz="1600" dirty="0">
                <a:solidFill>
                  <a:srgbClr val="FF0000"/>
                </a:solidFill>
              </a:rPr>
              <a:t>http:</a:t>
            </a:r>
            <a:r>
              <a:rPr lang="en-GB" sz="1600" dirty="0">
                <a:solidFill>
                  <a:srgbClr val="FF0000"/>
                </a:solidFill>
              </a:rPr>
              <a:t>//</a:t>
            </a:r>
            <a:r>
              <a:rPr lang="de-AT" sz="1600" dirty="0">
                <a:solidFill>
                  <a:srgbClr val="FF0000"/>
                </a:solidFill>
              </a:rPr>
              <a:t>other.at#</a:t>
            </a:r>
            <a:r>
              <a:rPr lang="ro-RO" sz="1600" dirty="0">
                <a:solidFill>
                  <a:srgbClr val="FF0000"/>
                </a:solidFill>
              </a:rPr>
              <a:t>Maria</a:t>
            </a:r>
            <a:endParaRPr lang="de-AT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ro-RO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ro-RO" sz="1600" dirty="0">
                <a:solidFill>
                  <a:srgbClr val="FF0000"/>
                </a:solidFill>
              </a:rPr>
              <a:t>http:</a:t>
            </a:r>
            <a:r>
              <a:rPr lang="en-GB" sz="1600" dirty="0">
                <a:solidFill>
                  <a:srgbClr val="FF0000"/>
                </a:solidFill>
              </a:rPr>
              <a:t>//</a:t>
            </a:r>
            <a:r>
              <a:rPr lang="en-GB" sz="1600" dirty="0" err="1">
                <a:solidFill>
                  <a:srgbClr val="FF0000"/>
                </a:solidFill>
              </a:rPr>
              <a:t>buchmann</a:t>
            </a:r>
            <a:r>
              <a:rPr lang="ro-RO" sz="1600" dirty="0">
                <a:solidFill>
                  <a:srgbClr val="FF0000"/>
                </a:solidFill>
              </a:rPr>
              <a:t>.</a:t>
            </a:r>
            <a:r>
              <a:rPr lang="ro-RO" sz="1600" dirty="0" err="1">
                <a:solidFill>
                  <a:srgbClr val="FF0000"/>
                </a:solidFill>
              </a:rPr>
              <a:t>ro</a:t>
            </a:r>
            <a:r>
              <a:rPr lang="de-AT" sz="1600" dirty="0">
                <a:solidFill>
                  <a:srgbClr val="FF0000"/>
                </a:solidFill>
              </a:rPr>
              <a:t>#</a:t>
            </a:r>
            <a:r>
              <a:rPr lang="ro-RO" sz="1600" dirty="0">
                <a:solidFill>
                  <a:srgbClr val="FF0000"/>
                </a:solidFill>
              </a:rPr>
              <a:t>sugar</a:t>
            </a:r>
          </a:p>
          <a:p>
            <a:pPr marL="457200" lvl="1" indent="0">
              <a:buNone/>
            </a:pPr>
            <a:r>
              <a:rPr lang="ro-RO" sz="1600" dirty="0">
                <a:solidFill>
                  <a:srgbClr val="FF0000"/>
                </a:solidFill>
              </a:rPr>
              <a:t>http</a:t>
            </a:r>
            <a:r>
              <a:rPr lang="ro-RO" sz="1600">
                <a:solidFill>
                  <a:srgbClr val="FF0000"/>
                </a:solidFill>
              </a:rPr>
              <a:t>:</a:t>
            </a:r>
            <a:r>
              <a:rPr lang="en-GB" sz="1600">
                <a:solidFill>
                  <a:srgbClr val="FF0000"/>
                </a:solidFill>
              </a:rPr>
              <a:t>//</a:t>
            </a:r>
            <a:r>
              <a:rPr lang="ro-RO" sz="1600">
                <a:solidFill>
                  <a:srgbClr val="FF0000"/>
                </a:solidFill>
              </a:rPr>
              <a:t>other.at</a:t>
            </a:r>
            <a:r>
              <a:rPr lang="de-AT" sz="1600">
                <a:solidFill>
                  <a:srgbClr val="FF0000"/>
                </a:solidFill>
              </a:rPr>
              <a:t>#</a:t>
            </a:r>
            <a:r>
              <a:rPr lang="ro-RO" sz="1600" dirty="0">
                <a:solidFill>
                  <a:srgbClr val="FF0000"/>
                </a:solidFill>
              </a:rPr>
              <a:t>sugar</a:t>
            </a:r>
          </a:p>
          <a:p>
            <a:pPr marL="457200" lvl="1" indent="0">
              <a:buNone/>
            </a:pPr>
            <a:endParaRPr lang="ro-RO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ro-RO" sz="1600" dirty="0">
                <a:solidFill>
                  <a:srgbClr val="FF0000"/>
                </a:solidFill>
              </a:rPr>
              <a:t>http:</a:t>
            </a:r>
            <a:r>
              <a:rPr lang="en-GB" sz="1600" dirty="0">
                <a:solidFill>
                  <a:srgbClr val="FF0000"/>
                </a:solidFill>
              </a:rPr>
              <a:t>//buchmann.ro</a:t>
            </a:r>
            <a:r>
              <a:rPr lang="en-GB" sz="1600">
                <a:solidFill>
                  <a:srgbClr val="FF0000"/>
                </a:solidFill>
              </a:rPr>
              <a:t>/compan</a:t>
            </a:r>
            <a:r>
              <a:rPr lang="ro-MD" sz="1600">
                <a:solidFill>
                  <a:srgbClr val="FF0000"/>
                </a:solidFill>
              </a:rPr>
              <a:t>y</a:t>
            </a:r>
            <a:r>
              <a:rPr lang="en-GB" sz="1600">
                <a:solidFill>
                  <a:srgbClr val="FF0000"/>
                </a:solidFill>
              </a:rPr>
              <a:t>#</a:t>
            </a:r>
            <a:r>
              <a:rPr lang="en-GB" sz="1600" dirty="0" err="1">
                <a:solidFill>
                  <a:srgbClr val="FF0000"/>
                </a:solidFill>
              </a:rPr>
              <a:t>Volkswagen</a:t>
            </a:r>
            <a:endParaRPr lang="en-GB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ro-RO" sz="1600" dirty="0">
                <a:solidFill>
                  <a:srgbClr val="FF0000"/>
                </a:solidFill>
              </a:rPr>
              <a:t>http:</a:t>
            </a:r>
            <a:r>
              <a:rPr lang="en-GB" sz="1600" dirty="0">
                <a:solidFill>
                  <a:srgbClr val="FF0000"/>
                </a:solidFill>
              </a:rPr>
              <a:t>//buchmann.</a:t>
            </a:r>
            <a:r>
              <a:rPr lang="en-GB" sz="1600">
                <a:solidFill>
                  <a:srgbClr val="FF0000"/>
                </a:solidFill>
              </a:rPr>
              <a:t>ro/</a:t>
            </a:r>
            <a:r>
              <a:rPr lang="ro-RO" sz="1600">
                <a:solidFill>
                  <a:srgbClr val="FF0000"/>
                </a:solidFill>
              </a:rPr>
              <a:t>car</a:t>
            </a:r>
            <a:r>
              <a:rPr lang="en-GB" sz="1600">
                <a:solidFill>
                  <a:srgbClr val="FF0000"/>
                </a:solidFill>
              </a:rPr>
              <a:t>#</a:t>
            </a:r>
            <a:r>
              <a:rPr lang="en-GB" sz="1600" dirty="0" err="1">
                <a:solidFill>
                  <a:srgbClr val="FF0000"/>
                </a:solidFill>
              </a:rPr>
              <a:t>Volkswagen</a:t>
            </a:r>
            <a:endParaRPr lang="en-GB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ro-RO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ro-RO" sz="1600" dirty="0">
                <a:solidFill>
                  <a:srgbClr val="FF0000"/>
                </a:solidFill>
              </a:rPr>
              <a:t>http:</a:t>
            </a:r>
            <a:r>
              <a:rPr lang="en-GB" sz="1600" dirty="0">
                <a:solidFill>
                  <a:srgbClr val="FF0000"/>
                </a:solidFill>
              </a:rPr>
              <a:t>//buchmann.ro/</a:t>
            </a:r>
            <a:r>
              <a:rPr lang="en-GB" sz="1600" dirty="0" err="1">
                <a:solidFill>
                  <a:srgbClr val="FF0000"/>
                </a:solidFill>
              </a:rPr>
              <a:t>marimiFizice</a:t>
            </a:r>
            <a:r>
              <a:rPr lang="en-GB" sz="1600" dirty="0">
                <a:solidFill>
                  <a:srgbClr val="FF0000"/>
                </a:solidFill>
              </a:rPr>
              <a:t>/masa</a:t>
            </a:r>
          </a:p>
          <a:p>
            <a:pPr marL="457200" lvl="1" indent="0">
              <a:buNone/>
            </a:pPr>
            <a:r>
              <a:rPr lang="ro-RO" sz="1600" dirty="0">
                <a:solidFill>
                  <a:srgbClr val="FF0000"/>
                </a:solidFill>
              </a:rPr>
              <a:t>http:</a:t>
            </a:r>
            <a:r>
              <a:rPr lang="en-GB" sz="1600" dirty="0">
                <a:solidFill>
                  <a:srgbClr val="FF0000"/>
                </a:solidFill>
              </a:rPr>
              <a:t>//buchmann.ro/mobilier/masa</a:t>
            </a:r>
          </a:p>
          <a:p>
            <a:pPr marL="457200" lvl="1" indent="0">
              <a:buNone/>
            </a:pPr>
            <a:endParaRPr lang="ro-RO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ro-RO" sz="1600" dirty="0">
                <a:solidFill>
                  <a:srgbClr val="FF0000"/>
                </a:solidFill>
              </a:rPr>
              <a:t>http:</a:t>
            </a:r>
            <a:r>
              <a:rPr lang="en-GB" sz="1600" dirty="0">
                <a:solidFill>
                  <a:srgbClr val="FF0000"/>
                </a:solidFill>
              </a:rPr>
              <a:t>//buchmann.ro#</a:t>
            </a:r>
            <a:r>
              <a:rPr lang="ro-RO" sz="1600" dirty="0">
                <a:solidFill>
                  <a:srgbClr val="FF0000"/>
                </a:solidFill>
              </a:rPr>
              <a:t>Pop</a:t>
            </a:r>
            <a:r>
              <a:rPr lang="en-GB" sz="1600" dirty="0">
                <a:solidFill>
                  <a:srgbClr val="FF0000"/>
                </a:solidFill>
              </a:rPr>
              <a:t>Maria1</a:t>
            </a:r>
          </a:p>
          <a:p>
            <a:pPr marL="457200" lvl="1" indent="0">
              <a:buNone/>
            </a:pPr>
            <a:r>
              <a:rPr lang="ro-RO" sz="1600" dirty="0">
                <a:solidFill>
                  <a:srgbClr val="FF0000"/>
                </a:solidFill>
              </a:rPr>
              <a:t>http:</a:t>
            </a:r>
            <a:r>
              <a:rPr lang="en-GB" sz="1600" dirty="0">
                <a:solidFill>
                  <a:srgbClr val="FF0000"/>
                </a:solidFill>
              </a:rPr>
              <a:t>//buchmann.ro#</a:t>
            </a:r>
            <a:r>
              <a:rPr lang="ro-RO" sz="1600" dirty="0">
                <a:solidFill>
                  <a:srgbClr val="FF0000"/>
                </a:solidFill>
              </a:rPr>
              <a:t>Pop</a:t>
            </a:r>
            <a:r>
              <a:rPr lang="en-GB" sz="1600" dirty="0">
                <a:solidFill>
                  <a:srgbClr val="FF0000"/>
                </a:solidFill>
              </a:rPr>
              <a:t>Maria2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15816" y="2060848"/>
            <a:ext cx="50405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300" i="1"/>
              <a:t>Dou</a:t>
            </a:r>
            <a:r>
              <a:rPr lang="ro-RO" sz="1300" i="1"/>
              <a:t>ă persoane Maria au primit ID-uri similare de la organizaţii diferite... dar se diferențiază după provenienţă!</a:t>
            </a:r>
            <a:endParaRPr lang="de-AT" sz="1300" i="1"/>
          </a:p>
        </p:txBody>
      </p:sp>
      <p:sp>
        <p:nvSpPr>
          <p:cNvPr id="11" name="TextBox 10"/>
          <p:cNvSpPr txBox="1"/>
          <p:nvPr/>
        </p:nvSpPr>
        <p:spPr>
          <a:xfrm>
            <a:off x="3203848" y="2957582"/>
            <a:ext cx="52555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i="1"/>
              <a:t>Conceptele "zahăr" şi "sugar" au primit identificatori similari derivaţi din limbi diferite, dar se diferenţiază după provenienţă!</a:t>
            </a:r>
            <a:endParaRPr lang="de-AT" sz="1300" i="1"/>
          </a:p>
        </p:txBody>
      </p:sp>
      <p:sp>
        <p:nvSpPr>
          <p:cNvPr id="16" name="TextBox 15"/>
          <p:cNvSpPr txBox="1"/>
          <p:nvPr/>
        </p:nvSpPr>
        <p:spPr>
          <a:xfrm>
            <a:off x="4427985" y="3807111"/>
            <a:ext cx="457301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i="1"/>
              <a:t>Deşi au aceeaşi provenienţă, c</a:t>
            </a:r>
            <a:r>
              <a:rPr lang="en-GB" sz="1300" i="1"/>
              <a:t>ompania </a:t>
            </a:r>
            <a:r>
              <a:rPr lang="ro-RO" sz="1300" i="1"/>
              <a:t>Volkswagen şi un automobil Volkswagen au primit ID-uri diferențiate prin includerea tipului în adresa de proveniență!</a:t>
            </a:r>
            <a:endParaRPr lang="de-AT" sz="1300" i="1"/>
          </a:p>
        </p:txBody>
      </p:sp>
      <p:sp>
        <p:nvSpPr>
          <p:cNvPr id="17" name="TextBox 16"/>
          <p:cNvSpPr txBox="1"/>
          <p:nvPr/>
        </p:nvSpPr>
        <p:spPr>
          <a:xfrm>
            <a:off x="4212955" y="4725144"/>
            <a:ext cx="52555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i="1"/>
              <a:t>Omonimul "masa" (mobilier și unitate de măsură) se diferenţiază prin prelungirea adresei de proveniență</a:t>
            </a:r>
            <a:endParaRPr lang="de-AT" sz="1300" i="1"/>
          </a:p>
        </p:txBody>
      </p:sp>
      <p:sp>
        <p:nvSpPr>
          <p:cNvPr id="18" name="TextBox 17"/>
          <p:cNvSpPr txBox="1"/>
          <p:nvPr/>
        </p:nvSpPr>
        <p:spPr>
          <a:xfrm>
            <a:off x="3635896" y="5517232"/>
            <a:ext cx="52555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i="1"/>
              <a:t>Aici </a:t>
            </a:r>
            <a:r>
              <a:rPr lang="de-AT" sz="1300" i="1"/>
              <a:t>presupunem c</a:t>
            </a:r>
            <a:r>
              <a:rPr lang="ro-RO" sz="1300" i="1"/>
              <a:t>ă avem două persoane în aceeași organizație și dintr-un motiv oarecare trebuie să aibă același prefix. </a:t>
            </a:r>
          </a:p>
          <a:p>
            <a:r>
              <a:rPr lang="ro-RO" sz="1300" i="1"/>
              <a:t>Putem forța diferențierea adăugând particule suplimentare la ID-ul local (o cheie primară, un CNP preluat dintr-un sistem de identificare local)</a:t>
            </a:r>
            <a:endParaRPr lang="de-AT" sz="1300" i="1"/>
          </a:p>
        </p:txBody>
      </p:sp>
    </p:spTree>
    <p:extLst>
      <p:ext uri="{BB962C8B-B14F-4D97-AF65-F5344CB8AC3E}">
        <p14:creationId xmlns:p14="http://schemas.microsoft.com/office/powerpoint/2010/main" val="40843568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/>
              <a:t>De ce URI</a:t>
            </a:r>
            <a:r>
              <a:rPr lang="en-GB"/>
              <a:t>?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460" y="1484784"/>
            <a:ext cx="9026540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o-RO" sz="1400" b="1"/>
              <a:t>5. </a:t>
            </a:r>
            <a:r>
              <a:rPr lang="ro-RO" sz="1400" b="1" u="sng"/>
              <a:t>La nevoie</a:t>
            </a:r>
            <a:r>
              <a:rPr lang="ro-RO" sz="1400" b="1"/>
              <a:t> URI se pot folosi ca adrese URL:</a:t>
            </a:r>
            <a:endParaRPr lang="ro-RO" sz="1400"/>
          </a:p>
          <a:p>
            <a:pPr lvl="1"/>
            <a:r>
              <a:rPr lang="en-GB" sz="1400" i="1"/>
              <a:t>Pentru resursele adresabile</a:t>
            </a:r>
            <a:r>
              <a:rPr lang="ro-RO" sz="1400" i="1"/>
              <a:t> (fișiere, site-uri)</a:t>
            </a:r>
            <a:r>
              <a:rPr lang="en-GB" sz="1400"/>
              <a:t>, </a:t>
            </a:r>
            <a:r>
              <a:rPr lang="ro-RO" sz="1400"/>
              <a:t>adresa URL joacă și rol de URI (adresa va fi simultan și identificator)</a:t>
            </a:r>
            <a:endParaRPr lang="de-AT" sz="1400"/>
          </a:p>
          <a:p>
            <a:pPr lvl="1"/>
            <a:r>
              <a:rPr lang="en-GB" sz="1400" i="1"/>
              <a:t>P</a:t>
            </a:r>
            <a:r>
              <a:rPr lang="ro-RO" sz="1400" i="1"/>
              <a:t>entru resursele neadresabile</a:t>
            </a:r>
            <a:r>
              <a:rPr lang="ro-RO" sz="1400"/>
              <a:t>, se pot implementa</a:t>
            </a:r>
            <a:r>
              <a:rPr lang="en-GB" sz="1400"/>
              <a:t> </a:t>
            </a:r>
            <a:r>
              <a:rPr lang="ro-RO" sz="1400"/>
              <a:t>scripturi care să preîntâmpine accesarea unui URI (din browser, din cereri HTTP), cf. scenariului de mai jos</a:t>
            </a:r>
          </a:p>
          <a:p>
            <a:pPr lvl="1"/>
            <a:endParaRPr lang="ro-RO" sz="1400"/>
          </a:p>
          <a:p>
            <a:pPr marL="457200" lvl="1" indent="0" algn="ctr">
              <a:buNone/>
            </a:pPr>
            <a:r>
              <a:rPr lang="ro-RO" sz="1400">
                <a:solidFill>
                  <a:srgbClr val="FF0000"/>
                </a:solidFill>
              </a:rPr>
              <a:t>:MichaelJackson  :arePagina  </a:t>
            </a:r>
            <a:r>
              <a:rPr lang="en-GB" sz="1400">
                <a:solidFill>
                  <a:srgbClr val="FF0000"/>
                </a:solidFill>
              </a:rPr>
              <a:t>&lt;http://michaeljackson.com&gt;.</a:t>
            </a:r>
            <a:endParaRPr lang="ro-RO" sz="140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de-AT" sz="1400"/>
          </a:p>
          <a:p>
            <a:pPr marL="457200" lvl="1" indent="0">
              <a:buNone/>
            </a:pPr>
            <a:endParaRPr lang="de-AT" sz="1400"/>
          </a:p>
          <a:p>
            <a:pPr marL="0" lvl="1" indent="0">
              <a:buNone/>
            </a:pPr>
            <a:r>
              <a:rPr lang="de-AT" sz="1400" b="1"/>
              <a:t>Scenariu</a:t>
            </a:r>
            <a:r>
              <a:rPr lang="ro-RO" sz="1400" b="1"/>
              <a:t>:</a:t>
            </a:r>
          </a:p>
          <a:p>
            <a:pPr marL="3175" lvl="1" indent="0">
              <a:buNone/>
            </a:pPr>
            <a:r>
              <a:rPr lang="ro-RO" sz="1400"/>
              <a:t>Presupunem că am termenul </a:t>
            </a:r>
            <a:r>
              <a:rPr lang="ro-RO" sz="1400">
                <a:solidFill>
                  <a:srgbClr val="FF0000"/>
                </a:solidFill>
              </a:rPr>
              <a:t>http:</a:t>
            </a:r>
            <a:r>
              <a:rPr lang="en-GB" sz="1400">
                <a:solidFill>
                  <a:srgbClr val="FF0000"/>
                </a:solidFill>
              </a:rPr>
              <a:t>//buchmann.ro#MichaelJackson</a:t>
            </a:r>
            <a:r>
              <a:rPr lang="ro-RO" sz="1400">
                <a:solidFill>
                  <a:srgbClr val="FF0000"/>
                </a:solidFill>
              </a:rPr>
              <a:t> </a:t>
            </a:r>
            <a:r>
              <a:rPr lang="ro-RO" sz="1400"/>
              <a:t>(ca ID al persoanei Michael Jackson)</a:t>
            </a:r>
          </a:p>
          <a:p>
            <a:pPr marL="3175" lvl="1" indent="0">
              <a:buNone/>
            </a:pPr>
            <a:r>
              <a:rPr lang="en-GB" sz="1400" b="1"/>
              <a:t>Ce dor</a:t>
            </a:r>
            <a:r>
              <a:rPr lang="ro-RO" sz="1400" b="1"/>
              <a:t>esc</a:t>
            </a:r>
            <a:r>
              <a:rPr lang="en-GB" sz="1400" b="1"/>
              <a:t> s</a:t>
            </a:r>
            <a:r>
              <a:rPr lang="ro-RO" sz="1400" b="1"/>
              <a:t>ă se întâmple dacă cineva tastează acest URI în browser</a:t>
            </a:r>
            <a:r>
              <a:rPr lang="en-GB" sz="1400" b="1"/>
              <a:t>?</a:t>
            </a:r>
            <a:r>
              <a:rPr lang="en-GB" sz="1400"/>
              <a:t> Posibilit</a:t>
            </a:r>
            <a:r>
              <a:rPr lang="ro-RO" sz="1400"/>
              <a:t>ăţi:</a:t>
            </a:r>
          </a:p>
          <a:p>
            <a:pPr marL="800100" lvl="1" indent="-342900">
              <a:buFont typeface="+mj-lt"/>
              <a:buAutoNum type="arabicPeriod"/>
            </a:pPr>
            <a:r>
              <a:rPr lang="ro-RO" sz="1400"/>
              <a:t>Nu e OBLIGATORI</a:t>
            </a:r>
            <a:r>
              <a:rPr lang="en-GB" sz="1400"/>
              <a:t>U</a:t>
            </a:r>
            <a:r>
              <a:rPr lang="ro-RO" sz="1400"/>
              <a:t> să se întâmple ceva, căci </a:t>
            </a:r>
            <a:r>
              <a:rPr lang="de-AT" sz="1400"/>
              <a:t>un URI e un ID</a:t>
            </a:r>
            <a:r>
              <a:rPr lang="ro-RO" sz="1400"/>
              <a:t>, nu o adresă. Serverul poate returna o eroare</a:t>
            </a:r>
          </a:p>
          <a:p>
            <a:pPr marL="800100" lvl="1" indent="-342900">
              <a:buFont typeface="+mj-lt"/>
              <a:buAutoNum type="arabicPeriod"/>
            </a:pPr>
            <a:r>
              <a:rPr lang="ro-RO" sz="1400"/>
              <a:t>Recomandare: să se implementeze </a:t>
            </a:r>
            <a:r>
              <a:rPr lang="ro-RO" sz="1400" b="1"/>
              <a:t>dereferenţierea URI</a:t>
            </a:r>
            <a:r>
              <a:rPr lang="ro-RO" sz="1400"/>
              <a:t> = </a:t>
            </a:r>
            <a:r>
              <a:rPr lang="ro-RO" sz="1400" i="1"/>
              <a:t>server ce acceptă cereri HTTP spre URI, le descompune să afle despre ce ID e vorba şi returnează "ceva util"</a:t>
            </a:r>
            <a:r>
              <a:rPr lang="ro-RO" sz="1400"/>
              <a:t>:</a:t>
            </a:r>
          </a:p>
          <a:p>
            <a:pPr marL="914400" lvl="2" indent="0">
              <a:buNone/>
            </a:pPr>
            <a:r>
              <a:rPr lang="ro-RO" sz="1400"/>
              <a:t>2a. redirectare spre site-ul oficial Michael Jackson (dacă serverul deține o mapare între ID-ul persoanei și adresa site-ului</a:t>
            </a:r>
            <a:r>
              <a:rPr lang="de-AT" sz="1400"/>
              <a:t>, </a:t>
            </a:r>
            <a:r>
              <a:rPr lang="ro-RO" sz="1400"/>
              <a:t>cum e</a:t>
            </a:r>
            <a:r>
              <a:rPr lang="de-AT" sz="1400"/>
              <a:t> mai sus pe slide</a:t>
            </a:r>
            <a:r>
              <a:rPr lang="ro-RO" sz="1400"/>
              <a:t>)</a:t>
            </a:r>
          </a:p>
          <a:p>
            <a:pPr marL="914400" lvl="2" indent="0">
              <a:buNone/>
            </a:pPr>
            <a:r>
              <a:rPr lang="ro-RO" sz="1400"/>
              <a:t>2b. returnarea unui fişier RDF cu subgraful disponibil despre Michael Jackson</a:t>
            </a:r>
          </a:p>
          <a:p>
            <a:pPr marL="914400" lvl="2" indent="0">
              <a:buNone/>
            </a:pPr>
            <a:r>
              <a:rPr lang="ro-RO" sz="1400"/>
              <a:t>2c. returnarea unei pagini HTML care oferă explicații despre acel URI (</a:t>
            </a:r>
            <a:r>
              <a:rPr lang="de-AT" sz="1400"/>
              <a:t>cazul</a:t>
            </a:r>
            <a:r>
              <a:rPr lang="ro-RO" sz="1400"/>
              <a:t> Schema.org)</a:t>
            </a:r>
            <a:r>
              <a:rPr lang="de-AT" sz="1400"/>
              <a:t> sau care prezint</a:t>
            </a:r>
            <a:r>
              <a:rPr lang="ro-RO" sz="1400"/>
              <a:t>ă un subgraf într-o formă ușor de citit (cazul DBPedia.org)</a:t>
            </a:r>
          </a:p>
          <a:p>
            <a:pPr marL="0" lvl="2" indent="0">
              <a:buNone/>
            </a:pPr>
            <a:r>
              <a:rPr lang="ro-RO" sz="1400" b="1">
                <a:solidFill>
                  <a:srgbClr val="FF0000"/>
                </a:solidFill>
              </a:rPr>
              <a:t>Dereferenţierea URI e posibilă doar pe servere HTTP</a:t>
            </a:r>
            <a:r>
              <a:rPr lang="ro-RO" sz="1400">
                <a:solidFill>
                  <a:srgbClr val="FF0000"/>
                </a:solidFill>
              </a:rPr>
              <a:t>, de aceea toți URI trebuie să înceapă cu http:// (în timp ce adresele URL pot să înceapă și cu ftp:, mailto: etc. în funcție de protocolul de acces.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55485" y="3138006"/>
            <a:ext cx="16742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i="1"/>
              <a:t>A</a:t>
            </a:r>
            <a:r>
              <a:rPr lang="ro-RO" sz="1300" i="1"/>
              <a:t>dresă de site!</a:t>
            </a:r>
            <a:endParaRPr lang="de-AT" sz="1300" i="1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508104" y="2974973"/>
            <a:ext cx="396044" cy="1461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8221" y="3138006"/>
            <a:ext cx="41157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i="1"/>
              <a:t>Acest termen e ID de persoană (neadresabilă)</a:t>
            </a:r>
            <a:endParaRPr lang="de-AT" sz="1300" i="1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V="1">
            <a:off x="2226095" y="2932138"/>
            <a:ext cx="857952" cy="2058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72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/>
              <a:t>De ce URI</a:t>
            </a:r>
            <a:r>
              <a:rPr lang="en-GB"/>
              <a:t>?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0" y="1700808"/>
            <a:ext cx="9001000" cy="57606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o-RO" sz="1400" b="1"/>
              <a:t>6. Un același lucru poate primi mai mulți URI (de obicei de provenienţă diferită):</a:t>
            </a:r>
            <a:r>
              <a:rPr lang="ro-RO" sz="1400"/>
              <a:t> Este foarte probabil ca organizaţii diferite să atribuie ID-uri diferite la același lucru (exemplu: o persoană să aibă identificatori diferiţi în organizaţii diferite!)</a:t>
            </a:r>
          </a:p>
          <a:p>
            <a:pPr marL="0" indent="0">
              <a:buNone/>
            </a:pPr>
            <a:endParaRPr lang="ro-RO" sz="1400" b="1"/>
          </a:p>
          <a:p>
            <a:pPr marL="0" indent="0">
              <a:buNone/>
            </a:pPr>
            <a:endParaRPr lang="ro-RO" sz="1400" b="1"/>
          </a:p>
          <a:p>
            <a:pPr marL="0" indent="0">
              <a:buNone/>
            </a:pPr>
            <a:endParaRPr lang="ro-RO" sz="1400" b="1"/>
          </a:p>
          <a:p>
            <a:pPr marL="0" indent="0">
              <a:buNone/>
            </a:pPr>
            <a:endParaRPr lang="ro-RO" sz="1400" b="1"/>
          </a:p>
          <a:p>
            <a:pPr marL="0" indent="0">
              <a:buNone/>
            </a:pPr>
            <a:endParaRPr lang="ro-RO" sz="1400" b="1"/>
          </a:p>
          <a:p>
            <a:pPr marL="0" indent="0">
              <a:buNone/>
            </a:pPr>
            <a:endParaRPr lang="ro-RO" sz="1400" b="1"/>
          </a:p>
          <a:p>
            <a:pPr marL="0" indent="0">
              <a:buNone/>
            </a:pPr>
            <a:endParaRPr lang="ro-RO" sz="1400" b="1"/>
          </a:p>
          <a:p>
            <a:pPr marL="0" indent="0">
              <a:buNone/>
            </a:pPr>
            <a:endParaRPr lang="ro-RO" sz="1400" b="1"/>
          </a:p>
          <a:p>
            <a:pPr marL="0" indent="0">
              <a:buNone/>
            </a:pPr>
            <a:endParaRPr lang="ro-RO" sz="1400" b="1"/>
          </a:p>
          <a:p>
            <a:pPr marL="0" indent="0">
              <a:buNone/>
            </a:pPr>
            <a:r>
              <a:rPr lang="ro-RO" sz="1400" b="1"/>
              <a:t>Reminder:</a:t>
            </a:r>
          </a:p>
          <a:p>
            <a:r>
              <a:rPr lang="ro-RO" sz="1400" b="1"/>
              <a:t>O resursă poate avea mai mulţi URI</a:t>
            </a:r>
            <a:r>
              <a:rPr lang="ro-RO" sz="1400"/>
              <a:t> (din cauză că mai multe organizații dețin informații despre aceeași entitate)</a:t>
            </a:r>
          </a:p>
          <a:p>
            <a:r>
              <a:rPr lang="ro-RO" sz="1400" b="1"/>
              <a:t>Dar un acelaşi URI NU poate identifica mai multe resurse! </a:t>
            </a:r>
            <a:r>
              <a:rPr lang="ro-RO" sz="1400"/>
              <a:t>(prefixele ne permit să controlăm acest risc)</a:t>
            </a:r>
            <a:r>
              <a:rPr lang="ro-RO" sz="1400" b="1"/>
              <a:t>!</a:t>
            </a:r>
          </a:p>
          <a:p>
            <a:pPr marL="0" indent="0">
              <a:buNone/>
            </a:pPr>
            <a:endParaRPr lang="ro-RO" sz="1400" b="1"/>
          </a:p>
          <a:p>
            <a:pPr marL="0" indent="0">
              <a:buNone/>
            </a:pPr>
            <a:r>
              <a:rPr lang="ro-RO" sz="1400" b="1"/>
              <a:t>7. URI a</a:t>
            </a:r>
            <a:r>
              <a:rPr lang="en-GB" sz="1400" b="1"/>
              <a:t>u un caracter interna</a:t>
            </a:r>
            <a:r>
              <a:rPr lang="ro-RO" sz="1400" b="1"/>
              <a:t>ţional</a:t>
            </a:r>
          </a:p>
          <a:p>
            <a:pPr lvl="1"/>
            <a:r>
              <a:rPr lang="ro-RO" sz="1400"/>
              <a:t>se mai numesc şi IRI, subliniind astfel faptul că pot fi scrişi cu orice caractere </a:t>
            </a:r>
            <a:endParaRPr lang="en-GB" sz="1400"/>
          </a:p>
        </p:txBody>
      </p:sp>
      <p:sp>
        <p:nvSpPr>
          <p:cNvPr id="5" name="Rectangle 4"/>
          <p:cNvSpPr/>
          <p:nvPr/>
        </p:nvSpPr>
        <p:spPr>
          <a:xfrm>
            <a:off x="110803" y="264235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ro-RO" sz="1600">
                <a:solidFill>
                  <a:srgbClr val="FF0000"/>
                </a:solidFill>
              </a:rPr>
              <a:t>http:</a:t>
            </a:r>
            <a:r>
              <a:rPr lang="en-GB" sz="1600">
                <a:solidFill>
                  <a:srgbClr val="FF0000"/>
                </a:solidFill>
              </a:rPr>
              <a:t>//</a:t>
            </a:r>
            <a:r>
              <a:rPr lang="ro-RO" sz="1600">
                <a:solidFill>
                  <a:srgbClr val="FF0000"/>
                </a:solidFill>
              </a:rPr>
              <a:t>anaf.ro</a:t>
            </a:r>
            <a:r>
              <a:rPr lang="de-AT" sz="1600">
                <a:solidFill>
                  <a:srgbClr val="FF0000"/>
                </a:solidFill>
              </a:rPr>
              <a:t>#</a:t>
            </a:r>
            <a:r>
              <a:rPr lang="ro-RO" sz="1600">
                <a:solidFill>
                  <a:srgbClr val="FF0000"/>
                </a:solidFill>
              </a:rPr>
              <a:t>PopMaria</a:t>
            </a:r>
          </a:p>
          <a:p>
            <a:pPr lvl="1"/>
            <a:r>
              <a:rPr lang="ro-RO" sz="1600">
                <a:solidFill>
                  <a:srgbClr val="FF0000"/>
                </a:solidFill>
              </a:rPr>
              <a:t>http:</a:t>
            </a:r>
            <a:r>
              <a:rPr lang="en-GB" sz="1600">
                <a:solidFill>
                  <a:srgbClr val="FF0000"/>
                </a:solidFill>
              </a:rPr>
              <a:t>//</a:t>
            </a:r>
            <a:r>
              <a:rPr lang="ro-RO" sz="1600">
                <a:solidFill>
                  <a:srgbClr val="FF0000"/>
                </a:solidFill>
              </a:rPr>
              <a:t>univie.ac</a:t>
            </a:r>
            <a:r>
              <a:rPr lang="de-AT" sz="1600">
                <a:solidFill>
                  <a:srgbClr val="FF0000"/>
                </a:solidFill>
              </a:rPr>
              <a:t>.at#</a:t>
            </a:r>
            <a:r>
              <a:rPr lang="ro-RO" sz="1600">
                <a:solidFill>
                  <a:srgbClr val="FF0000"/>
                </a:solidFill>
              </a:rPr>
              <a:t>PopMaria</a:t>
            </a:r>
            <a:endParaRPr lang="de-AT" sz="160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504" y="3684256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ro-RO" sz="1600">
                <a:solidFill>
                  <a:srgbClr val="FF0000"/>
                </a:solidFill>
              </a:rPr>
              <a:t>http:</a:t>
            </a:r>
            <a:r>
              <a:rPr lang="en-GB" sz="1600">
                <a:solidFill>
                  <a:srgbClr val="FF0000"/>
                </a:solidFill>
              </a:rPr>
              <a:t>//</a:t>
            </a:r>
            <a:r>
              <a:rPr lang="ro-RO" sz="1600">
                <a:solidFill>
                  <a:srgbClr val="FF0000"/>
                </a:solidFill>
              </a:rPr>
              <a:t>buchmann.ro</a:t>
            </a:r>
            <a:r>
              <a:rPr lang="en-GB" sz="1600">
                <a:solidFill>
                  <a:srgbClr val="FF0000"/>
                </a:solidFill>
              </a:rPr>
              <a:t>/</a:t>
            </a:r>
            <a:r>
              <a:rPr lang="ro-RO" sz="1600">
                <a:solidFill>
                  <a:srgbClr val="FF0000"/>
                </a:solidFill>
              </a:rPr>
              <a:t>schema-mea</a:t>
            </a:r>
            <a:r>
              <a:rPr lang="de-AT" sz="1600">
                <a:solidFill>
                  <a:srgbClr val="FF0000"/>
                </a:solidFill>
              </a:rPr>
              <a:t>#</a:t>
            </a:r>
            <a:r>
              <a:rPr lang="ro-RO" sz="1600">
                <a:solidFill>
                  <a:srgbClr val="FF0000"/>
                </a:solidFill>
              </a:rPr>
              <a:t>frate</a:t>
            </a:r>
          </a:p>
          <a:p>
            <a:pPr lvl="1"/>
            <a:r>
              <a:rPr lang="ro-RO" sz="1600">
                <a:solidFill>
                  <a:srgbClr val="FF0000"/>
                </a:solidFill>
              </a:rPr>
              <a:t>http:</a:t>
            </a:r>
            <a:r>
              <a:rPr lang="en-GB" sz="1600">
                <a:solidFill>
                  <a:srgbClr val="FF0000"/>
                </a:solidFill>
              </a:rPr>
              <a:t>//</a:t>
            </a:r>
            <a:r>
              <a:rPr lang="de-AT" sz="1600">
                <a:solidFill>
                  <a:srgbClr val="FF0000"/>
                </a:solidFill>
              </a:rPr>
              <a:t>other.at/</a:t>
            </a:r>
            <a:r>
              <a:rPr lang="ro-RO" sz="1600">
                <a:solidFill>
                  <a:srgbClr val="FF0000"/>
                </a:solidFill>
              </a:rPr>
              <a:t>alta-schema</a:t>
            </a:r>
            <a:r>
              <a:rPr lang="de-AT" sz="1600">
                <a:solidFill>
                  <a:srgbClr val="FF0000"/>
                </a:solidFill>
              </a:rPr>
              <a:t>#</a:t>
            </a:r>
            <a:r>
              <a:rPr lang="ro-RO" sz="1600">
                <a:solidFill>
                  <a:srgbClr val="FF0000"/>
                </a:solidFill>
              </a:rPr>
              <a:t>brother</a:t>
            </a:r>
            <a:endParaRPr lang="de-AT" sz="160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1960" y="3740770"/>
            <a:ext cx="52555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i="1"/>
              <a:t>Conceptul de fra</a:t>
            </a:r>
            <a:r>
              <a:rPr lang="en-GB" sz="1300" i="1"/>
              <a:t>te poate s</a:t>
            </a:r>
            <a:r>
              <a:rPr lang="ro-RO" sz="1300" i="1"/>
              <a:t>ă apară cu aceeaşi semnificaţie</a:t>
            </a:r>
          </a:p>
          <a:p>
            <a:r>
              <a:rPr lang="ro-RO" sz="1300" i="1"/>
              <a:t>în scheme diferite, de provenienţă diferită!</a:t>
            </a:r>
            <a:endParaRPr lang="en-GB" sz="1300" i="1"/>
          </a:p>
        </p:txBody>
      </p:sp>
      <p:sp>
        <p:nvSpPr>
          <p:cNvPr id="12" name="TextBox 11"/>
          <p:cNvSpPr txBox="1"/>
          <p:nvPr/>
        </p:nvSpPr>
        <p:spPr>
          <a:xfrm>
            <a:off x="3347864" y="2606539"/>
            <a:ext cx="52555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i="1"/>
              <a:t>O persoană poate primi identificatori diferiţi în baze de cunoştinţe diferite,</a:t>
            </a:r>
          </a:p>
          <a:p>
            <a:r>
              <a:rPr lang="ro-RO" sz="1300" i="1"/>
              <a:t>aparţinând unor organizaţii diferite!</a:t>
            </a:r>
          </a:p>
        </p:txBody>
      </p:sp>
    </p:spTree>
    <p:extLst>
      <p:ext uri="{BB962C8B-B14F-4D97-AF65-F5344CB8AC3E}">
        <p14:creationId xmlns:p14="http://schemas.microsoft.com/office/powerpoint/2010/main" val="10321731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731" y="116632"/>
            <a:ext cx="8229600" cy="1143000"/>
          </a:xfrm>
        </p:spPr>
        <p:txBody>
          <a:bodyPr>
            <a:normAutofit/>
          </a:bodyPr>
          <a:lstStyle/>
          <a:p>
            <a:r>
              <a:rPr lang="ro-RO" sz="2600"/>
              <a:t>Cum se procedează când mai multe organizații dețin </a:t>
            </a:r>
            <a:br>
              <a:rPr lang="ro-RO" sz="2600"/>
            </a:br>
            <a:r>
              <a:rPr lang="ro-RO" sz="2600"/>
              <a:t>grafuri despre aceleași entități?</a:t>
            </a:r>
            <a:endParaRPr lang="en-US" sz="26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64374" y="1268760"/>
            <a:ext cx="8964487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o-RO" sz="1600"/>
              <a:t>A. Cazul </a:t>
            </a:r>
            <a:r>
              <a:rPr lang="ro-RO" sz="1600" dirty="0"/>
              <a:t>ideal</a:t>
            </a:r>
            <a:r>
              <a:rPr lang="en-US" sz="1600" dirty="0"/>
              <a:t>: </a:t>
            </a:r>
            <a:r>
              <a:rPr lang="ro-RO" sz="1600" b="1" dirty="0"/>
              <a:t>toate părțile se pun de acord asupra unui același URI (impus de una din organizații </a:t>
            </a:r>
            <a:r>
              <a:rPr lang="ro-RO" sz="1600" b="1"/>
              <a:t>sau adoptat </a:t>
            </a:r>
            <a:r>
              <a:rPr lang="ro-RO" sz="1600" b="1" dirty="0"/>
              <a:t>dintr-o sursă publică)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ro-RO" sz="1600" dirty="0"/>
              <a:t>Graful stâng aparține organizației care deține domeniul </a:t>
            </a:r>
            <a:r>
              <a:rPr lang="en-US" sz="1600" i="1" dirty="0"/>
              <a:t>http://</a:t>
            </a:r>
            <a:r>
              <a:rPr lang="ro-RO" sz="1600" i="1" dirty="0"/>
              <a:t>buchmann.ro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ro-RO" sz="1600" dirty="0"/>
              <a:t>Graful drept aparține organizației care deține</a:t>
            </a:r>
            <a:r>
              <a:rPr lang="en-US" sz="1600" dirty="0"/>
              <a:t> </a:t>
            </a:r>
            <a:r>
              <a:rPr lang="en-US" sz="1600" i="1" dirty="0"/>
              <a:t>http://other.at</a:t>
            </a:r>
            <a:endParaRPr lang="ro-RO" sz="1600" i="1" dirty="0"/>
          </a:p>
          <a:p>
            <a:pPr marL="571500" indent="-571500" algn="l">
              <a:buFont typeface="Arial" pitchFamily="34" charset="0"/>
              <a:buChar char="•"/>
            </a:pPr>
            <a:r>
              <a:rPr lang="ro-RO" sz="1600" dirty="0"/>
              <a:t>Ambele </a:t>
            </a:r>
            <a:r>
              <a:rPr lang="ro-RO" sz="1600" dirty="0" err="1"/>
              <a:t>organizaţii</a:t>
            </a:r>
            <a:r>
              <a:rPr lang="ro-RO" sz="1600" dirty="0"/>
              <a:t> dețin informații despre Andrew</a:t>
            </a:r>
            <a:r>
              <a:rPr lang="en-GB" sz="1600" dirty="0"/>
              <a:t> (</a:t>
            </a:r>
            <a:r>
              <a:rPr lang="ro-RO" sz="1600" dirty="0"/>
              <a:t>prima despre familia sa, a doua despre job</a:t>
            </a:r>
            <a:r>
              <a:rPr lang="en-GB" sz="1600" dirty="0"/>
              <a:t>)</a:t>
            </a:r>
            <a:endParaRPr lang="ro-RO" sz="1600" dirty="0"/>
          </a:p>
          <a:p>
            <a:pPr marL="571500" indent="-571500" algn="l">
              <a:buFont typeface="Arial" pitchFamily="34" charset="0"/>
              <a:buChar char="•"/>
            </a:pPr>
            <a:r>
              <a:rPr lang="ro-RO" sz="1600" dirty="0"/>
              <a:t>Ambele organizații știu că Andrew are deja un URI (creat de el </a:t>
            </a:r>
            <a:r>
              <a:rPr lang="ro-RO" sz="1600" dirty="0" err="1"/>
              <a:t>însuşi</a:t>
            </a:r>
            <a:r>
              <a:rPr lang="ro-RO" sz="1600" dirty="0"/>
              <a:t>) și </a:t>
            </a:r>
            <a:r>
              <a:rPr lang="ro-RO" sz="1600" dirty="0">
                <a:solidFill>
                  <a:srgbClr val="FF0000"/>
                </a:solidFill>
              </a:rPr>
              <a:t>ambele adoptă acel URI</a:t>
            </a:r>
            <a:endParaRPr lang="en-US" sz="1600" dirty="0">
              <a:solidFill>
                <a:srgbClr val="FF0000"/>
              </a:solidFill>
            </a:endParaRPr>
          </a:p>
        </p:txBody>
      </p: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4046865" y="3041182"/>
            <a:ext cx="5128883" cy="3085550"/>
            <a:chOff x="5000" y="4552"/>
            <a:chExt cx="4157" cy="1544"/>
          </a:xfrm>
        </p:grpSpPr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5000" y="4552"/>
              <a:ext cx="2293" cy="54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400" b="1" i="1">
                  <a:effectLst/>
                  <a:latin typeface="Arial Narrow"/>
                  <a:ea typeface="Calibri"/>
                  <a:cs typeface="Times New Roman"/>
                </a:rPr>
                <a:t>http://</a:t>
              </a:r>
              <a:r>
                <a:rPr lang="en-GB" sz="1400" b="1" i="1">
                  <a:effectLst/>
                  <a:latin typeface="Arial Narrow"/>
                  <a:ea typeface="Calibri"/>
                  <a:cs typeface="Times New Roman"/>
                </a:rPr>
                <a:t>andrew</a:t>
              </a:r>
              <a:r>
                <a:rPr lang="ro-RO" sz="1400" b="1" i="1">
                  <a:effectLst/>
                  <a:latin typeface="Arial Narrow"/>
                  <a:ea typeface="Calibri"/>
                  <a:cs typeface="Times New Roman"/>
                </a:rPr>
                <a:t>.at#Andrew</a:t>
              </a:r>
              <a:endParaRPr lang="ro-RO" sz="14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6383" y="5091"/>
              <a:ext cx="277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400" b="1" i="1">
                  <a:effectLst/>
                  <a:latin typeface="Arial Narrow"/>
                  <a:ea typeface="Calibri"/>
                  <a:cs typeface="Times New Roman"/>
                </a:rPr>
                <a:t>http://other.at#</a:t>
              </a:r>
              <a:r>
                <a:rPr lang="en-US" sz="1400" b="1" i="1">
                  <a:effectLst/>
                  <a:latin typeface="Arial Narrow"/>
                  <a:ea typeface="Calibri"/>
                  <a:cs typeface="Times New Roman"/>
                </a:rPr>
                <a:t>worksAt</a:t>
              </a:r>
              <a:endParaRPr lang="ro-RO" sz="14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39" name="AutoShape 190"/>
            <p:cNvCxnSpPr>
              <a:cxnSpLocks noChangeShapeType="1"/>
            </p:cNvCxnSpPr>
            <p:nvPr/>
          </p:nvCxnSpPr>
          <p:spPr bwMode="auto">
            <a:xfrm>
              <a:off x="6443" y="5091"/>
              <a:ext cx="720" cy="487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6443" y="5551"/>
              <a:ext cx="2714" cy="54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400" b="1" i="1">
                  <a:effectLst/>
                  <a:latin typeface="Arial Narrow"/>
                  <a:ea typeface="Calibri"/>
                  <a:cs typeface="Times New Roman"/>
                </a:rPr>
                <a:t>http://other.at#ABC</a:t>
              </a:r>
              <a:endParaRPr lang="ro-RO" sz="1400" b="1">
                <a:effectLst/>
                <a:latin typeface="Arial Narrow"/>
                <a:ea typeface="Calibri"/>
                <a:cs typeface="Times New Roman"/>
              </a:endParaRPr>
            </a:p>
            <a:p>
              <a:pPr>
                <a:spcAft>
                  <a:spcPts val="0"/>
                </a:spcAft>
              </a:pPr>
              <a:r>
                <a:rPr lang="ro-RO" sz="1400" b="1" i="1">
                  <a:effectLst/>
                  <a:latin typeface="Arial Narrow"/>
                  <a:ea typeface="Calibri"/>
                  <a:cs typeface="Times New Roman"/>
                </a:rPr>
                <a:t> </a:t>
              </a:r>
              <a:endParaRPr lang="ro-RO" sz="14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381000" y="3001193"/>
            <a:ext cx="4057968" cy="3565843"/>
            <a:chOff x="1583" y="4552"/>
            <a:chExt cx="3420" cy="2300"/>
          </a:xfrm>
        </p:grpSpPr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1583" y="4552"/>
              <a:ext cx="1980" cy="5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400" b="1" dirty="0">
                  <a:effectLst/>
                  <a:latin typeface="Arial Narrow"/>
                  <a:ea typeface="Calibri"/>
                  <a:cs typeface="Times New Roman"/>
                </a:rPr>
                <a:t>http://buchmann.ro#Anna</a:t>
              </a:r>
            </a:p>
          </p:txBody>
        </p:sp>
        <p:cxnSp>
          <p:nvCxnSpPr>
            <p:cNvPr id="31" name="AutoShape 189"/>
            <p:cNvCxnSpPr>
              <a:cxnSpLocks noChangeShapeType="1"/>
            </p:cNvCxnSpPr>
            <p:nvPr/>
          </p:nvCxnSpPr>
          <p:spPr bwMode="auto">
            <a:xfrm>
              <a:off x="2946" y="5091"/>
              <a:ext cx="797" cy="48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>
              <a:off x="2409" y="5011"/>
              <a:ext cx="259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400" b="1" dirty="0">
                  <a:effectLst/>
                  <a:latin typeface="Arial Narrow"/>
                  <a:ea typeface="Calibri"/>
                  <a:cs typeface="Times New Roman"/>
                </a:rPr>
                <a:t>http://buchmann.</a:t>
              </a:r>
              <a:r>
                <a:rPr lang="ro-RO" sz="1400" b="1">
                  <a:effectLst/>
                  <a:latin typeface="Arial Narrow"/>
                  <a:ea typeface="Calibri"/>
                  <a:cs typeface="Times New Roman"/>
                </a:rPr>
                <a:t>ro#</a:t>
              </a:r>
            </a:p>
            <a:p>
              <a:pPr>
                <a:spcAft>
                  <a:spcPts val="0"/>
                </a:spcAft>
              </a:pPr>
              <a:r>
                <a:rPr lang="en-US" sz="1400" b="1">
                  <a:effectLst/>
                  <a:latin typeface="Arial Narrow"/>
                  <a:ea typeface="Calibri"/>
                  <a:cs typeface="Times New Roman"/>
                </a:rPr>
                <a:t>isMotherOf</a:t>
              </a:r>
              <a:endParaRPr lang="ro-RO" sz="14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2663" y="5578"/>
              <a:ext cx="2340" cy="54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400" b="1">
                  <a:effectLst/>
                  <a:latin typeface="Arial Narrow"/>
                  <a:ea typeface="Calibri"/>
                  <a:cs typeface="Times New Roman"/>
                </a:rPr>
                <a:t>http://andrew.at#Andrew</a:t>
              </a: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1603" y="6028"/>
              <a:ext cx="2160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400" b="1" dirty="0">
                  <a:effectLst/>
                  <a:latin typeface="Arial Narrow"/>
                  <a:ea typeface="Calibri"/>
                  <a:cs typeface="Times New Roman"/>
                </a:rPr>
                <a:t>http://buchmann.</a:t>
              </a:r>
              <a:r>
                <a:rPr lang="ro-RO" sz="1400" b="1">
                  <a:effectLst/>
                  <a:latin typeface="Arial Narrow"/>
                  <a:ea typeface="Calibri"/>
                  <a:cs typeface="Times New Roman"/>
                </a:rPr>
                <a:t>ro#</a:t>
              </a:r>
            </a:p>
            <a:p>
              <a:pPr>
                <a:spcAft>
                  <a:spcPts val="0"/>
                </a:spcAft>
              </a:pPr>
              <a:r>
                <a:rPr lang="en-US" sz="1400" b="1">
                  <a:effectLst/>
                  <a:latin typeface="Arial Narrow"/>
                  <a:ea typeface="Calibri"/>
                  <a:cs typeface="Times New Roman"/>
                </a:rPr>
                <a:t>hasAge</a:t>
              </a:r>
              <a:endParaRPr lang="ro-RO" sz="14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35" name="AutoShape 191"/>
            <p:cNvCxnSpPr>
              <a:cxnSpLocks noChangeShapeType="1"/>
            </p:cNvCxnSpPr>
            <p:nvPr/>
          </p:nvCxnSpPr>
          <p:spPr bwMode="auto">
            <a:xfrm flipH="1">
              <a:off x="2663" y="6123"/>
              <a:ext cx="854" cy="32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237" y="6392"/>
              <a:ext cx="434" cy="4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 b="1">
                  <a:effectLst/>
                  <a:latin typeface="Arial Narrow"/>
                  <a:ea typeface="Calibri"/>
                  <a:cs typeface="Times New Roman"/>
                </a:rPr>
                <a:t>20</a:t>
              </a:r>
              <a:endParaRPr lang="ro-RO" sz="14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0899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34872" y="634411"/>
            <a:ext cx="8866618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o-RO" sz="1600"/>
              <a:t>Chiar dacă grafurile sunt stocate pe servere diferite, cu adrese de domeniu diferite, ele vor forma un supragraf virtual ce poate fi traversat de interogări și/sau cereri HTTP: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12736" y="2567267"/>
            <a:ext cx="8873257" cy="3321685"/>
            <a:chOff x="0" y="0"/>
            <a:chExt cx="4363175" cy="1462315"/>
          </a:xfrm>
        </p:grpSpPr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0" y="0"/>
              <a:ext cx="1257300" cy="3429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300" b="1" dirty="0">
                  <a:effectLst/>
                  <a:latin typeface="Arial Narrow"/>
                  <a:ea typeface="Calibri"/>
                  <a:cs typeface="Times New Roman"/>
                </a:rPr>
                <a:t>http://buchmann.</a:t>
              </a:r>
              <a:r>
                <a:rPr lang="ro-RO" sz="1300" b="1">
                  <a:effectLst/>
                  <a:latin typeface="Arial Narrow"/>
                  <a:ea typeface="Calibri"/>
                  <a:cs typeface="Times New Roman"/>
                </a:rPr>
                <a:t>ro#</a:t>
              </a:r>
            </a:p>
            <a:p>
              <a:pPr>
                <a:spcAft>
                  <a:spcPts val="0"/>
                </a:spcAft>
              </a:pPr>
              <a:r>
                <a:rPr lang="ro-RO" sz="1300" b="1">
                  <a:effectLst/>
                  <a:latin typeface="Arial Narrow"/>
                  <a:ea typeface="Calibri"/>
                  <a:cs typeface="Times New Roman"/>
                </a:rPr>
                <a:t>Anna</a:t>
              </a:r>
              <a:endParaRPr lang="ro-RO" sz="13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1753845" y="485806"/>
              <a:ext cx="1761490" cy="3429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300" b="1" i="1">
                  <a:effectLst/>
                  <a:latin typeface="Arial Narrow"/>
                  <a:ea typeface="Calibri"/>
                  <a:cs typeface="Times New Roman"/>
                </a:rPr>
                <a:t>http://other.at#</a:t>
              </a:r>
              <a:r>
                <a:rPr lang="en-US" sz="1300" b="1" i="1">
                  <a:effectLst/>
                  <a:latin typeface="Arial Narrow"/>
                  <a:ea typeface="Calibri"/>
                  <a:cs typeface="Times New Roman"/>
                </a:rPr>
                <a:t>worksAt</a:t>
              </a:r>
              <a:endParaRPr lang="ro-RO" sz="13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20" name="AutoShape 250"/>
            <p:cNvCxnSpPr>
              <a:cxnSpLocks noChangeShapeType="1"/>
            </p:cNvCxnSpPr>
            <p:nvPr/>
          </p:nvCxnSpPr>
          <p:spPr bwMode="auto">
            <a:xfrm flipV="1">
              <a:off x="1899557" y="751115"/>
              <a:ext cx="736600" cy="3048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249"/>
            <p:cNvCxnSpPr>
              <a:cxnSpLocks noChangeShapeType="1"/>
            </p:cNvCxnSpPr>
            <p:nvPr/>
          </p:nvCxnSpPr>
          <p:spPr bwMode="auto">
            <a:xfrm>
              <a:off x="865414" y="342900"/>
              <a:ext cx="506095" cy="30924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522514" y="293915"/>
              <a:ext cx="1647190" cy="3429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3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  <a:r>
                <a:rPr lang="en-US" sz="1300" b="1" dirty="0" err="1">
                  <a:effectLst/>
                  <a:latin typeface="Arial Narrow"/>
                  <a:ea typeface="Calibri"/>
                  <a:cs typeface="Times New Roman"/>
                </a:rPr>
                <a:t>isMotherOf</a:t>
              </a:r>
              <a:endParaRPr lang="ro-RO" sz="13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2639785" y="593272"/>
              <a:ext cx="1723390" cy="34607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300" b="1" i="1">
                  <a:effectLst/>
                  <a:latin typeface="Arial Narrow"/>
                  <a:ea typeface="Calibri"/>
                  <a:cs typeface="Times New Roman"/>
                </a:rPr>
                <a:t>http://other.at#ABC</a:t>
              </a:r>
              <a:endParaRPr lang="ro-RO" sz="1300" b="1">
                <a:effectLst/>
                <a:latin typeface="Arial Narrow"/>
                <a:ea typeface="Calibri"/>
                <a:cs typeface="Times New Roman"/>
              </a:endParaRPr>
            </a:p>
            <a:p>
              <a:pPr>
                <a:spcAft>
                  <a:spcPts val="0"/>
                </a:spcAft>
              </a:pPr>
              <a:r>
                <a:rPr lang="ro-RO" sz="1300" b="1" i="1">
                  <a:effectLst/>
                  <a:latin typeface="Arial Narrow"/>
                  <a:ea typeface="Calibri"/>
                  <a:cs typeface="Times New Roman"/>
                </a:rPr>
                <a:t> </a:t>
              </a:r>
              <a:endParaRPr lang="ro-RO" sz="13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685800" y="653143"/>
              <a:ext cx="1257300" cy="3429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300" b="1">
                  <a:effectLst/>
                  <a:latin typeface="Arial Narrow"/>
                  <a:ea typeface="Calibri"/>
                  <a:cs typeface="Times New Roman"/>
                </a:rPr>
                <a:t>http://</a:t>
              </a:r>
              <a:r>
                <a:rPr lang="en-GB" sz="1300" b="1">
                  <a:effectLst/>
                  <a:latin typeface="Arial Narrow"/>
                  <a:ea typeface="Calibri"/>
                  <a:cs typeface="Times New Roman"/>
                </a:rPr>
                <a:t>andrew</a:t>
              </a:r>
              <a:r>
                <a:rPr lang="ro-RO" sz="1300" b="1">
                  <a:effectLst/>
                  <a:latin typeface="Arial Narrow"/>
                  <a:ea typeface="Calibri"/>
                  <a:cs typeface="Times New Roman"/>
                </a:rPr>
                <a:t>.at#Andrew</a:t>
              </a:r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10885" y="936172"/>
              <a:ext cx="1482181" cy="3429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3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  <a:r>
                <a:rPr lang="en-US" sz="1300" b="1" dirty="0" err="1">
                  <a:effectLst/>
                  <a:latin typeface="Arial Narrow"/>
                  <a:ea typeface="Calibri"/>
                  <a:cs typeface="Times New Roman"/>
                </a:rPr>
                <a:t>hasAge</a:t>
              </a:r>
              <a:endParaRPr lang="ro-RO" sz="13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26" name="AutoShape 251"/>
            <p:cNvCxnSpPr>
              <a:cxnSpLocks noChangeShapeType="1"/>
            </p:cNvCxnSpPr>
            <p:nvPr/>
          </p:nvCxnSpPr>
          <p:spPr bwMode="auto">
            <a:xfrm flipH="1">
              <a:off x="685800" y="996043"/>
              <a:ext cx="542290" cy="20828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413657" y="1170215"/>
              <a:ext cx="275590" cy="2921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300" b="1">
                  <a:effectLst/>
                  <a:latin typeface="Arial Narrow"/>
                  <a:ea typeface="Calibri"/>
                  <a:cs typeface="Times New Roman"/>
                </a:rPr>
                <a:t>20</a:t>
              </a:r>
              <a:endParaRPr lang="ro-RO" sz="13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</p:grpSp>
      <p:sp>
        <p:nvSpPr>
          <p:cNvPr id="41" name="Title 1"/>
          <p:cNvSpPr txBox="1">
            <a:spLocks/>
          </p:cNvSpPr>
          <p:nvPr/>
        </p:nvSpPr>
        <p:spPr>
          <a:xfrm>
            <a:off x="2610266" y="5329881"/>
            <a:ext cx="6895108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o-RO" sz="2000"/>
              <a:t>Interogările vor putea naviga de pe un server pe altul, </a:t>
            </a:r>
          </a:p>
          <a:p>
            <a:pPr algn="l"/>
            <a:r>
              <a:rPr lang="ro-RO" sz="2000"/>
              <a:t>ID-ul lui Andrew joacă rol de </a:t>
            </a:r>
            <a:r>
              <a:rPr lang="de-AT" sz="2000"/>
              <a:t>"data link"</a:t>
            </a:r>
            <a:r>
              <a:rPr lang="ro-RO" sz="2000"/>
              <a:t> (</a:t>
            </a:r>
            <a:r>
              <a:rPr lang="de-AT" sz="2000"/>
              <a:t>link la nivel de date</a:t>
            </a:r>
            <a:r>
              <a:rPr lang="ro-RO" sz="2000"/>
              <a:t>)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603912" y="839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/>
              <a:t>Consecință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44223" y="2202191"/>
            <a:ext cx="4316708" cy="4030329"/>
          </a:xfrm>
          <a:custGeom>
            <a:avLst/>
            <a:gdLst>
              <a:gd name="connsiteX0" fmla="*/ 1199361 w 4316708"/>
              <a:gd name="connsiteY0" fmla="*/ 211825 h 4030329"/>
              <a:gd name="connsiteX1" fmla="*/ 16737 w 4316708"/>
              <a:gd name="connsiteY1" fmla="*/ 553201 h 4030329"/>
              <a:gd name="connsiteX2" fmla="*/ 784833 w 4316708"/>
              <a:gd name="connsiteY2" fmla="*/ 3991345 h 4030329"/>
              <a:gd name="connsiteX3" fmla="*/ 4296129 w 4316708"/>
              <a:gd name="connsiteY3" fmla="*/ 2272273 h 4030329"/>
              <a:gd name="connsiteX4" fmla="*/ 2186913 w 4316708"/>
              <a:gd name="connsiteY4" fmla="*/ 150865 h 4030329"/>
              <a:gd name="connsiteX5" fmla="*/ 1199361 w 4316708"/>
              <a:gd name="connsiteY5" fmla="*/ 211825 h 403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16708" h="4030329">
                <a:moveTo>
                  <a:pt x="1199361" y="211825"/>
                </a:moveTo>
                <a:cubicBezTo>
                  <a:pt x="837665" y="278881"/>
                  <a:pt x="85825" y="-76719"/>
                  <a:pt x="16737" y="553201"/>
                </a:cubicBezTo>
                <a:cubicBezTo>
                  <a:pt x="-52351" y="1183121"/>
                  <a:pt x="71601" y="3704833"/>
                  <a:pt x="784833" y="3991345"/>
                </a:cubicBezTo>
                <a:cubicBezTo>
                  <a:pt x="1498065" y="4277857"/>
                  <a:pt x="4062449" y="2912353"/>
                  <a:pt x="4296129" y="2272273"/>
                </a:cubicBezTo>
                <a:cubicBezTo>
                  <a:pt x="4529809" y="1632193"/>
                  <a:pt x="2707105" y="492241"/>
                  <a:pt x="2186913" y="150865"/>
                </a:cubicBezTo>
                <a:cubicBezTo>
                  <a:pt x="1666721" y="-190511"/>
                  <a:pt x="1561057" y="144769"/>
                  <a:pt x="1199361" y="21182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 err="1">
              <a:solidFill>
                <a:schemeClr val="tx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087974" y="3718560"/>
            <a:ext cx="7897530" cy="1265076"/>
          </a:xfrm>
          <a:custGeom>
            <a:avLst/>
            <a:gdLst>
              <a:gd name="connsiteX0" fmla="*/ 594522 w 7897530"/>
              <a:gd name="connsiteY0" fmla="*/ 280416 h 1265076"/>
              <a:gd name="connsiteX1" fmla="*/ 3130458 w 7897530"/>
              <a:gd name="connsiteY1" fmla="*/ 0 h 1265076"/>
              <a:gd name="connsiteX2" fmla="*/ 7348890 w 7897530"/>
              <a:gd name="connsiteY2" fmla="*/ 85344 h 1265076"/>
              <a:gd name="connsiteX3" fmla="*/ 7897530 w 7897530"/>
              <a:gd name="connsiteY3" fmla="*/ 877824 h 1265076"/>
              <a:gd name="connsiteX4" fmla="*/ 4776378 w 7897530"/>
              <a:gd name="connsiteY4" fmla="*/ 1255776 h 1265076"/>
              <a:gd name="connsiteX5" fmla="*/ 350682 w 7897530"/>
              <a:gd name="connsiteY5" fmla="*/ 1072896 h 1265076"/>
              <a:gd name="connsiteX6" fmla="*/ 594522 w 7897530"/>
              <a:gd name="connsiteY6" fmla="*/ 280416 h 126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97530" h="1265076">
                <a:moveTo>
                  <a:pt x="594522" y="280416"/>
                </a:moveTo>
                <a:cubicBezTo>
                  <a:pt x="1299626" y="156464"/>
                  <a:pt x="2004730" y="32512"/>
                  <a:pt x="3130458" y="0"/>
                </a:cubicBezTo>
                <a:lnTo>
                  <a:pt x="7348890" y="85344"/>
                </a:lnTo>
                <a:cubicBezTo>
                  <a:pt x="8143402" y="231648"/>
                  <a:pt x="8326282" y="682752"/>
                  <a:pt x="7897530" y="877824"/>
                </a:cubicBezTo>
                <a:cubicBezTo>
                  <a:pt x="7468778" y="1072896"/>
                  <a:pt x="6034186" y="1223264"/>
                  <a:pt x="4776378" y="1255776"/>
                </a:cubicBezTo>
                <a:cubicBezTo>
                  <a:pt x="3518570" y="1288288"/>
                  <a:pt x="1045626" y="1237488"/>
                  <a:pt x="350682" y="1072896"/>
                </a:cubicBezTo>
                <a:cubicBezTo>
                  <a:pt x="-344262" y="908304"/>
                  <a:pt x="131226" y="588264"/>
                  <a:pt x="594522" y="280416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 err="1">
              <a:solidFill>
                <a:schemeClr val="tx1"/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3122792" y="1982742"/>
            <a:ext cx="1872702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o-RO" sz="2000" b="1"/>
              <a:t>Pe serverul</a:t>
            </a:r>
          </a:p>
          <a:p>
            <a:pPr algn="l"/>
            <a:r>
              <a:rPr lang="ro-RO" sz="2000" b="1"/>
              <a:t>buchmann.ro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5776085" y="2898739"/>
            <a:ext cx="2915007" cy="1368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o-RO" sz="2000" b="1"/>
              <a:t>Pe serverul other.at</a:t>
            </a:r>
          </a:p>
        </p:txBody>
      </p:sp>
    </p:spTree>
    <p:extLst>
      <p:ext uri="{BB962C8B-B14F-4D97-AF65-F5344CB8AC3E}">
        <p14:creationId xmlns:p14="http://schemas.microsoft.com/office/powerpoint/2010/main" val="352978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9" grpId="0"/>
      <p:bldP spid="30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2600"/>
              <a:t>Cum se procedează când mai multe organizații dețin </a:t>
            </a:r>
            <a:br>
              <a:rPr lang="ro-RO" sz="2600"/>
            </a:br>
            <a:r>
              <a:rPr lang="ro-RO" sz="2600"/>
              <a:t>grafuri despre aceleași entități?</a:t>
            </a:r>
            <a:endParaRPr lang="en-US" sz="26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4501" y="1556792"/>
            <a:ext cx="8958317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o-RO" sz="1600"/>
              <a:t>B. Caz</a:t>
            </a:r>
            <a:r>
              <a:rPr lang="de-AT" sz="1600"/>
              <a:t>ul</a:t>
            </a:r>
            <a:r>
              <a:rPr lang="ro-RO" sz="1600"/>
              <a:t> mai realist</a:t>
            </a:r>
            <a:r>
              <a:rPr lang="en-US" sz="1600"/>
              <a:t>: </a:t>
            </a:r>
            <a:r>
              <a:rPr lang="ro-RO" sz="1600" b="1"/>
              <a:t>organizaţii diferite alocă </a:t>
            </a:r>
            <a:r>
              <a:rPr lang="en-US" sz="1600" b="1"/>
              <a:t>URI</a:t>
            </a:r>
            <a:r>
              <a:rPr lang="ro-RO" sz="1600" b="1"/>
              <a:t> diferiți pentru aceleaşi lucruri (înainte să afle că acele lucruri au deja URI din alte surse)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ro-RO" sz="1600"/>
              <a:t>Organizația din stânga creează un URI pentru Andrew</a:t>
            </a:r>
            <a:endParaRPr lang="en-US" sz="1600"/>
          </a:p>
          <a:p>
            <a:pPr marL="571500" indent="-571500" algn="l">
              <a:buFont typeface="Arial" pitchFamily="34" charset="0"/>
              <a:buChar char="•"/>
            </a:pPr>
            <a:r>
              <a:rPr lang="ro-RO" sz="1600"/>
              <a:t>Organizația din dreapta creează alt URI pentru acelaşi Andrew, nefiind conștientă de prima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ro-RO" sz="1600"/>
              <a:t>Organizația din stânga află acest lucru, dar trebuie  să păstreze propriul URI (există deja aplicaţii care se bazează pe el)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ro-RO" sz="1600"/>
              <a:t>Organizația din stânga decide totuși să asigure interconectarea: </a:t>
            </a:r>
            <a:r>
              <a:rPr lang="ro-RO" sz="1600">
                <a:solidFill>
                  <a:srgbClr val="FF0000"/>
                </a:solidFill>
              </a:rPr>
              <a:t>declară echivalența între cei doi URI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-30666" y="3574195"/>
            <a:ext cx="2259917" cy="53772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 dirty="0">
                <a:effectLst/>
                <a:latin typeface="Arial Narrow"/>
                <a:ea typeface="Calibri"/>
                <a:cs typeface="Times New Roman"/>
              </a:rPr>
              <a:t>http://buchmann.</a:t>
            </a:r>
            <a:r>
              <a:rPr lang="ro-RO" sz="1200" b="1">
                <a:effectLst/>
                <a:latin typeface="Arial Narrow"/>
                <a:ea typeface="Calibri"/>
                <a:cs typeface="Times New Roman"/>
              </a:rPr>
              <a:t>ro#</a:t>
            </a:r>
          </a:p>
          <a:p>
            <a:pPr>
              <a:spcAft>
                <a:spcPts val="0"/>
              </a:spcAft>
            </a:pPr>
            <a:r>
              <a:rPr lang="ro-RO" sz="1200" b="1">
                <a:effectLst/>
                <a:latin typeface="Arial Narrow"/>
                <a:ea typeface="Calibri"/>
                <a:cs typeface="Times New Roman"/>
              </a:rPr>
              <a:t>Anna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768295" y="5969557"/>
            <a:ext cx="495356" cy="6568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1200" b="1">
                <a:effectLst/>
                <a:latin typeface="Arial Narrow"/>
                <a:ea typeface="Calibri"/>
                <a:cs typeface="Times New Roman"/>
              </a:rPr>
              <a:t>20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1254519" y="4807285"/>
            <a:ext cx="2259917" cy="51973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 dirty="0">
                <a:effectLst/>
                <a:latin typeface="Arial Narrow"/>
                <a:ea typeface="Calibri"/>
                <a:cs typeface="Times New Roman"/>
              </a:rPr>
              <a:t>http://buchmann.</a:t>
            </a:r>
            <a:r>
              <a:rPr lang="ro-RO" sz="1200" b="1">
                <a:effectLst/>
                <a:latin typeface="Arial Narrow"/>
                <a:ea typeface="Calibri"/>
                <a:cs typeface="Times New Roman"/>
              </a:rPr>
              <a:t>ro#</a:t>
            </a:r>
          </a:p>
          <a:p>
            <a:pPr>
              <a:spcAft>
                <a:spcPts val="0"/>
              </a:spcAft>
            </a:pPr>
            <a:r>
              <a:rPr lang="ro-RO" sz="1200" b="1">
                <a:effectLst/>
                <a:latin typeface="Arial Narrow"/>
                <a:ea typeface="Calibri"/>
                <a:cs typeface="Times New Roman"/>
              </a:rPr>
              <a:t>Andrew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44665" y="5449819"/>
            <a:ext cx="2465364" cy="771041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 dirty="0">
                <a:effectLst/>
                <a:latin typeface="Arial Narrow"/>
                <a:ea typeface="Calibri"/>
                <a:cs typeface="Times New Roman"/>
              </a:rPr>
              <a:t>http://buchmann.</a:t>
            </a:r>
            <a:r>
              <a:rPr lang="ro-RO" sz="1200" b="1">
                <a:effectLst/>
                <a:latin typeface="Arial Narrow"/>
                <a:ea typeface="Calibri"/>
                <a:cs typeface="Times New Roman"/>
              </a:rPr>
              <a:t>ro#</a:t>
            </a:r>
          </a:p>
          <a:p>
            <a:pPr>
              <a:spcAft>
                <a:spcPts val="0"/>
              </a:spcAft>
            </a:pPr>
            <a:r>
              <a:rPr lang="ro-RO" sz="1200" b="1">
                <a:effectLst/>
                <a:latin typeface="Arial Narrow"/>
                <a:ea typeface="Calibri"/>
                <a:cs typeface="Times New Roman"/>
              </a:rPr>
              <a:t>hasAge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964611" y="3997692"/>
            <a:ext cx="2960720" cy="771041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 dirty="0">
                <a:effectLst/>
                <a:latin typeface="Arial Narrow"/>
                <a:ea typeface="Calibri"/>
                <a:cs typeface="Times New Roman"/>
              </a:rPr>
              <a:t>http://buchmann.ro#isMotherOf</a:t>
            </a:r>
          </a:p>
        </p:txBody>
      </p:sp>
      <p:cxnSp>
        <p:nvCxnSpPr>
          <p:cNvPr id="41" name="AutoShape 201"/>
          <p:cNvCxnSpPr>
            <a:cxnSpLocks noChangeShapeType="1"/>
          </p:cNvCxnSpPr>
          <p:nvPr/>
        </p:nvCxnSpPr>
        <p:spPr bwMode="auto">
          <a:xfrm>
            <a:off x="1577527" y="4111920"/>
            <a:ext cx="909674" cy="69536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203"/>
          <p:cNvCxnSpPr>
            <a:cxnSpLocks noChangeShapeType="1"/>
            <a:stCxn id="25" idx="4"/>
          </p:cNvCxnSpPr>
          <p:nvPr/>
        </p:nvCxnSpPr>
        <p:spPr bwMode="auto">
          <a:xfrm flipH="1">
            <a:off x="1254519" y="5327024"/>
            <a:ext cx="1129959" cy="72677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205"/>
          <p:cNvCxnSpPr>
            <a:cxnSpLocks noChangeShapeType="1"/>
            <a:stCxn id="25" idx="7"/>
            <a:endCxn id="19" idx="2"/>
          </p:cNvCxnSpPr>
          <p:nvPr/>
        </p:nvCxnSpPr>
        <p:spPr bwMode="auto">
          <a:xfrm flipV="1">
            <a:off x="3183479" y="3910452"/>
            <a:ext cx="2127845" cy="972947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Oval 43"/>
          <p:cNvSpPr>
            <a:spLocks noChangeArrowheads="1"/>
          </p:cNvSpPr>
          <p:nvPr/>
        </p:nvSpPr>
        <p:spPr bwMode="auto">
          <a:xfrm>
            <a:off x="2920976" y="4111920"/>
            <a:ext cx="2960720" cy="771041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>
                <a:solidFill>
                  <a:srgbClr val="FF0000"/>
                </a:solidFill>
                <a:latin typeface="Arial Narrow"/>
                <a:ea typeface="Calibri"/>
                <a:cs typeface="Times New Roman"/>
              </a:rPr>
              <a:t>o</a:t>
            </a:r>
            <a:r>
              <a:rPr lang="ro-RO" sz="1200" b="1">
                <a:solidFill>
                  <a:srgbClr val="FF0000"/>
                </a:solidFill>
                <a:effectLst/>
                <a:latin typeface="Arial Narrow"/>
                <a:ea typeface="Calibri"/>
                <a:cs typeface="Times New Roman"/>
              </a:rPr>
              <a:t>wl:sameAs</a:t>
            </a:r>
          </a:p>
        </p:txBody>
      </p: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5311324" y="3574195"/>
            <a:ext cx="4403680" cy="2189406"/>
            <a:chOff x="6711" y="2761"/>
            <a:chExt cx="3420" cy="1758"/>
          </a:xfrm>
        </p:grpSpPr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6711" y="2761"/>
              <a:ext cx="2552" cy="54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i="1">
                  <a:effectLst/>
                  <a:latin typeface="Arial Narrow"/>
                  <a:ea typeface="Calibri"/>
                  <a:cs typeface="Times New Roman"/>
                </a:rPr>
                <a:t>http://other.at#Andy</a:t>
              </a: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6817" y="3974"/>
              <a:ext cx="2714" cy="54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i="1">
                  <a:effectLst/>
                  <a:latin typeface="Arial Narrow"/>
                  <a:ea typeface="Calibri"/>
                  <a:cs typeface="Times New Roman"/>
                </a:rPr>
                <a:t>http://other.at#ABC</a:t>
              </a: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  <a:p>
              <a:pPr>
                <a:spcAft>
                  <a:spcPts val="0"/>
                </a:spcAft>
              </a:pPr>
              <a:r>
                <a:rPr lang="ro-RO" sz="1200" b="1" i="1">
                  <a:effectLst/>
                  <a:latin typeface="Arial Narrow"/>
                  <a:ea typeface="Calibri"/>
                  <a:cs typeface="Times New Roman"/>
                </a:rPr>
                <a:t> </a:t>
              </a: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21" name="AutoShape 202"/>
            <p:cNvCxnSpPr>
              <a:cxnSpLocks noChangeShapeType="1"/>
            </p:cNvCxnSpPr>
            <p:nvPr/>
          </p:nvCxnSpPr>
          <p:spPr bwMode="auto">
            <a:xfrm>
              <a:off x="7897" y="3301"/>
              <a:ext cx="360" cy="673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7357" y="3397"/>
              <a:ext cx="277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i="1">
                  <a:effectLst/>
                  <a:latin typeface="Arial Narrow"/>
                  <a:ea typeface="Calibri"/>
                  <a:cs typeface="Times New Roman"/>
                </a:rPr>
                <a:t>http://other.at#worksAt</a:t>
              </a: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</p:grpSp>
      <p:sp>
        <p:nvSpPr>
          <p:cNvPr id="28" name="Title 1"/>
          <p:cNvSpPr txBox="1">
            <a:spLocks/>
          </p:cNvSpPr>
          <p:nvPr/>
        </p:nvSpPr>
        <p:spPr>
          <a:xfrm>
            <a:off x="1976043" y="5463538"/>
            <a:ext cx="7081962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o-RO" sz="1400"/>
              <a:t>Echivalența e declarată într-un mod standard, cu </a:t>
            </a:r>
            <a:r>
              <a:rPr lang="ro-RO" sz="1400">
                <a:solidFill>
                  <a:srgbClr val="FF0000"/>
                </a:solidFill>
              </a:rPr>
              <a:t>owl:sameA</a:t>
            </a:r>
            <a:r>
              <a:rPr lang="ro-RO" sz="1400"/>
              <a:t>s (din terminologia OWL) - aceasta e echivalența între instanțe. Mai putem declara: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o-RO" sz="1400"/>
              <a:t>Echivalență între proprietăți (</a:t>
            </a:r>
            <a:r>
              <a:rPr lang="ro-RO" sz="1400">
                <a:solidFill>
                  <a:srgbClr val="FF0000"/>
                </a:solidFill>
              </a:rPr>
              <a:t>owl:equivalentProperty</a:t>
            </a:r>
            <a:r>
              <a:rPr lang="ro-RO" sz="140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o-RO" sz="1400"/>
              <a:t>Echivalență între tipuri (</a:t>
            </a:r>
            <a:r>
              <a:rPr lang="ro-RO" sz="1400">
                <a:solidFill>
                  <a:srgbClr val="FF0000"/>
                </a:solidFill>
              </a:rPr>
              <a:t>owl:equivalentClass</a:t>
            </a:r>
            <a:r>
              <a:rPr lang="ro-RO" sz="1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1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7120" y="914400"/>
            <a:ext cx="9100062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o-RO" sz="1600"/>
              <a:t>Interogările </a:t>
            </a:r>
            <a:r>
              <a:rPr lang="ro-RO" sz="1600" b="1"/>
              <a:t>pot folosi echivalența ca pe un link</a:t>
            </a:r>
            <a:r>
              <a:rPr lang="ro-RO" sz="1600"/>
              <a:t> între grafuri (pentru a colecta informaţiile despre Andrew din cele 2 surse)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o-RO" sz="1600"/>
              <a:t>În plus, </a:t>
            </a:r>
            <a:r>
              <a:rPr lang="ro-RO" sz="1600" b="1"/>
              <a:t>se poate executa un mecanism de Machine Reasoning prin care toate afirmațiile despre noduri echivalate </a:t>
            </a:r>
            <a:r>
              <a:rPr lang="ro-RO" sz="1600"/>
              <a:t>se transferă automat între servere, cf. animației de mai jos (se generează în fiecare graf relațiile găsite în celălalt graf):</a:t>
            </a:r>
          </a:p>
        </p:txBody>
      </p:sp>
      <p:sp>
        <p:nvSpPr>
          <p:cNvPr id="3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40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609600" y="114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/>
              <a:t>Consecințe</a:t>
            </a:r>
            <a:endParaRPr lang="en-US" dirty="0"/>
          </a:p>
        </p:txBody>
      </p:sp>
      <p:grpSp>
        <p:nvGrpSpPr>
          <p:cNvPr id="82" name="Group 81"/>
          <p:cNvGrpSpPr>
            <a:grpSpLocks/>
          </p:cNvGrpSpPr>
          <p:nvPr/>
        </p:nvGrpSpPr>
        <p:grpSpPr bwMode="auto">
          <a:xfrm>
            <a:off x="255219" y="3078039"/>
            <a:ext cx="8798843" cy="3425320"/>
            <a:chOff x="1646" y="6295"/>
            <a:chExt cx="7688" cy="3077"/>
          </a:xfrm>
        </p:grpSpPr>
        <p:sp>
          <p:nvSpPr>
            <p:cNvPr id="83" name="Oval 82"/>
            <p:cNvSpPr>
              <a:spLocks noChangeArrowheads="1"/>
            </p:cNvSpPr>
            <p:nvPr/>
          </p:nvSpPr>
          <p:spPr bwMode="auto">
            <a:xfrm>
              <a:off x="2031" y="6295"/>
              <a:ext cx="1980" cy="5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</a:t>
              </a:r>
              <a:r>
                <a:rPr lang="ro-RO" sz="1200" b="1">
                  <a:effectLst/>
                  <a:latin typeface="Arial Narrow"/>
                  <a:ea typeface="Calibri"/>
                  <a:cs typeface="Times New Roman"/>
                </a:rPr>
                <a:t>ro#</a:t>
              </a:r>
            </a:p>
            <a:p>
              <a:pPr>
                <a:spcAft>
                  <a:spcPts val="0"/>
                </a:spcAft>
              </a:pPr>
              <a:r>
                <a:rPr lang="ro-RO" sz="1200" b="1">
                  <a:effectLst/>
                  <a:latin typeface="Arial Narrow"/>
                  <a:ea typeface="Calibri"/>
                  <a:cs typeface="Times New Roman"/>
                </a:rPr>
                <a:t>Anna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3284" y="8912"/>
              <a:ext cx="434" cy="4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>
                  <a:effectLst/>
                  <a:latin typeface="Arial Narrow"/>
                  <a:ea typeface="Calibri"/>
                  <a:cs typeface="Times New Roman"/>
                </a:rPr>
                <a:t>20</a:t>
              </a: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85" name="Oval 84"/>
            <p:cNvSpPr>
              <a:spLocks noChangeArrowheads="1"/>
            </p:cNvSpPr>
            <p:nvPr/>
          </p:nvSpPr>
          <p:spPr bwMode="auto">
            <a:xfrm>
              <a:off x="1935" y="7730"/>
              <a:ext cx="2171" cy="5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</a:t>
              </a:r>
              <a:r>
                <a:rPr lang="ro-RO" sz="1200" b="1">
                  <a:effectLst/>
                  <a:latin typeface="Arial Narrow"/>
                  <a:ea typeface="Calibri"/>
                  <a:cs typeface="Times New Roman"/>
                </a:rPr>
                <a:t>ro#</a:t>
              </a:r>
            </a:p>
            <a:p>
              <a:pPr>
                <a:spcAft>
                  <a:spcPts val="0"/>
                </a:spcAft>
              </a:pPr>
              <a:r>
                <a:rPr lang="ro-RO" sz="1200" b="1">
                  <a:effectLst/>
                  <a:latin typeface="Arial Narrow"/>
                  <a:ea typeface="Calibri"/>
                  <a:cs typeface="Times New Roman"/>
                </a:rPr>
                <a:t>Andrew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86" name="Oval 85"/>
            <p:cNvSpPr>
              <a:spLocks noChangeArrowheads="1"/>
            </p:cNvSpPr>
            <p:nvPr/>
          </p:nvSpPr>
          <p:spPr bwMode="auto">
            <a:xfrm>
              <a:off x="4837" y="7071"/>
              <a:ext cx="2552" cy="54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i="1">
                  <a:effectLst/>
                  <a:latin typeface="Arial Narrow"/>
                  <a:ea typeface="Calibri"/>
                  <a:cs typeface="Times New Roman"/>
                </a:rPr>
                <a:t>http://other.at#Andy</a:t>
              </a: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>
              <a:off x="6443" y="8071"/>
              <a:ext cx="2714" cy="54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i="1">
                  <a:effectLst/>
                  <a:latin typeface="Arial Narrow"/>
                  <a:ea typeface="Calibri"/>
                  <a:cs typeface="Times New Roman"/>
                </a:rPr>
                <a:t>http://other.at#ABC</a:t>
              </a: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  <a:p>
              <a:pPr>
                <a:spcAft>
                  <a:spcPts val="0"/>
                </a:spcAft>
              </a:pPr>
              <a:r>
                <a:rPr lang="ro-RO" sz="1200" b="1" i="1">
                  <a:effectLst/>
                  <a:latin typeface="Arial Narrow"/>
                  <a:ea typeface="Calibri"/>
                  <a:cs typeface="Times New Roman"/>
                </a:rPr>
                <a:t> </a:t>
              </a: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1649" y="8548"/>
              <a:ext cx="2352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http://buchmann.ro#hasAge</a:t>
              </a:r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>
              <a:off x="1646" y="7012"/>
              <a:ext cx="259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http://buchmann.ro#isMotherOf</a:t>
              </a:r>
            </a:p>
          </p:txBody>
        </p:sp>
        <p:cxnSp>
          <p:nvCxnSpPr>
            <p:cNvPr id="90" name="AutoShape 261"/>
            <p:cNvCxnSpPr>
              <a:cxnSpLocks noChangeShapeType="1"/>
              <a:stCxn id="83" idx="4"/>
              <a:endCxn id="85" idx="0"/>
            </p:cNvCxnSpPr>
            <p:nvPr/>
          </p:nvCxnSpPr>
          <p:spPr bwMode="auto">
            <a:xfrm flipH="1">
              <a:off x="3021" y="6835"/>
              <a:ext cx="0" cy="89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" name="AutoShape 262"/>
            <p:cNvCxnSpPr>
              <a:cxnSpLocks noChangeShapeType="1"/>
            </p:cNvCxnSpPr>
            <p:nvPr/>
          </p:nvCxnSpPr>
          <p:spPr bwMode="auto">
            <a:xfrm>
              <a:off x="6443" y="7611"/>
              <a:ext cx="720" cy="487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" name="AutoShape 263"/>
            <p:cNvCxnSpPr>
              <a:cxnSpLocks noChangeShapeType="1"/>
              <a:stCxn id="85" idx="4"/>
              <a:endCxn id="84" idx="0"/>
            </p:cNvCxnSpPr>
            <p:nvPr/>
          </p:nvCxnSpPr>
          <p:spPr bwMode="auto">
            <a:xfrm>
              <a:off x="3021" y="8270"/>
              <a:ext cx="481" cy="64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6383" y="7611"/>
              <a:ext cx="2951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i="1">
                  <a:effectLst/>
                  <a:latin typeface="Arial Narrow"/>
                  <a:ea typeface="Calibri"/>
                  <a:cs typeface="Times New Roman"/>
                </a:rPr>
                <a:t>http://other.at#worksAt</a:t>
              </a: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94" name="AutoShape 265"/>
            <p:cNvCxnSpPr>
              <a:cxnSpLocks noChangeShapeType="1"/>
              <a:stCxn id="85" idx="7"/>
            </p:cNvCxnSpPr>
            <p:nvPr/>
          </p:nvCxnSpPr>
          <p:spPr bwMode="auto">
            <a:xfrm flipV="1">
              <a:off x="3788" y="7531"/>
              <a:ext cx="1589" cy="27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5" name="Oval 94"/>
            <p:cNvSpPr>
              <a:spLocks noChangeArrowheads="1"/>
            </p:cNvSpPr>
            <p:nvPr/>
          </p:nvSpPr>
          <p:spPr bwMode="auto">
            <a:xfrm>
              <a:off x="3510" y="7400"/>
              <a:ext cx="2594" cy="540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>
                  <a:solidFill>
                    <a:srgbClr val="FF0000"/>
                  </a:solidFill>
                  <a:latin typeface="Arial Narrow"/>
                  <a:ea typeface="Calibri"/>
                  <a:cs typeface="Times New Roman"/>
                </a:rPr>
                <a:t>o</a:t>
              </a:r>
              <a:r>
                <a:rPr lang="ro-RO" sz="1200" b="1">
                  <a:solidFill>
                    <a:srgbClr val="FF0000"/>
                  </a:solidFill>
                  <a:effectLst/>
                  <a:latin typeface="Arial Narrow"/>
                  <a:ea typeface="Calibri"/>
                  <a:cs typeface="Times New Roman"/>
                </a:rPr>
                <a:t>wl:sameAs</a:t>
              </a:r>
            </a:p>
          </p:txBody>
        </p:sp>
      </p:grpSp>
      <p:cxnSp>
        <p:nvCxnSpPr>
          <p:cNvPr id="30" name="AutoShape 269"/>
          <p:cNvCxnSpPr>
            <a:cxnSpLocks noChangeShapeType="1"/>
          </p:cNvCxnSpPr>
          <p:nvPr/>
        </p:nvCxnSpPr>
        <p:spPr bwMode="auto">
          <a:xfrm>
            <a:off x="2630037" y="3591225"/>
            <a:ext cx="1705291" cy="438601"/>
          </a:xfrm>
          <a:prstGeom prst="straightConnector1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3695557" y="5167518"/>
            <a:ext cx="3344201" cy="60112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 i="1">
                <a:effectLst/>
                <a:latin typeface="Arial Narrow"/>
                <a:ea typeface="Calibri"/>
                <a:cs typeface="Times New Roman"/>
              </a:rPr>
              <a:t>http://other.at#worksAt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2251210" y="5586081"/>
            <a:ext cx="2674674" cy="60112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 dirty="0">
                <a:effectLst/>
                <a:latin typeface="Arial Narrow"/>
                <a:ea typeface="Calibri"/>
                <a:cs typeface="Times New Roman"/>
              </a:rPr>
              <a:t>http://buchmann.ro#hasAge</a:t>
            </a:r>
          </a:p>
        </p:txBody>
      </p:sp>
      <p:cxnSp>
        <p:nvCxnSpPr>
          <p:cNvPr id="33" name="AutoShape 290"/>
          <p:cNvCxnSpPr>
            <a:cxnSpLocks noChangeShapeType="1"/>
          </p:cNvCxnSpPr>
          <p:nvPr/>
        </p:nvCxnSpPr>
        <p:spPr bwMode="auto">
          <a:xfrm flipH="1">
            <a:off x="2378249" y="4543012"/>
            <a:ext cx="2989409" cy="1448275"/>
          </a:xfrm>
          <a:prstGeom prst="straightConnector1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291"/>
          <p:cNvCxnSpPr>
            <a:cxnSpLocks noChangeShapeType="1"/>
          </p:cNvCxnSpPr>
          <p:nvPr/>
        </p:nvCxnSpPr>
        <p:spPr bwMode="auto">
          <a:xfrm>
            <a:off x="3070666" y="4976047"/>
            <a:ext cx="2674674" cy="381828"/>
          </a:xfrm>
          <a:prstGeom prst="straightConnector1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2422884" y="3424245"/>
            <a:ext cx="2968808" cy="60112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 dirty="0">
                <a:effectLst/>
                <a:latin typeface="Arial Narrow"/>
                <a:ea typeface="Calibri"/>
                <a:cs typeface="Times New Roman"/>
              </a:rPr>
              <a:t>http://buchmann.ro#isMotherOf</a:t>
            </a:r>
          </a:p>
        </p:txBody>
      </p:sp>
    </p:spTree>
    <p:extLst>
      <p:ext uri="{BB962C8B-B14F-4D97-AF65-F5344CB8AC3E}">
        <p14:creationId xmlns:p14="http://schemas.microsoft.com/office/powerpoint/2010/main" val="82236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3000"/>
              <a:t>Atenţie, </a:t>
            </a:r>
            <a:r>
              <a:rPr lang="en-GB" sz="3000"/>
              <a:t>nici reutilizarea, nici </a:t>
            </a:r>
            <a:r>
              <a:rPr lang="ro-RO" sz="3000"/>
              <a:t>echivalarea nu sunt posibile pentru noduri anonime</a:t>
            </a:r>
            <a:endParaRPr lang="en-US" sz="30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79512" y="1371600"/>
            <a:ext cx="884614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o-RO" sz="2000"/>
              <a:t>Presupunem că două baze de grafuri folosesc un nod anonim denumit la fel (</a:t>
            </a:r>
            <a:r>
              <a:rPr lang="en-GB" sz="2000">
                <a:solidFill>
                  <a:srgbClr val="FF0000"/>
                </a:solidFill>
              </a:rPr>
              <a:t>_:Andrew</a:t>
            </a:r>
            <a:r>
              <a:rPr lang="en-GB" sz="2000"/>
              <a:t>)</a:t>
            </a:r>
            <a:endParaRPr lang="ro-RO" sz="2000"/>
          </a:p>
        </p:txBody>
      </p:sp>
      <p:grpSp>
        <p:nvGrpSpPr>
          <p:cNvPr id="28" name="Group 27"/>
          <p:cNvGrpSpPr/>
          <p:nvPr/>
        </p:nvGrpSpPr>
        <p:grpSpPr>
          <a:xfrm>
            <a:off x="496056" y="2971800"/>
            <a:ext cx="4051300" cy="3397885"/>
            <a:chOff x="0" y="0"/>
            <a:chExt cx="2169704" cy="1462314"/>
          </a:xfrm>
        </p:grpSpPr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0" y="0"/>
              <a:ext cx="1257300" cy="3429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400" b="1" dirty="0">
                  <a:effectLst/>
                  <a:latin typeface="Arial Narrow"/>
                  <a:ea typeface="Calibri"/>
                  <a:cs typeface="Times New Roman"/>
                </a:rPr>
                <a:t>http://buchmann.ro#Anna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413657" y="1170214"/>
              <a:ext cx="275590" cy="2921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 b="1">
                  <a:effectLst/>
                  <a:latin typeface="Arial Narrow"/>
                  <a:ea typeface="Calibri"/>
                  <a:cs typeface="Times New Roman"/>
                </a:rPr>
                <a:t>20</a:t>
              </a:r>
              <a:endParaRPr lang="ro-RO" sz="14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685800" y="653143"/>
              <a:ext cx="1257300" cy="3429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400" b="1">
                  <a:effectLst/>
                  <a:latin typeface="Arial Narrow"/>
                  <a:ea typeface="Calibri"/>
                  <a:cs typeface="Times New Roman"/>
                </a:rPr>
                <a:t>_:Andrew</a:t>
              </a: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10885" y="936171"/>
              <a:ext cx="1484267" cy="3429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400" b="1" dirty="0">
                  <a:effectLst/>
                  <a:latin typeface="Arial Narrow"/>
                  <a:ea typeface="Calibri"/>
                  <a:cs typeface="Times New Roman"/>
                </a:rPr>
                <a:t>http://buchmann.</a:t>
              </a:r>
              <a:r>
                <a:rPr lang="ro-RO" sz="1400" b="1">
                  <a:effectLst/>
                  <a:latin typeface="Arial Narrow"/>
                  <a:ea typeface="Calibri"/>
                  <a:cs typeface="Times New Roman"/>
                </a:rPr>
                <a:t>ro#</a:t>
              </a:r>
            </a:p>
            <a:p>
              <a:pPr>
                <a:spcAft>
                  <a:spcPts val="0"/>
                </a:spcAft>
              </a:pPr>
              <a:r>
                <a:rPr lang="ro-RO" sz="1400" b="1">
                  <a:effectLst/>
                  <a:latin typeface="Arial Narrow"/>
                  <a:ea typeface="Calibri"/>
                  <a:cs typeface="Times New Roman"/>
                </a:rPr>
                <a:t>hasAge</a:t>
              </a:r>
              <a:endParaRPr lang="ro-RO" sz="14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522514" y="293914"/>
              <a:ext cx="1647190" cy="3429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400" b="1" dirty="0">
                  <a:effectLst/>
                  <a:latin typeface="Arial Narrow"/>
                  <a:ea typeface="Calibri"/>
                  <a:cs typeface="Times New Roman"/>
                </a:rPr>
                <a:t>http://buchmann.</a:t>
              </a:r>
              <a:r>
                <a:rPr lang="ro-RO" sz="1400" b="1">
                  <a:effectLst/>
                  <a:latin typeface="Arial Narrow"/>
                  <a:ea typeface="Calibri"/>
                  <a:cs typeface="Times New Roman"/>
                </a:rPr>
                <a:t>ro#</a:t>
              </a:r>
            </a:p>
            <a:p>
              <a:pPr>
                <a:spcAft>
                  <a:spcPts val="0"/>
                </a:spcAft>
              </a:pPr>
              <a:r>
                <a:rPr lang="ro-RO" sz="1400" b="1">
                  <a:effectLst/>
                  <a:latin typeface="Arial Narrow"/>
                  <a:ea typeface="Calibri"/>
                  <a:cs typeface="Times New Roman"/>
                </a:rPr>
                <a:t>isMotherOf</a:t>
              </a:r>
              <a:endParaRPr lang="ro-RO" sz="14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39" name="AutoShape 214"/>
            <p:cNvCxnSpPr>
              <a:cxnSpLocks noChangeShapeType="1"/>
            </p:cNvCxnSpPr>
            <p:nvPr/>
          </p:nvCxnSpPr>
          <p:spPr bwMode="auto">
            <a:xfrm>
              <a:off x="865414" y="342900"/>
              <a:ext cx="506095" cy="30924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216"/>
            <p:cNvCxnSpPr>
              <a:cxnSpLocks noChangeShapeType="1"/>
            </p:cNvCxnSpPr>
            <p:nvPr/>
          </p:nvCxnSpPr>
          <p:spPr bwMode="auto">
            <a:xfrm flipH="1">
              <a:off x="685800" y="996043"/>
              <a:ext cx="542290" cy="20828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9" name="Group 28"/>
          <p:cNvGrpSpPr/>
          <p:nvPr/>
        </p:nvGrpSpPr>
        <p:grpSpPr>
          <a:xfrm>
            <a:off x="4124238" y="3309793"/>
            <a:ext cx="5147143" cy="2283462"/>
            <a:chOff x="0" y="0"/>
            <a:chExt cx="2755990" cy="982889"/>
          </a:xfrm>
        </p:grpSpPr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0" y="0"/>
              <a:ext cx="1620520" cy="3429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400" b="1" i="1">
                  <a:effectLst/>
                  <a:latin typeface="Arial Narrow"/>
                  <a:ea typeface="Calibri"/>
                  <a:cs typeface="Times New Roman"/>
                </a:rPr>
                <a:t>_:Andrew</a:t>
              </a:r>
              <a:endParaRPr lang="ro-RO" sz="14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919843" y="636814"/>
              <a:ext cx="1723390" cy="34607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400" b="1" i="1">
                  <a:effectLst/>
                  <a:latin typeface="Arial Narrow"/>
                  <a:ea typeface="Calibri"/>
                  <a:cs typeface="Times New Roman"/>
                </a:rPr>
                <a:t>http://other.at#ABC</a:t>
              </a:r>
              <a:endParaRPr lang="ro-RO" sz="1400" b="1">
                <a:effectLst/>
                <a:latin typeface="Arial Narrow"/>
                <a:ea typeface="Calibri"/>
                <a:cs typeface="Times New Roman"/>
              </a:endParaRPr>
            </a:p>
            <a:p>
              <a:pPr>
                <a:spcAft>
                  <a:spcPts val="0"/>
                </a:spcAft>
              </a:pPr>
              <a:r>
                <a:rPr lang="ro-RO" sz="1400" b="1" i="1">
                  <a:effectLst/>
                  <a:latin typeface="Arial Narrow"/>
                  <a:ea typeface="Calibri"/>
                  <a:cs typeface="Times New Roman"/>
                </a:rPr>
                <a:t> </a:t>
              </a:r>
              <a:endParaRPr lang="ro-RO" sz="14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32" name="AutoShape 215"/>
            <p:cNvCxnSpPr>
              <a:cxnSpLocks noChangeShapeType="1"/>
            </p:cNvCxnSpPr>
            <p:nvPr/>
          </p:nvCxnSpPr>
          <p:spPr bwMode="auto">
            <a:xfrm>
              <a:off x="919843" y="342900"/>
              <a:ext cx="457200" cy="30924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881743" y="348343"/>
              <a:ext cx="1874247" cy="3429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400" b="1" i="1">
                  <a:effectLst/>
                  <a:latin typeface="Arial Narrow"/>
                  <a:ea typeface="Calibri"/>
                  <a:cs typeface="Times New Roman"/>
                </a:rPr>
                <a:t>http://other.at#worksAt</a:t>
              </a:r>
              <a:endParaRPr lang="ro-RO" sz="14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3754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8B41-D8A2-4E9A-B55D-160574393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Locul</a:t>
            </a:r>
            <a:r>
              <a:rPr lang="en-US" dirty="0"/>
              <a:t> </a:t>
            </a:r>
            <a:r>
              <a:rPr lang="en-US" dirty="0" err="1"/>
              <a:t>tehnologiilor</a:t>
            </a:r>
            <a:r>
              <a:rPr lang="en-US" dirty="0"/>
              <a:t> </a:t>
            </a:r>
            <a:r>
              <a:rPr lang="en-US" dirty="0" err="1"/>
              <a:t>semantice</a:t>
            </a:r>
            <a:r>
              <a:rPr lang="en-US" dirty="0"/>
              <a:t> </a:t>
            </a:r>
            <a:r>
              <a:rPr lang="ro-MD" dirty="0"/>
              <a:t>în A.I.</a:t>
            </a:r>
            <a:endParaRPr lang="en-US" dirty="0"/>
          </a:p>
        </p:txBody>
      </p:sp>
      <p:pic>
        <p:nvPicPr>
          <p:cNvPr id="1026" name="Picture 2" descr="EDW 2015 cognitive computing panel session">
            <a:extLst>
              <a:ext uri="{FF2B5EF4-FFF2-40B4-BE49-F238E27FC236}">
                <a16:creationId xmlns:a16="http://schemas.microsoft.com/office/drawing/2014/main" id="{7FAD0D8B-D6DF-48D1-B562-FAE793807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6994"/>
            <a:ext cx="9001000" cy="579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E080A5-6D45-4F5E-9B86-82373106BE72}"/>
              </a:ext>
            </a:extLst>
          </p:cNvPr>
          <p:cNvSpPr/>
          <p:nvPr/>
        </p:nvSpPr>
        <p:spPr>
          <a:xfrm>
            <a:off x="3599618" y="3244334"/>
            <a:ext cx="194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b="1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Behaviour</a:t>
            </a:r>
            <a:r>
              <a:rPr lang="ro-RO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/</a:t>
            </a:r>
            <a:r>
              <a:rPr lang="ro-RO" b="1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Systems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273A41-BDBA-4B3A-A763-D586E04E65EA}"/>
              </a:ext>
            </a:extLst>
          </p:cNvPr>
          <p:cNvSpPr/>
          <p:nvPr/>
        </p:nvSpPr>
        <p:spPr>
          <a:xfrm>
            <a:off x="3779912" y="1844824"/>
            <a:ext cx="1512168" cy="36004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7641C9-F6BA-41EC-8903-AE191D9369C8}"/>
              </a:ext>
            </a:extLst>
          </p:cNvPr>
          <p:cNvSpPr/>
          <p:nvPr/>
        </p:nvSpPr>
        <p:spPr>
          <a:xfrm>
            <a:off x="5544381" y="1844824"/>
            <a:ext cx="1512168" cy="252028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8E4BE8-E9BB-42EC-B8BA-86E3B2CDA2CB}"/>
              </a:ext>
            </a:extLst>
          </p:cNvPr>
          <p:cNvSpPr/>
          <p:nvPr/>
        </p:nvSpPr>
        <p:spPr>
          <a:xfrm>
            <a:off x="4932040" y="870744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https://www.linkedin.com/pulse/from-big-data-intelligent-applications-cirrus-shakeri/?trk=prof-post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166411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 txBox="1">
            <a:spLocks/>
          </p:cNvSpPr>
          <p:nvPr/>
        </p:nvSpPr>
        <p:spPr>
          <a:xfrm>
            <a:off x="49712" y="-312683"/>
            <a:ext cx="9224815" cy="2194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/>
              <a:t>Nodurile anonime au identitate </a:t>
            </a:r>
            <a:r>
              <a:rPr lang="en-GB" sz="2000" b="1"/>
              <a:t>local</a:t>
            </a:r>
            <a:r>
              <a:rPr lang="ro-RO" sz="2000" b="1"/>
              <a:t>ă </a:t>
            </a:r>
            <a:r>
              <a:rPr lang="ro-RO" sz="2000"/>
              <a:t>şi </a:t>
            </a:r>
            <a:r>
              <a:rPr lang="ro-RO" sz="2000" b="1"/>
              <a:t>instabilă</a:t>
            </a:r>
            <a:r>
              <a:rPr lang="en-US" sz="2000"/>
              <a:t>: </a:t>
            </a:r>
            <a:r>
              <a:rPr lang="ro-RO" sz="2000"/>
              <a:t>ele primesc ID-uri generate arbitrar la upload pe un server:</a:t>
            </a:r>
            <a:endParaRPr lang="en-US" sz="2000"/>
          </a:p>
        </p:txBody>
      </p:sp>
      <p:sp>
        <p:nvSpPr>
          <p:cNvPr id="3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40"/>
          <p:cNvSpPr>
            <a:spLocks noChangeArrowheads="1"/>
          </p:cNvSpPr>
          <p:nvPr/>
        </p:nvSpPr>
        <p:spPr bwMode="auto">
          <a:xfrm>
            <a:off x="49712" y="-2507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2" name="Group 51"/>
          <p:cNvGrpSpPr>
            <a:grpSpLocks/>
          </p:cNvGrpSpPr>
          <p:nvPr/>
        </p:nvGrpSpPr>
        <p:grpSpPr bwMode="auto">
          <a:xfrm>
            <a:off x="-57011" y="1556792"/>
            <a:ext cx="4257357" cy="3042714"/>
            <a:chOff x="1583" y="7484"/>
            <a:chExt cx="3420" cy="2301"/>
          </a:xfrm>
        </p:grpSpPr>
        <p:sp>
          <p:nvSpPr>
            <p:cNvPr id="58" name="Oval 57"/>
            <p:cNvSpPr>
              <a:spLocks noChangeArrowheads="1"/>
            </p:cNvSpPr>
            <p:nvPr/>
          </p:nvSpPr>
          <p:spPr bwMode="auto">
            <a:xfrm>
              <a:off x="1583" y="7484"/>
              <a:ext cx="1980" cy="5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400" b="1" dirty="0">
                  <a:effectLst/>
                  <a:latin typeface="Arial Narrow"/>
                  <a:ea typeface="Calibri"/>
                  <a:cs typeface="Times New Roman"/>
                </a:rPr>
                <a:t>http://buchmann.</a:t>
              </a:r>
              <a:r>
                <a:rPr lang="ro-RO" sz="1400" b="1">
                  <a:effectLst/>
                  <a:latin typeface="Arial Narrow"/>
                  <a:ea typeface="Calibri"/>
                  <a:cs typeface="Times New Roman"/>
                </a:rPr>
                <a:t>ro#</a:t>
              </a:r>
            </a:p>
            <a:p>
              <a:pPr>
                <a:spcAft>
                  <a:spcPts val="0"/>
                </a:spcAft>
              </a:pPr>
              <a:r>
                <a:rPr lang="ro-RO" sz="1400" b="1">
                  <a:effectLst/>
                  <a:latin typeface="Arial Narrow"/>
                  <a:ea typeface="Calibri"/>
                  <a:cs typeface="Times New Roman"/>
                </a:rPr>
                <a:t>Anna</a:t>
              </a:r>
              <a:endParaRPr lang="ro-RO" sz="14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2137" y="9325"/>
              <a:ext cx="534" cy="4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 b="1">
                  <a:effectLst/>
                  <a:latin typeface="Arial Narrow"/>
                  <a:ea typeface="Calibri"/>
                  <a:cs typeface="Times New Roman"/>
                </a:rPr>
                <a:t>20</a:t>
              </a:r>
              <a:endParaRPr lang="ro-RO" sz="14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60" name="Oval 59"/>
            <p:cNvSpPr>
              <a:spLocks noChangeArrowheads="1"/>
            </p:cNvSpPr>
            <p:nvPr/>
          </p:nvSpPr>
          <p:spPr bwMode="auto">
            <a:xfrm>
              <a:off x="2663" y="8511"/>
              <a:ext cx="1980" cy="5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400" b="1">
                  <a:effectLst/>
                  <a:latin typeface="Arial Narrow"/>
                  <a:ea typeface="Calibri"/>
                  <a:cs typeface="Times New Roman"/>
                </a:rPr>
                <a:t>_:u1213133</a:t>
              </a:r>
            </a:p>
          </p:txBody>
        </p:sp>
        <p:sp>
          <p:nvSpPr>
            <p:cNvPr id="61" name="Oval 60"/>
            <p:cNvSpPr>
              <a:spLocks noChangeArrowheads="1"/>
            </p:cNvSpPr>
            <p:nvPr/>
          </p:nvSpPr>
          <p:spPr bwMode="auto">
            <a:xfrm>
              <a:off x="1626" y="8879"/>
              <a:ext cx="2160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400" b="1" dirty="0">
                  <a:effectLst/>
                  <a:latin typeface="Arial Narrow"/>
                  <a:ea typeface="Calibri"/>
                  <a:cs typeface="Times New Roman"/>
                </a:rPr>
                <a:t>http://buchmann.</a:t>
              </a:r>
              <a:r>
                <a:rPr lang="ro-RO" sz="1400" b="1">
                  <a:effectLst/>
                  <a:latin typeface="Arial Narrow"/>
                  <a:ea typeface="Calibri"/>
                  <a:cs typeface="Times New Roman"/>
                </a:rPr>
                <a:t>ro#</a:t>
              </a:r>
            </a:p>
            <a:p>
              <a:pPr>
                <a:spcAft>
                  <a:spcPts val="0"/>
                </a:spcAft>
              </a:pPr>
              <a:r>
                <a:rPr lang="ro-RO" sz="1400" b="1">
                  <a:effectLst/>
                  <a:latin typeface="Arial Narrow"/>
                  <a:ea typeface="Calibri"/>
                  <a:cs typeface="Times New Roman"/>
                </a:rPr>
                <a:t>hasAge</a:t>
              </a:r>
              <a:endParaRPr lang="ro-RO" sz="14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2409" y="7944"/>
              <a:ext cx="259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400" b="1" dirty="0">
                  <a:effectLst/>
                  <a:latin typeface="Arial Narrow"/>
                  <a:ea typeface="Calibri"/>
                  <a:cs typeface="Times New Roman"/>
                </a:rPr>
                <a:t>http://buchmann.</a:t>
              </a:r>
              <a:r>
                <a:rPr lang="ro-RO" sz="1400" b="1">
                  <a:effectLst/>
                  <a:latin typeface="Arial Narrow"/>
                  <a:ea typeface="Calibri"/>
                  <a:cs typeface="Times New Roman"/>
                </a:rPr>
                <a:t>ro#</a:t>
              </a:r>
            </a:p>
            <a:p>
              <a:pPr>
                <a:spcAft>
                  <a:spcPts val="0"/>
                </a:spcAft>
              </a:pPr>
              <a:r>
                <a:rPr lang="ro-RO" sz="1400" b="1">
                  <a:effectLst/>
                  <a:latin typeface="Arial Narrow"/>
                  <a:ea typeface="Calibri"/>
                  <a:cs typeface="Times New Roman"/>
                </a:rPr>
                <a:t>isMotherOf</a:t>
              </a:r>
              <a:endParaRPr lang="ro-RO" sz="14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63" name="AutoShape 225"/>
            <p:cNvCxnSpPr>
              <a:cxnSpLocks noChangeShapeType="1"/>
            </p:cNvCxnSpPr>
            <p:nvPr/>
          </p:nvCxnSpPr>
          <p:spPr bwMode="auto">
            <a:xfrm>
              <a:off x="2946" y="8024"/>
              <a:ext cx="797" cy="48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AutoShape 227"/>
            <p:cNvCxnSpPr>
              <a:cxnSpLocks noChangeShapeType="1"/>
            </p:cNvCxnSpPr>
            <p:nvPr/>
          </p:nvCxnSpPr>
          <p:spPr bwMode="auto">
            <a:xfrm flipH="1">
              <a:off x="2663" y="9056"/>
              <a:ext cx="854" cy="32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3887044" y="1649061"/>
            <a:ext cx="4989563" cy="1979844"/>
            <a:chOff x="3577" y="7271"/>
            <a:chExt cx="4157" cy="1545"/>
          </a:xfrm>
        </p:grpSpPr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3577" y="7271"/>
              <a:ext cx="2552" cy="54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400" b="1" i="1">
                  <a:effectLst/>
                  <a:latin typeface="Arial Narrow"/>
                  <a:ea typeface="Calibri"/>
                  <a:cs typeface="Times New Roman"/>
                </a:rPr>
                <a:t>_:u989898</a:t>
              </a:r>
              <a:endParaRPr lang="ro-RO" sz="14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55" name="Oval 54"/>
            <p:cNvSpPr>
              <a:spLocks noChangeArrowheads="1"/>
            </p:cNvSpPr>
            <p:nvPr/>
          </p:nvSpPr>
          <p:spPr bwMode="auto">
            <a:xfrm>
              <a:off x="5020" y="8271"/>
              <a:ext cx="2714" cy="545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400" b="1" i="1">
                  <a:effectLst/>
                  <a:latin typeface="Arial Narrow"/>
                  <a:ea typeface="Calibri"/>
                  <a:cs typeface="Times New Roman"/>
                </a:rPr>
                <a:t>http://other.at#ABC</a:t>
              </a:r>
              <a:endParaRPr lang="ro-RO" sz="1400" b="1">
                <a:effectLst/>
                <a:latin typeface="Arial Narrow"/>
                <a:ea typeface="Calibri"/>
                <a:cs typeface="Times New Roman"/>
              </a:endParaRPr>
            </a:p>
            <a:p>
              <a:pPr>
                <a:spcAft>
                  <a:spcPts val="0"/>
                </a:spcAft>
              </a:pPr>
              <a:r>
                <a:rPr lang="ro-RO" sz="1400" b="1" i="1">
                  <a:effectLst/>
                  <a:latin typeface="Arial Narrow"/>
                  <a:ea typeface="Calibri"/>
                  <a:cs typeface="Times New Roman"/>
                </a:rPr>
                <a:t> </a:t>
              </a:r>
              <a:endParaRPr lang="ro-RO" sz="14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56" name="AutoShape 226"/>
            <p:cNvCxnSpPr>
              <a:cxnSpLocks noChangeShapeType="1"/>
            </p:cNvCxnSpPr>
            <p:nvPr/>
          </p:nvCxnSpPr>
          <p:spPr bwMode="auto">
            <a:xfrm>
              <a:off x="5020" y="7811"/>
              <a:ext cx="720" cy="487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4672" y="7811"/>
              <a:ext cx="3062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400" b="1" i="1">
                  <a:effectLst/>
                  <a:latin typeface="Arial Narrow"/>
                  <a:ea typeface="Calibri"/>
                  <a:cs typeface="Times New Roman"/>
                </a:rPr>
                <a:t>http://other.at#worksAt</a:t>
              </a:r>
              <a:endParaRPr lang="ro-RO" sz="14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631846" y="5551020"/>
            <a:ext cx="489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i="1"/>
              <a:t>Nodul anonim din stânga </a:t>
            </a:r>
            <a:r>
              <a:rPr lang="ro-RO" sz="1600" i="1">
                <a:solidFill>
                  <a:srgbClr val="FF0000"/>
                </a:solidFill>
              </a:rPr>
              <a:t>va continua să conecteze afirmațiile din stânga</a:t>
            </a:r>
            <a:r>
              <a:rPr lang="ro-RO" sz="1600" i="1"/>
              <a:t>, cu condiţia ca ambele afirmații să fi fost uploadate simultan pe același server</a:t>
            </a:r>
            <a:endParaRPr lang="en-US" sz="1600" i="1"/>
          </a:p>
        </p:txBody>
      </p:sp>
      <p:sp>
        <p:nvSpPr>
          <p:cNvPr id="26" name="TextBox 25"/>
          <p:cNvSpPr txBox="1"/>
          <p:nvPr/>
        </p:nvSpPr>
        <p:spPr>
          <a:xfrm>
            <a:off x="2685374" y="4415135"/>
            <a:ext cx="489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i="1"/>
              <a:t>Conexiunea dintre cele două grafuri nu va putea fi asigurată, chiar dacă inițial ambele noduri anonime primiseră același nume (local)</a:t>
            </a:r>
            <a:endParaRPr lang="en-US" sz="1600" i="1"/>
          </a:p>
        </p:txBody>
      </p:sp>
    </p:spTree>
    <p:extLst>
      <p:ext uri="{BB962C8B-B14F-4D97-AF65-F5344CB8AC3E}">
        <p14:creationId xmlns:p14="http://schemas.microsoft.com/office/powerpoint/2010/main" val="197931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D57B-BABA-483A-A851-80B0A66F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/>
              <a:t>Echivalarea de URI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D5D64-66FC-4EDC-93C0-C0E8FDA7C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 algn="just">
              <a:buNone/>
            </a:pPr>
            <a:r>
              <a:rPr lang="ro-MD" sz="2000"/>
              <a:t>Când dorim să conectăm propriile grafuri la grafuri publice (sau grafurile altora) și nu am apucat să adoptăm URI creați în acele grafuri, putem aplica echivalări în mod standard:</a:t>
            </a:r>
          </a:p>
          <a:p>
            <a:pPr marL="0" lvl="0" indent="0" algn="just">
              <a:buNone/>
            </a:pPr>
            <a:endParaRPr lang="ro-MD" sz="2000"/>
          </a:p>
          <a:p>
            <a:pPr lvl="0" algn="just"/>
            <a:r>
              <a:rPr lang="ro-MD" sz="2000" b="1"/>
              <a:t>owl:sameAs</a:t>
            </a:r>
            <a:r>
              <a:rPr lang="ro-MD" sz="2000"/>
              <a:t> – echivalare de instanțe (ID-uri de indivizi)</a:t>
            </a:r>
            <a:endParaRPr lang="en-US" sz="2000"/>
          </a:p>
          <a:p>
            <a:pPr lvl="0" algn="just"/>
            <a:r>
              <a:rPr lang="ro-MD" sz="2000" b="1"/>
              <a:t>owl:equivalentProperty</a:t>
            </a:r>
            <a:r>
              <a:rPr lang="ro-MD" sz="2000"/>
              <a:t> – echivalare de proprietăți</a:t>
            </a:r>
            <a:endParaRPr lang="en-US" sz="2000"/>
          </a:p>
          <a:p>
            <a:pPr lvl="0" algn="just"/>
            <a:r>
              <a:rPr lang="ro-MD" sz="2000" b="1"/>
              <a:t>ow</a:t>
            </a:r>
            <a:r>
              <a:rPr lang="ro-MD" sz="2000"/>
              <a:t>l</a:t>
            </a:r>
            <a:r>
              <a:rPr lang="ro-MD" sz="2000" b="1"/>
              <a:t>:inverseOf</a:t>
            </a:r>
            <a:r>
              <a:rPr lang="ro-MD" sz="2000"/>
              <a:t> – echivalarea unei proprietăți cu inversarea sensului relației</a:t>
            </a:r>
            <a:endParaRPr lang="en-US" sz="2000"/>
          </a:p>
          <a:p>
            <a:pPr lvl="0" algn="just"/>
            <a:r>
              <a:rPr lang="ro-MD" sz="2000" b="1"/>
              <a:t>owl:equivalentClass</a:t>
            </a:r>
            <a:r>
              <a:rPr lang="ro-MD" sz="2000"/>
              <a:t> – echivalare de tipuri</a:t>
            </a:r>
          </a:p>
          <a:p>
            <a:pPr lvl="0" algn="just"/>
            <a:endParaRPr lang="ro-MD" sz="2000"/>
          </a:p>
          <a:p>
            <a:pPr marL="0" lvl="0" indent="0" algn="just">
              <a:buNone/>
            </a:pPr>
            <a:r>
              <a:rPr lang="ro-MD" sz="2000"/>
              <a:t>Echivalarea se poate evita prin relaționarea directă a ID-urilor noastre cu ID-uri oferite de alții:</a:t>
            </a:r>
          </a:p>
          <a:p>
            <a:pPr marL="0" lvl="0" indent="0" algn="just">
              <a:buNone/>
            </a:pPr>
            <a:endParaRPr lang="ro-MD" sz="2000"/>
          </a:p>
          <a:p>
            <a:pPr marL="0" lvl="0" indent="0" algn="just">
              <a:buNone/>
            </a:pPr>
            <a:r>
              <a:rPr lang="ro-MD" sz="2000">
                <a:solidFill>
                  <a:srgbClr val="FF0000"/>
                </a:solidFill>
              </a:rPr>
              <a:t>:Andrew :parentOf other:Andreea.</a:t>
            </a:r>
            <a:endParaRPr lang="en-US" sz="2000">
              <a:solidFill>
                <a:srgbClr val="FF0000"/>
              </a:solidFill>
            </a:endParaRPr>
          </a:p>
          <a:p>
            <a:pPr algn="just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061410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/>
              <a:t>Alte recomandări privind URI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51" y="1398042"/>
            <a:ext cx="9023920" cy="525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o-RO" sz="2000" dirty="0"/>
              <a:t>Se recomandă ca </a:t>
            </a:r>
            <a:r>
              <a:rPr lang="ro-RO" sz="2000" b="1" dirty="0"/>
              <a:t>URI de </a:t>
            </a:r>
            <a:r>
              <a:rPr lang="ro-RO" sz="2000" b="1" dirty="0" err="1"/>
              <a:t>proprietăţi</a:t>
            </a:r>
            <a:r>
              <a:rPr lang="ro-RO" sz="2000" dirty="0"/>
              <a:t>...</a:t>
            </a:r>
          </a:p>
          <a:p>
            <a:r>
              <a:rPr lang="ro-RO" sz="2000" dirty="0"/>
              <a:t>să fie </a:t>
            </a:r>
            <a:r>
              <a:rPr lang="ro-RO" sz="2000" dirty="0" err="1"/>
              <a:t>uşor</a:t>
            </a:r>
            <a:r>
              <a:rPr lang="ro-RO" sz="2000" dirty="0"/>
              <a:t> de </a:t>
            </a:r>
            <a:r>
              <a:rPr lang="ro-RO" sz="2000" dirty="0" err="1"/>
              <a:t>diferenţiat</a:t>
            </a:r>
            <a:r>
              <a:rPr lang="ro-RO" sz="2000" dirty="0"/>
              <a:t> </a:t>
            </a:r>
            <a:r>
              <a:rPr lang="ro-RO" sz="2000" dirty="0" err="1"/>
              <a:t>faţă</a:t>
            </a:r>
            <a:r>
              <a:rPr lang="ro-RO" sz="2000" dirty="0"/>
              <a:t> de non-</a:t>
            </a:r>
            <a:r>
              <a:rPr lang="ro-RO" sz="2000" dirty="0" err="1"/>
              <a:t>proprietăţi</a:t>
            </a:r>
            <a:endParaRPr lang="ro-RO" sz="2000" dirty="0"/>
          </a:p>
          <a:p>
            <a:r>
              <a:rPr lang="ro-RO" sz="2000" dirty="0"/>
              <a:t>să sugereze cititorului uman </a:t>
            </a:r>
            <a:r>
              <a:rPr lang="ro-RO" sz="2000" dirty="0" err="1"/>
              <a:t>direcţia</a:t>
            </a:r>
            <a:r>
              <a:rPr lang="ro-RO" sz="2000" dirty="0"/>
              <a:t> în care are loc </a:t>
            </a:r>
            <a:r>
              <a:rPr lang="ro-RO" sz="2000" dirty="0" err="1"/>
              <a:t>relaţia</a:t>
            </a:r>
            <a:endParaRPr lang="ro-RO" sz="2000" dirty="0"/>
          </a:p>
          <a:p>
            <a:pPr marL="0" indent="0">
              <a:buNone/>
            </a:pPr>
            <a:endParaRPr lang="ro-RO" sz="2000" b="1" dirty="0"/>
          </a:p>
          <a:p>
            <a:pPr marL="0" indent="0">
              <a:buNone/>
            </a:pPr>
            <a:r>
              <a:rPr lang="ro-RO" sz="1600">
                <a:solidFill>
                  <a:srgbClr val="FF0000"/>
                </a:solidFill>
              </a:rPr>
              <a:t>:An</a:t>
            </a:r>
            <a:r>
              <a:rPr lang="en-US" sz="1600">
                <a:solidFill>
                  <a:srgbClr val="FF0000"/>
                </a:solidFill>
              </a:rPr>
              <a:t>n</a:t>
            </a:r>
            <a:r>
              <a:rPr lang="ro-RO" sz="1600">
                <a:solidFill>
                  <a:srgbClr val="FF0000"/>
                </a:solidFill>
              </a:rPr>
              <a:t>a :m</a:t>
            </a:r>
            <a:r>
              <a:rPr lang="en-US" sz="1600">
                <a:solidFill>
                  <a:srgbClr val="FF0000"/>
                </a:solidFill>
              </a:rPr>
              <a:t>other</a:t>
            </a:r>
            <a:r>
              <a:rPr lang="ro-RO" sz="1600">
                <a:solidFill>
                  <a:srgbClr val="FF0000"/>
                </a:solidFill>
              </a:rPr>
              <a:t> :Mar</a:t>
            </a:r>
            <a:r>
              <a:rPr lang="en-US" sz="1600">
                <a:solidFill>
                  <a:srgbClr val="FF0000"/>
                </a:solidFill>
              </a:rPr>
              <a:t>y</a:t>
            </a:r>
            <a:r>
              <a:rPr lang="ro-RO" sz="1600">
                <a:solidFill>
                  <a:srgbClr val="FF0000"/>
                </a:solidFill>
              </a:rPr>
              <a:t>.</a:t>
            </a:r>
            <a:endParaRPr lang="ro-RO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ro-RO" sz="1800" dirty="0" err="1"/>
              <a:t>Deşi</a:t>
            </a:r>
            <a:r>
              <a:rPr lang="ro-RO" sz="1800" dirty="0"/>
              <a:t> e corect pentru calculator, acest exemplu ridică probleme unui cititor uman:</a:t>
            </a:r>
          </a:p>
          <a:p>
            <a:r>
              <a:rPr lang="ro-RO" sz="1800" dirty="0"/>
              <a:t>Este </a:t>
            </a:r>
            <a:r>
              <a:rPr lang="en-US" sz="1800" dirty="0"/>
              <a:t>Anna </a:t>
            </a:r>
            <a:r>
              <a:rPr lang="ro-RO" sz="1800" dirty="0"/>
              <a:t>mama lui Mary sau invers?</a:t>
            </a:r>
          </a:p>
          <a:p>
            <a:r>
              <a:rPr lang="ro-RO" sz="1800" dirty="0"/>
              <a:t>Termenul :</a:t>
            </a:r>
            <a:r>
              <a:rPr lang="ro-RO" sz="1800" dirty="0" err="1"/>
              <a:t>Mother</a:t>
            </a:r>
            <a:r>
              <a:rPr lang="ro-RO" sz="1800" dirty="0"/>
              <a:t> reprezintă </a:t>
            </a:r>
            <a:r>
              <a:rPr lang="ro-RO" sz="1800" i="1" dirty="0"/>
              <a:t>tipul mamă</a:t>
            </a:r>
            <a:r>
              <a:rPr lang="ro-RO" sz="1800" dirty="0"/>
              <a:t> (</a:t>
            </a:r>
            <a:r>
              <a:rPr lang="ro-RO" sz="1800" dirty="0" err="1"/>
              <a:t>mulţimea</a:t>
            </a:r>
            <a:r>
              <a:rPr lang="ro-RO" sz="1800" dirty="0"/>
              <a:t> </a:t>
            </a:r>
            <a:r>
              <a:rPr lang="ro-RO" sz="1800"/>
              <a:t>tuturor mamelor) </a:t>
            </a:r>
            <a:r>
              <a:rPr lang="ro-RO" sz="1800" dirty="0"/>
              <a:t>sau </a:t>
            </a:r>
            <a:r>
              <a:rPr lang="ro-RO" sz="1800" i="1" dirty="0"/>
              <a:t>relația de a fi mama cuiva</a:t>
            </a:r>
            <a:r>
              <a:rPr lang="ro-RO" sz="1800" dirty="0"/>
              <a:t>?</a:t>
            </a:r>
          </a:p>
          <a:p>
            <a:pPr marL="0" indent="0">
              <a:buNone/>
            </a:pPr>
            <a:r>
              <a:rPr lang="ro-RO" sz="1800" dirty="0"/>
              <a:t>Pentru evitarea confuziilor se recomandă ca URI de proprietăți să se extindă în mod sugestiv</a:t>
            </a:r>
            <a:r>
              <a:rPr lang="en-US" sz="1800" dirty="0"/>
              <a:t>:</a:t>
            </a:r>
            <a:endParaRPr lang="ro-RO" sz="1800" dirty="0"/>
          </a:p>
          <a:p>
            <a:pPr marL="0" indent="0">
              <a:buNone/>
            </a:pPr>
            <a:r>
              <a:rPr lang="ro-RO" sz="1800">
                <a:solidFill>
                  <a:srgbClr val="FF0000"/>
                </a:solidFill>
              </a:rPr>
              <a:t>:</a:t>
            </a:r>
            <a:r>
              <a:rPr lang="en-US" sz="1800">
                <a:solidFill>
                  <a:srgbClr val="FF0000"/>
                </a:solidFill>
              </a:rPr>
              <a:t>hasMother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dirty="0"/>
              <a:t>…</a:t>
            </a:r>
            <a:r>
              <a:rPr lang="ro-RO" sz="1800" dirty="0"/>
              <a:t>sau</a:t>
            </a:r>
            <a:endParaRPr lang="en-US" sz="1800" dirty="0"/>
          </a:p>
          <a:p>
            <a:pPr marL="0" indent="0">
              <a:buNone/>
            </a:pPr>
            <a:r>
              <a:rPr lang="ro-RO" sz="1800">
                <a:solidFill>
                  <a:srgbClr val="FF0000"/>
                </a:solidFill>
              </a:rPr>
              <a:t>:</a:t>
            </a:r>
            <a:r>
              <a:rPr lang="en-US" sz="1800">
                <a:solidFill>
                  <a:srgbClr val="FF0000"/>
                </a:solidFill>
              </a:rPr>
              <a:t>isMotherOf</a:t>
            </a:r>
            <a:endParaRPr lang="ro-RO" sz="18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o-RO" sz="1400"/>
          </a:p>
          <a:p>
            <a:pPr marL="0" indent="0" algn="ctr">
              <a:buNone/>
            </a:pPr>
            <a:r>
              <a:rPr lang="ro-RO" sz="1400" i="1"/>
              <a:t>*nu e o regulă respectată întotdeauna, vezi Schema.org</a:t>
            </a:r>
            <a:endParaRPr lang="ro-RO" sz="1400" i="1" dirty="0"/>
          </a:p>
        </p:txBody>
      </p:sp>
    </p:spTree>
    <p:extLst>
      <p:ext uri="{BB962C8B-B14F-4D97-AF65-F5344CB8AC3E}">
        <p14:creationId xmlns:p14="http://schemas.microsoft.com/office/powerpoint/2010/main" val="30170085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ro-RO"/>
              <a:t>URI vs. etichete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330" y="908720"/>
            <a:ext cx="8458200" cy="54018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o-RO" sz="1800"/>
              <a:t>Se recomandă ca </a:t>
            </a:r>
            <a:r>
              <a:rPr lang="ro-RO" sz="1800">
                <a:solidFill>
                  <a:srgbClr val="FF0000"/>
                </a:solidFill>
              </a:rPr>
              <a:t>fiecare URI să aibă ataşat un string</a:t>
            </a:r>
            <a:r>
              <a:rPr lang="ro-RO" sz="1800"/>
              <a:t> (nume, etichetă, titlu) folosit la afişări în front-end (nu afișați URI în front-end!):</a:t>
            </a:r>
          </a:p>
          <a:p>
            <a:pPr marL="0" indent="0">
              <a:buNone/>
            </a:pPr>
            <a:endParaRPr lang="ro-RO" sz="1800" b="1"/>
          </a:p>
          <a:p>
            <a:pPr marL="0" indent="0">
              <a:buNone/>
            </a:pPr>
            <a:endParaRPr lang="ro-RO" sz="1800" b="1"/>
          </a:p>
          <a:p>
            <a:pPr marL="0" indent="0">
              <a:buNone/>
            </a:pPr>
            <a:endParaRPr lang="ro-RO" sz="1800" b="1"/>
          </a:p>
          <a:p>
            <a:pPr marL="0" indent="0">
              <a:buNone/>
            </a:pPr>
            <a:r>
              <a:rPr lang="ro-RO" sz="1800">
                <a:solidFill>
                  <a:srgbClr val="FF0000"/>
                </a:solidFill>
              </a:rPr>
              <a:t>:Mary</a:t>
            </a:r>
            <a:r>
              <a:rPr lang="en-US" sz="1800">
                <a:solidFill>
                  <a:srgbClr val="FF0000"/>
                </a:solidFill>
              </a:rPr>
              <a:t>1</a:t>
            </a:r>
            <a:r>
              <a:rPr lang="ro-RO" sz="1800">
                <a:solidFill>
                  <a:srgbClr val="FF0000"/>
                </a:solidFill>
              </a:rPr>
              <a:t> :hasFullName "Mary Smith".</a:t>
            </a:r>
          </a:p>
          <a:p>
            <a:pPr marL="0" indent="0">
              <a:buNone/>
            </a:pPr>
            <a:r>
              <a:rPr lang="en-US" sz="1800">
                <a:solidFill>
                  <a:srgbClr val="FF0000"/>
                </a:solidFill>
              </a:rPr>
              <a:t>:Mary2 :hasFullName </a:t>
            </a:r>
            <a:r>
              <a:rPr lang="ro-RO" sz="1800">
                <a:solidFill>
                  <a:srgbClr val="FF0000"/>
                </a:solidFill>
              </a:rPr>
              <a:t>"Mary Smith".</a:t>
            </a:r>
            <a:endParaRPr lang="en-US" sz="18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sz="1800">
                <a:solidFill>
                  <a:srgbClr val="FF0000"/>
                </a:solidFill>
              </a:rPr>
              <a:t>:Austria :hasName "Austria"</a:t>
            </a:r>
            <a:r>
              <a:rPr lang="en-US" sz="1800">
                <a:solidFill>
                  <a:srgbClr val="FF0000"/>
                </a:solidFill>
              </a:rPr>
              <a:t>@en</a:t>
            </a:r>
            <a:r>
              <a:rPr lang="ro-RO" sz="1800">
                <a:solidFill>
                  <a:srgbClr val="FF0000"/>
                </a:solidFill>
              </a:rPr>
              <a:t>, "Autriche"</a:t>
            </a:r>
            <a:r>
              <a:rPr lang="en-US" sz="1800">
                <a:solidFill>
                  <a:srgbClr val="FF0000"/>
                </a:solidFill>
              </a:rPr>
              <a:t>@fr.</a:t>
            </a:r>
            <a:endParaRPr lang="ro-RO" sz="18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o-RO" sz="18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o-RO" sz="18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o-RO" sz="1800"/>
          </a:p>
          <a:p>
            <a:pPr marL="0" indent="0">
              <a:buNone/>
            </a:pPr>
            <a:r>
              <a:rPr lang="ro-RO" sz="1800"/>
              <a:t>Deoarece etichetele sunt atât de importante (pentru front-end), există câteva </a:t>
            </a:r>
            <a:r>
              <a:rPr lang="ro-RO" sz="1800" b="1"/>
              <a:t>proprietăți standard</a:t>
            </a:r>
            <a:r>
              <a:rPr lang="ro-RO" sz="1800"/>
              <a:t> pentru acestea, oferite de diverse terminologii</a:t>
            </a:r>
            <a:r>
              <a:rPr lang="ro-RO" sz="1800" b="1"/>
              <a:t>: </a:t>
            </a:r>
          </a:p>
          <a:p>
            <a:pPr marL="0" indent="0">
              <a:buNone/>
            </a:pPr>
            <a:r>
              <a:rPr lang="ro-RO" sz="1800">
                <a:solidFill>
                  <a:srgbClr val="FF0000"/>
                </a:solidFill>
              </a:rPr>
              <a:t>rdfs:label, schema:name, foaf:name</a:t>
            </a:r>
            <a:endParaRPr lang="en-US" sz="18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sz="1800"/>
              <a:t>Dacă preferăm totuși să le folosim pe ale noastre (pentru a diferenția mai multe feluri de etichete – nume de familie, titluri, nickname etc.) atunci putem </a:t>
            </a:r>
            <a:r>
              <a:rPr lang="ro-RO" sz="1800" b="1"/>
              <a:t>să le declarăm pe toate ca fiind cazuri particulare ale unei proprietăți standard:</a:t>
            </a:r>
          </a:p>
          <a:p>
            <a:pPr marL="0" indent="0">
              <a:buNone/>
            </a:pPr>
            <a:r>
              <a:rPr lang="ro-RO" sz="1800">
                <a:solidFill>
                  <a:srgbClr val="FF0000"/>
                </a:solidFill>
              </a:rPr>
              <a:t>:hasFullName rdfs:subPropertyOf rdfs:label.</a:t>
            </a:r>
            <a:endParaRPr lang="en-US" sz="180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3578" y="4143464"/>
            <a:ext cx="52555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i="1"/>
              <a:t>Nume diferite în limbi diferite, asociate aceluiaşi lucru (ţara Austria)</a:t>
            </a:r>
            <a:endParaRPr lang="de-AT" sz="1300" i="1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017518" y="3427407"/>
            <a:ext cx="504056" cy="7160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3567" y="2354544"/>
            <a:ext cx="52555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i="1"/>
              <a:t>Persoane diferite cu acelaşi nume</a:t>
            </a:r>
            <a:endParaRPr lang="de-AT" sz="1300" i="1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705502" y="2500738"/>
            <a:ext cx="854255" cy="3506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49" y="1591736"/>
            <a:ext cx="172819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i="1"/>
              <a:t>ID-uri</a:t>
            </a:r>
          </a:p>
          <a:p>
            <a:r>
              <a:rPr lang="ro-RO" sz="1300" i="1"/>
              <a:t>(persoane, locuri, produse)</a:t>
            </a:r>
            <a:endParaRPr lang="de-AT" sz="1300" i="1"/>
          </a:p>
        </p:txBody>
      </p:sp>
      <p:sp>
        <p:nvSpPr>
          <p:cNvPr id="12" name="TextBox 11"/>
          <p:cNvSpPr txBox="1"/>
          <p:nvPr/>
        </p:nvSpPr>
        <p:spPr>
          <a:xfrm>
            <a:off x="1917671" y="1708983"/>
            <a:ext cx="1565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i="1"/>
              <a:t>Stringuri</a:t>
            </a:r>
          </a:p>
          <a:p>
            <a:r>
              <a:rPr lang="ro-RO" sz="1300" i="1"/>
              <a:t>(denumiri, etichete)</a:t>
            </a:r>
            <a:endParaRPr lang="de-AT" sz="1300" i="1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89469" y="2201426"/>
            <a:ext cx="1" cy="405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05694" y="2186875"/>
            <a:ext cx="1" cy="4051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4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473"/>
            <a:ext cx="8229600" cy="1143000"/>
          </a:xfrm>
        </p:spPr>
        <p:txBody>
          <a:bodyPr>
            <a:normAutofit/>
          </a:bodyPr>
          <a:lstStyle/>
          <a:p>
            <a:r>
              <a:rPr lang="ro-RO"/>
              <a:t>Comparație URI-etichete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380" y="1124744"/>
            <a:ext cx="8879904" cy="5112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o-RO" sz="1400" b="1"/>
              <a:t>URI se supun unor principii mai rigide:</a:t>
            </a:r>
            <a:endParaRPr lang="ro-RO" sz="1400"/>
          </a:p>
          <a:p>
            <a:r>
              <a:rPr lang="ro-RO" sz="1400"/>
              <a:t>Trebuie să aibă </a:t>
            </a:r>
            <a:r>
              <a:rPr lang="ro-RO" sz="1400" i="1"/>
              <a:t>forma impusă de URI</a:t>
            </a:r>
            <a:r>
              <a:rPr lang="ro-RO" sz="1400"/>
              <a:t> (http:// cu anumiți delimitatori permiși, anumite caractere permise)</a:t>
            </a:r>
          </a:p>
          <a:p>
            <a:r>
              <a:rPr lang="ro-RO" sz="1400" i="1"/>
              <a:t>Asigură identitatea globală</a:t>
            </a:r>
            <a:r>
              <a:rPr lang="ro-RO" sz="1400"/>
              <a:t> a lucrurilor (să nu existe două lucruri distincte cu acelaşi URI în tot WWW!)</a:t>
            </a:r>
          </a:p>
          <a:p>
            <a:r>
              <a:rPr lang="ro-RO" sz="1400" i="1"/>
              <a:t>Nu sunt legaţi de o limbă anume</a:t>
            </a:r>
            <a:r>
              <a:rPr lang="ro-RO" sz="1400"/>
              <a:t>, au rol de chei primare/străine (se recomandă să poată fi citiţi de utilizatori umani)</a:t>
            </a:r>
          </a:p>
          <a:p>
            <a:r>
              <a:rPr lang="ro-RO" sz="1400" i="1"/>
              <a:t>Pot exista mai mulţi URI pentru acelaşi lucru</a:t>
            </a:r>
            <a:r>
              <a:rPr lang="ro-RO" sz="1400"/>
              <a:t> (cu posibilitatea de echivalare)</a:t>
            </a:r>
          </a:p>
          <a:p>
            <a:r>
              <a:rPr lang="ro-RO" sz="1400" i="1"/>
              <a:t>Pot apărea pe orice poziție într-o afirmație RDF</a:t>
            </a:r>
          </a:p>
          <a:p>
            <a:r>
              <a:rPr lang="ro-RO" sz="1400" i="1"/>
              <a:t>Să nu fie afișați în front-end</a:t>
            </a:r>
            <a:endParaRPr lang="ro-RO" sz="1400"/>
          </a:p>
          <a:p>
            <a:r>
              <a:rPr lang="ro-RO" sz="1400" i="1"/>
              <a:t>Sunt înrudite cu URL-urile</a:t>
            </a:r>
            <a:r>
              <a:rPr lang="ro-RO" sz="1400"/>
              <a:t>, de aici derivă unele consecinţ</a:t>
            </a:r>
            <a:r>
              <a:rPr lang="en-GB" sz="1400"/>
              <a:t>e</a:t>
            </a:r>
            <a:r>
              <a:rPr lang="ro-RO" sz="1400"/>
              <a:t> (posibilitatea de dereferenţiere URI, posibilitatea de a folosi adrese URL ca URI pentru resurse adresabile)</a:t>
            </a:r>
          </a:p>
          <a:p>
            <a:pPr marL="0" indent="0">
              <a:buNone/>
            </a:pPr>
            <a:endParaRPr lang="ro-RO" sz="1400" b="1"/>
          </a:p>
          <a:p>
            <a:pPr marL="0" indent="0">
              <a:buNone/>
            </a:pPr>
            <a:r>
              <a:rPr lang="ro-RO" sz="1400" b="1"/>
              <a:t>Etichetele string</a:t>
            </a:r>
            <a:r>
              <a:rPr lang="ro-RO" sz="1400"/>
              <a:t> se supun unor principii mai relaxate, fiind considerate "denumiri":</a:t>
            </a:r>
          </a:p>
          <a:p>
            <a:r>
              <a:rPr lang="ro-RO" sz="1400" i="1"/>
              <a:t>Pot conţine orice caractere</a:t>
            </a:r>
            <a:r>
              <a:rPr lang="ro-RO" sz="1400"/>
              <a:t>, fără o structură impusă (nu e obligatoriu să semene cu URI cărora le sunt ataşate)</a:t>
            </a:r>
          </a:p>
          <a:p>
            <a:r>
              <a:rPr lang="ro-RO" sz="1400" i="1"/>
              <a:t>Nu asigură identitate globală</a:t>
            </a:r>
            <a:r>
              <a:rPr lang="ro-RO" sz="1400"/>
              <a:t> (pot exista mai multe lucruri cu acelaşi nume)</a:t>
            </a:r>
          </a:p>
          <a:p>
            <a:r>
              <a:rPr lang="ro-RO" sz="1400" i="1"/>
              <a:t>Pot fi legate de o limbă anume</a:t>
            </a:r>
            <a:r>
              <a:rPr lang="ro-RO" sz="1400"/>
              <a:t>, caz în care li se ataşează coduri de limbă</a:t>
            </a:r>
          </a:p>
          <a:p>
            <a:r>
              <a:rPr lang="ro-RO" sz="1400" i="1"/>
              <a:t>Pot exista mai multe denumiri pentru acelaşi lucru</a:t>
            </a:r>
            <a:r>
              <a:rPr lang="ro-RO" sz="1400"/>
              <a:t>, dar nu se vor stabili echivalări direct între denumiri</a:t>
            </a:r>
          </a:p>
          <a:p>
            <a:r>
              <a:rPr lang="ro-RO" sz="1400" i="1"/>
              <a:t>Pot să apară doar pe ultima poziție a unei afirmații RDF</a:t>
            </a:r>
            <a:r>
              <a:rPr lang="ro-RO" sz="1400"/>
              <a:t> (nu se pot face afirmaţii despre stringuri!)</a:t>
            </a:r>
          </a:p>
          <a:p>
            <a:r>
              <a:rPr lang="ro-RO" sz="1400" i="1"/>
              <a:t>Se vor afișa în interfaţa cu utilizatorul final</a:t>
            </a:r>
            <a:r>
              <a:rPr lang="ro-RO" sz="1400"/>
              <a:t> (deci interogările trebuie să urmărească obţinerea de stringuri)</a:t>
            </a:r>
          </a:p>
          <a:p>
            <a:r>
              <a:rPr lang="ro-RO" sz="1400" i="1"/>
              <a:t>Nu există o condiționare între cum arată eticheta și cum arată URI sau adresele URL </a:t>
            </a:r>
            <a:r>
              <a:rPr lang="ro-RO" sz="1400"/>
              <a:t>(dar uneori seamănă, când URI se generează automat din etichete sau invers)</a:t>
            </a:r>
            <a:endParaRPr lang="ro-RO" sz="1400" i="1"/>
          </a:p>
        </p:txBody>
      </p:sp>
    </p:spTree>
    <p:extLst>
      <p:ext uri="{BB962C8B-B14F-4D97-AF65-F5344CB8AC3E}">
        <p14:creationId xmlns:p14="http://schemas.microsoft.com/office/powerpoint/2010/main" val="17089933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o-RO"/>
              <a:t>URI vs. URL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5" y="1196752"/>
            <a:ext cx="8928992" cy="52578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o-RO" sz="1600"/>
              <a:t>Așa cum pentru asocierea de etichete string avem unele proprietăți standard (</a:t>
            </a:r>
            <a:r>
              <a:rPr lang="ro-RO" sz="1600">
                <a:solidFill>
                  <a:srgbClr val="FF0000"/>
                </a:solidFill>
              </a:rPr>
              <a:t>rdfs:label</a:t>
            </a:r>
            <a:r>
              <a:rPr lang="ro-RO" sz="1600"/>
              <a:t>), avem ceva similar și pentru asocierea de adrese URL:</a:t>
            </a:r>
          </a:p>
          <a:p>
            <a:pPr algn="just"/>
            <a:r>
              <a:rPr lang="ro-RO" sz="1600">
                <a:solidFill>
                  <a:srgbClr val="FF0000"/>
                </a:solidFill>
              </a:rPr>
              <a:t>rdfs:isDefinedBy</a:t>
            </a:r>
            <a:r>
              <a:rPr lang="ro-RO" sz="1600"/>
              <a:t> - pentru a indica adresa grafului/schemei unde apare definiția oficială a unui termen URI (unii o folosesc pentru a indica site-ul oficial al entității reprezentate de URI);</a:t>
            </a:r>
          </a:p>
          <a:p>
            <a:pPr algn="just"/>
            <a:r>
              <a:rPr lang="ro-RO" sz="1600">
                <a:solidFill>
                  <a:srgbClr val="FF0000"/>
                </a:solidFill>
              </a:rPr>
              <a:t>rdfs:seeAlso</a:t>
            </a:r>
            <a:r>
              <a:rPr lang="ro-RO" sz="1600"/>
              <a:t> - pentru a indica una sau mai adrese URL asociate unui termen (schema.org oferă </a:t>
            </a:r>
            <a:r>
              <a:rPr lang="ro-RO" sz="1600">
                <a:solidFill>
                  <a:srgbClr val="FF0000"/>
                </a:solidFill>
              </a:rPr>
              <a:t>schema:url</a:t>
            </a:r>
            <a:r>
              <a:rPr lang="ro-RO" sz="1600"/>
              <a:t> în același scop), de obicei surse suplimentare celei indicate cu rdfs:isDefinedBy.</a:t>
            </a:r>
          </a:p>
          <a:p>
            <a:pPr marL="0" indent="0" algn="just">
              <a:buNone/>
            </a:pPr>
            <a:endParaRPr lang="ro-RO" sz="1600"/>
          </a:p>
          <a:p>
            <a:pPr marL="0" indent="0" algn="just">
              <a:buNone/>
            </a:pPr>
            <a:endParaRPr lang="ro-RO" sz="1600"/>
          </a:p>
          <a:p>
            <a:pPr marL="0" indent="0" algn="just">
              <a:buNone/>
            </a:pPr>
            <a:r>
              <a:rPr lang="ro-RO" sz="1200">
                <a:solidFill>
                  <a:srgbClr val="FF0000"/>
                </a:solidFill>
              </a:rPr>
              <a:t>:MichaelJackson</a:t>
            </a:r>
            <a:r>
              <a:rPr lang="de-AT" sz="1200">
                <a:solidFill>
                  <a:srgbClr val="FF0000"/>
                </a:solidFill>
              </a:rPr>
              <a:t> 	</a:t>
            </a:r>
            <a:r>
              <a:rPr lang="ro-RO" sz="1200">
                <a:solidFill>
                  <a:srgbClr val="FF0000"/>
                </a:solidFill>
              </a:rPr>
              <a:t>rdfs:isDefinedBy &lt;http://www.michaeljackson.com&gt;</a:t>
            </a:r>
            <a:r>
              <a:rPr lang="en-GB" sz="1200">
                <a:solidFill>
                  <a:srgbClr val="FF0000"/>
                </a:solidFill>
              </a:rPr>
              <a:t>;</a:t>
            </a:r>
          </a:p>
          <a:p>
            <a:pPr marL="0" indent="0" algn="just">
              <a:buNone/>
            </a:pPr>
            <a:r>
              <a:rPr lang="en-GB" sz="1200">
                <a:solidFill>
                  <a:srgbClr val="FF0000"/>
                </a:solidFill>
              </a:rPr>
              <a:t>		</a:t>
            </a:r>
            <a:r>
              <a:rPr lang="ro-RO" sz="1200">
                <a:solidFill>
                  <a:srgbClr val="FF0000"/>
                </a:solidFill>
              </a:rPr>
              <a:t>rdfs:seeAlso 	</a:t>
            </a:r>
            <a:r>
              <a:rPr lang="en-US" sz="1200">
                <a:solidFill>
                  <a:srgbClr val="FF0000"/>
                </a:solidFill>
              </a:rPr>
              <a:t>&lt;</a:t>
            </a:r>
            <a:r>
              <a:rPr lang="ro-RO" sz="1200">
                <a:solidFill>
                  <a:srgbClr val="FF0000"/>
                </a:solidFill>
              </a:rPr>
              <a:t>http://en.wikipedia.org/wiki/Michaeljackson&gt;</a:t>
            </a:r>
            <a:r>
              <a:rPr lang="en-GB" sz="1200">
                <a:solidFill>
                  <a:srgbClr val="FF0000"/>
                </a:solidFill>
              </a:rPr>
              <a:t>, </a:t>
            </a:r>
            <a:endParaRPr lang="ro-MD" sz="120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ro-MD" sz="1200">
                <a:solidFill>
                  <a:srgbClr val="FF0000"/>
                </a:solidFill>
              </a:rPr>
              <a:t>			</a:t>
            </a:r>
            <a:r>
              <a:rPr lang="ro-RO" sz="1200">
                <a:solidFill>
                  <a:srgbClr val="FF0000"/>
                </a:solidFill>
              </a:rPr>
              <a:t>&lt;http://dbpedia.org/resource/Michael_Jackson&gt;</a:t>
            </a:r>
            <a:r>
              <a:rPr lang="en-GB" sz="1200">
                <a:solidFill>
                  <a:srgbClr val="FF0000"/>
                </a:solidFill>
              </a:rPr>
              <a:t>;</a:t>
            </a:r>
          </a:p>
          <a:p>
            <a:pPr marL="0" indent="0" algn="just">
              <a:buNone/>
            </a:pPr>
            <a:r>
              <a:rPr lang="en-GB" sz="1200">
                <a:solidFill>
                  <a:srgbClr val="FF0000"/>
                </a:solidFill>
              </a:rPr>
              <a:t>		:nascutLa :Gary</a:t>
            </a:r>
            <a:r>
              <a:rPr lang="ro-RO" sz="1200">
                <a:solidFill>
                  <a:srgbClr val="FF0000"/>
                </a:solidFill>
              </a:rPr>
              <a:t>.</a:t>
            </a:r>
            <a:endParaRPr lang="en-GB" sz="120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en-GB" sz="1200">
                <a:solidFill>
                  <a:srgbClr val="FF0000"/>
                </a:solidFill>
              </a:rPr>
              <a:t>:nascutLa		rdfs:isDefinedBy &lt;http://buchmann.ro/</a:t>
            </a:r>
            <a:r>
              <a:rPr lang="ro-RO" sz="1200">
                <a:solidFill>
                  <a:srgbClr val="FF0000"/>
                </a:solidFill>
              </a:rPr>
              <a:t>schema-mea</a:t>
            </a:r>
            <a:r>
              <a:rPr lang="en-GB" sz="1200">
                <a:solidFill>
                  <a:srgbClr val="FF0000"/>
                </a:solidFill>
              </a:rPr>
              <a:t>&gt;.</a:t>
            </a:r>
            <a:endParaRPr lang="ro-MD" sz="1200">
              <a:solidFill>
                <a:srgbClr val="FF0000"/>
              </a:solidFill>
            </a:endParaRPr>
          </a:p>
          <a:p>
            <a:pPr marL="0" indent="0" algn="just">
              <a:buNone/>
            </a:pPr>
            <a:endParaRPr lang="ro-MD" sz="1200">
              <a:solidFill>
                <a:srgbClr val="FF0000"/>
              </a:solidFill>
            </a:endParaRPr>
          </a:p>
          <a:p>
            <a:pPr marL="0" indent="0" algn="just">
              <a:buNone/>
            </a:pPr>
            <a:endParaRPr lang="ro-MD" sz="120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ro-RO" sz="1600"/>
              <a:t>Astfel de asocieri vor fi utile:</a:t>
            </a:r>
          </a:p>
          <a:p>
            <a:pPr algn="just"/>
            <a:r>
              <a:rPr lang="ro-RO" sz="1600"/>
              <a:t>dacă dorim </a:t>
            </a:r>
            <a:r>
              <a:rPr lang="ro-RO" sz="1600" i="1"/>
              <a:t>ca cei care tastează un URI în browser să fie redirectați spre un site, API, fișier</a:t>
            </a:r>
            <a:r>
              <a:rPr lang="ro-RO" sz="1600"/>
              <a:t> (cu informații despre acel URI)</a:t>
            </a:r>
          </a:p>
          <a:p>
            <a:pPr algn="just"/>
            <a:r>
              <a:rPr lang="ro-RO" sz="1600"/>
              <a:t>dacă dorim ca </a:t>
            </a:r>
            <a:r>
              <a:rPr lang="ro-RO" sz="1600" i="1"/>
              <a:t>în front-end, alături de etichete string să apară și linkuri relevante</a:t>
            </a:r>
            <a:r>
              <a:rPr lang="ro-RO" sz="1600"/>
              <a:t> (exemplu: fișiere cu imaginile unor produse, adrese de contact)</a:t>
            </a:r>
          </a:p>
          <a:p>
            <a:pPr marL="0" indent="0" algn="just">
              <a:buNone/>
            </a:pPr>
            <a:endParaRPr lang="ro-RO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1250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1143000"/>
          </a:xfrm>
        </p:spPr>
        <p:txBody>
          <a:bodyPr>
            <a:noAutofit/>
          </a:bodyPr>
          <a:lstStyle/>
          <a:p>
            <a:r>
              <a:rPr lang="ro-RO" sz="2400" b="1"/>
              <a:t>URI controlaţi / standardizaţi </a:t>
            </a:r>
            <a:r>
              <a:rPr lang="ro-RO" sz="2400"/>
              <a:t>= </a:t>
            </a:r>
            <a:br>
              <a:rPr lang="ro-RO" sz="2400"/>
            </a:br>
            <a:r>
              <a:rPr lang="ro-RO" sz="2400"/>
              <a:t>definiți în cadrul unor scheme</a:t>
            </a:r>
            <a:r>
              <a:rPr lang="en-GB" sz="2400"/>
              <a:t> sau grafuri publice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28800"/>
            <a:ext cx="8712968" cy="46097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o-RO" sz="1400"/>
              <a:t>Exemple de terminologii controlate</a:t>
            </a:r>
            <a:r>
              <a:rPr lang="en-GB" sz="1400"/>
              <a:t> (ofer</a:t>
            </a:r>
            <a:r>
              <a:rPr lang="ro-RO" sz="1400"/>
              <a:t>ă doar proprietăți și tipuri):</a:t>
            </a:r>
          </a:p>
          <a:p>
            <a:pPr lvl="1"/>
            <a:r>
              <a:rPr lang="ro-RO" sz="1400" b="1"/>
              <a:t>RDFS, OWL, SHACL</a:t>
            </a:r>
            <a:r>
              <a:rPr lang="ro-RO" sz="1400"/>
              <a:t> – termeni fundamentali oferiți de W3C (pentru a crea schema unei baze de grafuri)</a:t>
            </a:r>
          </a:p>
          <a:p>
            <a:pPr lvl="1" algn="just"/>
            <a:r>
              <a:rPr lang="ro-RO" sz="1400" b="1"/>
              <a:t>OpenGraph</a:t>
            </a:r>
            <a:r>
              <a:rPr lang="ro-RO" sz="1400"/>
              <a:t> (</a:t>
            </a:r>
            <a:r>
              <a:rPr lang="en-US" sz="1400"/>
              <a:t>http://ogp.me/</a:t>
            </a:r>
            <a:r>
              <a:rPr lang="ro-RO" sz="1400"/>
              <a:t>) – termeni </a:t>
            </a:r>
            <a:r>
              <a:rPr lang="ro-MD" sz="1400"/>
              <a:t>din</a:t>
            </a:r>
            <a:r>
              <a:rPr lang="en-US" sz="1400"/>
              <a:t> </a:t>
            </a:r>
            <a:r>
              <a:rPr lang="ro-RO" sz="1400"/>
              <a:t>graful Facebook</a:t>
            </a:r>
          </a:p>
          <a:p>
            <a:pPr lvl="1"/>
            <a:r>
              <a:rPr lang="ro-RO" sz="1400" b="1"/>
              <a:t>Schema.org</a:t>
            </a:r>
            <a:r>
              <a:rPr lang="ro-RO" sz="1400"/>
              <a:t> – termeni recomandaţi pentru grafuri </a:t>
            </a:r>
            <a:r>
              <a:rPr lang="en-US" sz="1400"/>
              <a:t>"</a:t>
            </a:r>
            <a:r>
              <a:rPr lang="ro-RO" sz="1400"/>
              <a:t>distilabile</a:t>
            </a:r>
            <a:r>
              <a:rPr lang="en-US" sz="1400"/>
              <a:t>"</a:t>
            </a:r>
            <a:r>
              <a:rPr lang="ro-RO" sz="1400"/>
              <a:t> (</a:t>
            </a:r>
            <a:r>
              <a:rPr lang="en-US" sz="1400"/>
              <a:t>ce trebuie </a:t>
            </a:r>
            <a:r>
              <a:rPr lang="ro-MD" sz="1400"/>
              <a:t>înțelese de</a:t>
            </a:r>
            <a:r>
              <a:rPr lang="ro-RO" sz="1400"/>
              <a:t> motoarele de căutare, Web scrapere); Schema.org a înglobat mici terminologii care existaseră înainte: </a:t>
            </a:r>
          </a:p>
          <a:p>
            <a:pPr lvl="2"/>
            <a:r>
              <a:rPr lang="ro-RO" sz="1400" b="1"/>
              <a:t>FOAF</a:t>
            </a:r>
            <a:r>
              <a:rPr lang="ro-RO" sz="1400"/>
              <a:t> (</a:t>
            </a:r>
            <a:r>
              <a:rPr lang="en-US" sz="1400"/>
              <a:t>http://xmlns.com/foaf/spec/</a:t>
            </a:r>
            <a:r>
              <a:rPr lang="ro-RO" sz="1400"/>
              <a:t>) – termeni pentru descrierea de persoane şi relaţii sociale (se mai găsește în WordPress, Drupal etc.)</a:t>
            </a:r>
          </a:p>
          <a:p>
            <a:pPr lvl="2"/>
            <a:r>
              <a:rPr lang="ro-RO" sz="1400" b="1"/>
              <a:t>GoodRelations</a:t>
            </a:r>
            <a:r>
              <a:rPr lang="ro-RO" sz="1400"/>
              <a:t> (</a:t>
            </a:r>
            <a:r>
              <a:rPr lang="en-US" sz="1400"/>
              <a:t>http://www.heppnetz.de/ontologies/goodrelations/v1.html</a:t>
            </a:r>
            <a:r>
              <a:rPr lang="ro-RO" sz="1400"/>
              <a:t>) – termeni pentru descrierea de produse în magazine virtuale</a:t>
            </a:r>
            <a:endParaRPr lang="ro-RO" sz="1400" dirty="0"/>
          </a:p>
          <a:p>
            <a:pPr lvl="1"/>
            <a:r>
              <a:rPr lang="ro-RO" sz="1400" b="1"/>
              <a:t>Dublin Core</a:t>
            </a:r>
            <a:r>
              <a:rPr lang="ro-RO" sz="1400"/>
              <a:t> (</a:t>
            </a:r>
            <a:r>
              <a:rPr lang="en-US" sz="1400"/>
              <a:t>http://dublincore.org/specifications/</a:t>
            </a:r>
            <a:r>
              <a:rPr lang="ro-RO" sz="1400"/>
              <a:t>) sau </a:t>
            </a:r>
            <a:r>
              <a:rPr lang="ro-RO" sz="1400" b="1"/>
              <a:t>DCTerms</a:t>
            </a:r>
            <a:r>
              <a:rPr lang="ro-RO" sz="1400"/>
              <a:t> (versiunea mai recentă) – termeni pentru descrierea de resurse informaționale prin metadate (autor, data creării, tip etc.)</a:t>
            </a:r>
          </a:p>
          <a:p>
            <a:pPr lvl="1"/>
            <a:r>
              <a:rPr lang="ro-RO" sz="1400" b="1"/>
              <a:t>OWL-Time</a:t>
            </a:r>
            <a:r>
              <a:rPr lang="ro-RO" sz="1400"/>
              <a:t> (</a:t>
            </a:r>
            <a:r>
              <a:rPr lang="en-US" sz="1400"/>
              <a:t>http://www.w3.org/TR/owl-time/)</a:t>
            </a:r>
            <a:r>
              <a:rPr lang="ro-RO" sz="1400"/>
              <a:t> – termeni pentru descrierea unor noţiuni temporale (durată, moment etc.)</a:t>
            </a:r>
          </a:p>
          <a:p>
            <a:pPr lvl="1"/>
            <a:r>
              <a:rPr lang="ro-RO" sz="1400" b="1"/>
              <a:t>GeoOWL</a:t>
            </a:r>
            <a:r>
              <a:rPr lang="ro-RO" sz="1400"/>
              <a:t> (</a:t>
            </a:r>
            <a:r>
              <a:rPr lang="en-US" sz="1400"/>
              <a:t>http://www.w3.org/2005/Incubator/geo/XGR-geo-20071023/)</a:t>
            </a:r>
            <a:r>
              <a:rPr lang="ro-RO" sz="1400"/>
              <a:t>, mai recent </a:t>
            </a:r>
            <a:r>
              <a:rPr lang="ro-RO" sz="1400" b="1"/>
              <a:t>GeoSPARQL</a:t>
            </a:r>
            <a:r>
              <a:rPr lang="ro-RO" sz="1400"/>
              <a:t> – termeni pentru descrierea unor noţiuni spaţiale (locaţie, suprafaţă etc.)</a:t>
            </a:r>
          </a:p>
          <a:p>
            <a:pPr lvl="1"/>
            <a:r>
              <a:rPr lang="ro-RO" sz="1400" b="1"/>
              <a:t>SOSA/SSN</a:t>
            </a:r>
            <a:r>
              <a:rPr lang="ro-RO" sz="1400"/>
              <a:t> (https://www.w3.org/TR/vocab-ssn/) – termeni pentru descrierea de senzori IoT</a:t>
            </a:r>
          </a:p>
        </p:txBody>
      </p:sp>
    </p:spTree>
    <p:extLst>
      <p:ext uri="{BB962C8B-B14F-4D97-AF65-F5344CB8AC3E}">
        <p14:creationId xmlns:p14="http://schemas.microsoft.com/office/powerpoint/2010/main" val="5197564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1143000"/>
          </a:xfrm>
        </p:spPr>
        <p:txBody>
          <a:bodyPr>
            <a:noAutofit/>
          </a:bodyPr>
          <a:lstStyle/>
          <a:p>
            <a:r>
              <a:rPr lang="ro-RO" sz="2400" b="1"/>
              <a:t>URI controlaţi / standardizaţi </a:t>
            </a:r>
            <a:r>
              <a:rPr lang="ro-RO" sz="2400"/>
              <a:t>= </a:t>
            </a:r>
            <a:br>
              <a:rPr lang="ro-RO" sz="2400"/>
            </a:br>
            <a:r>
              <a:rPr lang="ro-RO" sz="2400"/>
              <a:t>definiți în cadrul unor scheme</a:t>
            </a:r>
            <a:r>
              <a:rPr lang="en-GB" sz="2400"/>
              <a:t> sau grafuri publice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28800"/>
            <a:ext cx="8964488" cy="4609728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ro-RO" sz="1600"/>
              <a:t>Toate cele listate pe slideul precedent sunt </a:t>
            </a:r>
            <a:r>
              <a:rPr lang="ro-RO" sz="1600">
                <a:solidFill>
                  <a:srgbClr val="FF0000"/>
                </a:solidFill>
              </a:rPr>
              <a:t>terminologii (ontologii, scheme)</a:t>
            </a:r>
            <a:r>
              <a:rPr lang="ro-RO" sz="1600"/>
              <a:t>, adică ele oferă URI pentru</a:t>
            </a:r>
          </a:p>
          <a:p>
            <a:pPr marL="285750" lvl="1"/>
            <a:r>
              <a:rPr lang="ro-RO" sz="1600" b="1"/>
              <a:t>proprietăți</a:t>
            </a:r>
            <a:r>
              <a:rPr lang="ro-RO" sz="1600"/>
              <a:t> (predicatele folosite la mijlocul afirmațiilor);</a:t>
            </a:r>
          </a:p>
          <a:p>
            <a:pPr marL="285750" lvl="1"/>
            <a:r>
              <a:rPr lang="ro-RO" sz="1600" b="1"/>
              <a:t>tipuri (clase)</a:t>
            </a:r>
            <a:r>
              <a:rPr lang="ro-RO" sz="1600"/>
              <a:t> folosite în afirmații de forma </a:t>
            </a:r>
            <a:r>
              <a:rPr lang="ro-RO" sz="1600" i="1"/>
              <a:t>:John a :Person</a:t>
            </a:r>
            <a:r>
              <a:rPr lang="ro-RO" sz="1600"/>
              <a:t>.</a:t>
            </a:r>
          </a:p>
          <a:p>
            <a:pPr marL="285750" lvl="1"/>
            <a:r>
              <a:rPr lang="ro-RO" sz="1600"/>
              <a:t>dar nu și ID-uri de instanțe despre care am dori să facem afirmații</a:t>
            </a:r>
            <a:endParaRPr lang="ro-RO" sz="1600" b="1"/>
          </a:p>
          <a:p>
            <a:pPr marL="0" lvl="1" indent="0">
              <a:buNone/>
            </a:pPr>
            <a:endParaRPr lang="ro-RO" sz="1600"/>
          </a:p>
          <a:p>
            <a:pPr marL="0" lvl="1" indent="0">
              <a:buNone/>
            </a:pPr>
            <a:endParaRPr lang="ro-RO" sz="1600"/>
          </a:p>
          <a:p>
            <a:pPr marL="0" lvl="1" indent="0">
              <a:buNone/>
            </a:pPr>
            <a:endParaRPr lang="ro-RO" sz="1600"/>
          </a:p>
          <a:p>
            <a:pPr marL="0" lvl="1" indent="0" algn="just">
              <a:buNone/>
            </a:pPr>
            <a:r>
              <a:rPr lang="ro-RO" sz="1600"/>
              <a:t>ID-uri de instanțe se pot găsi în bazele de grafuri publice:</a:t>
            </a:r>
          </a:p>
          <a:p>
            <a:pPr marL="171450" lvl="1" indent="-171450"/>
            <a:r>
              <a:rPr lang="ro-RO" sz="1600" b="1"/>
              <a:t>DBPedia, </a:t>
            </a:r>
          </a:p>
          <a:p>
            <a:pPr marL="171450" lvl="1" indent="-171450"/>
            <a:r>
              <a:rPr lang="ro-RO" sz="1600" b="1"/>
              <a:t>Wikidata,</a:t>
            </a:r>
          </a:p>
          <a:p>
            <a:pPr marL="171450" lvl="1" indent="-171450"/>
            <a:r>
              <a:rPr lang="ro-RO" sz="1600" b="1"/>
              <a:t>GeoNames,</a:t>
            </a:r>
          </a:p>
          <a:p>
            <a:pPr marL="171450" lvl="1" indent="-171450"/>
            <a:r>
              <a:rPr lang="ro-RO" sz="1600"/>
              <a:t>un inventar al bazelor de grafuri publice este oferit la </a:t>
            </a:r>
            <a:r>
              <a:rPr lang="en-US" sz="1600">
                <a:hlinkClick r:id="rId2"/>
              </a:rPr>
              <a:t>https://lod-cloud.net/</a:t>
            </a:r>
            <a:endParaRPr lang="ro-RO" sz="1600"/>
          </a:p>
          <a:p>
            <a:pPr marL="171450" lvl="1" indent="-171450"/>
            <a:r>
              <a:rPr lang="ro-RO" sz="1600"/>
              <a:t>marile companii Web (Google, Facebook, Amazon, Apple) folosesc propriile ID-uri însă grafurile lor nu sunt tocmai deschise (unele oferă acces public limitat – vezi API-ul Knowledge Graph de la Google)</a:t>
            </a:r>
          </a:p>
        </p:txBody>
      </p:sp>
    </p:spTree>
    <p:extLst>
      <p:ext uri="{BB962C8B-B14F-4D97-AF65-F5344CB8AC3E}">
        <p14:creationId xmlns:p14="http://schemas.microsoft.com/office/powerpoint/2010/main" val="32044330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/>
              <a:t>Baze de grafuri publice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84784"/>
            <a:ext cx="8964488" cy="504177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600" b="1"/>
              <a:t>DBPedia</a:t>
            </a:r>
            <a:r>
              <a:rPr lang="en-US" sz="1600"/>
              <a:t> </a:t>
            </a:r>
            <a:r>
              <a:rPr lang="ro-RO" sz="1600"/>
              <a:t>și</a:t>
            </a:r>
            <a:r>
              <a:rPr lang="en-US" sz="1600"/>
              <a:t> </a:t>
            </a:r>
            <a:r>
              <a:rPr lang="en-US" sz="1600" b="1"/>
              <a:t>Wikidata</a:t>
            </a:r>
            <a:r>
              <a:rPr lang="en-US" sz="1600"/>
              <a:t> </a:t>
            </a:r>
            <a:r>
              <a:rPr lang="ro-MD" sz="1600"/>
              <a:t>oferă grafuri </a:t>
            </a:r>
            <a:r>
              <a:rPr lang="ro-RO" sz="1600"/>
              <a:t>cu informații din Wikipedia (DBPedia e proiect EU găzduit pe servere Virtuoso, Wikidata e proiect american găzduit pe servere Blazegraph).</a:t>
            </a:r>
          </a:p>
          <a:p>
            <a:pPr algn="just"/>
            <a:r>
              <a:rPr lang="ro-RO" sz="1600"/>
              <a:t>Wikidata poate fi editată separat de Wikipedia (putem crea grafuri Wikidata fără a le crea un articol Wikipedia)</a:t>
            </a:r>
          </a:p>
          <a:p>
            <a:pPr algn="just"/>
            <a:r>
              <a:rPr lang="ro-RO" sz="1600"/>
              <a:t>DBPedia nu se poate edita direct (se actualizează automat pe baza articolelor Wikipedia)</a:t>
            </a:r>
          </a:p>
          <a:p>
            <a:pPr marL="0" indent="0" algn="just">
              <a:buNone/>
            </a:pPr>
            <a:endParaRPr lang="ro-MD" sz="1600"/>
          </a:p>
          <a:p>
            <a:pPr marL="0" indent="0" algn="just">
              <a:buNone/>
            </a:pPr>
            <a:endParaRPr lang="en-US" sz="1600"/>
          </a:p>
          <a:p>
            <a:pPr marL="0" indent="0" algn="just">
              <a:buNone/>
            </a:pPr>
            <a:r>
              <a:rPr lang="en-US" sz="1600"/>
              <a:t>Ex</a:t>
            </a:r>
            <a:r>
              <a:rPr lang="ro-RO" sz="1600"/>
              <a:t>emple de URI din</a:t>
            </a:r>
            <a:r>
              <a:rPr lang="en-US" sz="1600"/>
              <a:t> </a:t>
            </a:r>
            <a:r>
              <a:rPr lang="en-US" sz="1600" b="1"/>
              <a:t>DBPedia</a:t>
            </a:r>
            <a:r>
              <a:rPr lang="ro-RO" sz="1600"/>
              <a:t>:</a:t>
            </a:r>
          </a:p>
          <a:p>
            <a:pPr lvl="1" algn="just"/>
            <a:r>
              <a:rPr lang="ro-RO" sz="1600">
                <a:solidFill>
                  <a:srgbClr val="FF0000"/>
                </a:solidFill>
              </a:rPr>
              <a:t>http://dbpedia.org/ontology/Building  </a:t>
            </a:r>
            <a:r>
              <a:rPr lang="ro-RO" sz="1600"/>
              <a:t>sau </a:t>
            </a:r>
            <a:r>
              <a:rPr lang="ro-RO" sz="1600">
                <a:solidFill>
                  <a:srgbClr val="FF0000"/>
                </a:solidFill>
              </a:rPr>
              <a:t>dbo:Building </a:t>
            </a:r>
            <a:r>
              <a:rPr lang="ro-RO" sz="1600"/>
              <a:t>(tipul </a:t>
            </a:r>
            <a:r>
              <a:rPr lang="de-AT" sz="1600"/>
              <a:t>"</a:t>
            </a:r>
            <a:r>
              <a:rPr lang="ro-RO" sz="1600"/>
              <a:t>Clădire</a:t>
            </a:r>
            <a:r>
              <a:rPr lang="de-AT" sz="1600"/>
              <a:t>"</a:t>
            </a:r>
            <a:r>
              <a:rPr lang="ro-RO" sz="1600"/>
              <a:t>)</a:t>
            </a:r>
          </a:p>
          <a:p>
            <a:pPr lvl="1" algn="just"/>
            <a:r>
              <a:rPr lang="ro-RO" sz="1600">
                <a:solidFill>
                  <a:srgbClr val="FF0000"/>
                </a:solidFill>
              </a:rPr>
              <a:t>http://dbpedia.org/ontology/spouse</a:t>
            </a:r>
            <a:r>
              <a:rPr lang="ro-RO" sz="1600"/>
              <a:t> sau </a:t>
            </a:r>
            <a:r>
              <a:rPr lang="ro-RO" sz="1600">
                <a:solidFill>
                  <a:srgbClr val="FF0000"/>
                </a:solidFill>
              </a:rPr>
              <a:t>dbo:spouse</a:t>
            </a:r>
            <a:r>
              <a:rPr lang="ro-RO" sz="1600"/>
              <a:t> (relația de soț/soție)</a:t>
            </a:r>
          </a:p>
          <a:p>
            <a:pPr lvl="1" algn="just"/>
            <a:r>
              <a:rPr lang="ro-RO" sz="1600">
                <a:solidFill>
                  <a:srgbClr val="FF0000"/>
                </a:solidFill>
              </a:rPr>
              <a:t>http://dbpedia.org/</a:t>
            </a:r>
            <a:r>
              <a:rPr lang="en-US" sz="1600">
                <a:solidFill>
                  <a:srgbClr val="FF0000"/>
                </a:solidFill>
              </a:rPr>
              <a:t>resource</a:t>
            </a:r>
            <a:r>
              <a:rPr lang="ro-RO" sz="1600">
                <a:solidFill>
                  <a:srgbClr val="FF0000"/>
                </a:solidFill>
              </a:rPr>
              <a:t>/South_Africa </a:t>
            </a:r>
            <a:r>
              <a:rPr lang="ro-RO" sz="1600"/>
              <a:t>sau </a:t>
            </a:r>
            <a:r>
              <a:rPr lang="ro-RO" sz="1600">
                <a:solidFill>
                  <a:srgbClr val="FF0000"/>
                </a:solidFill>
              </a:rPr>
              <a:t>dbr:South_Africa </a:t>
            </a:r>
            <a:r>
              <a:rPr lang="ro-RO" sz="1600"/>
              <a:t>(ID pentru </a:t>
            </a:r>
            <a:r>
              <a:rPr lang="ro-MD" sz="1600"/>
              <a:t>țara Africa de Sud</a:t>
            </a:r>
            <a:r>
              <a:rPr lang="ro-RO" sz="1600"/>
              <a:t>)</a:t>
            </a:r>
          </a:p>
          <a:p>
            <a:pPr marL="457200" lvl="1" indent="0" algn="just">
              <a:buNone/>
            </a:pPr>
            <a:r>
              <a:rPr lang="ro-RO" sz="1600"/>
              <a:t>(prefixul dbo indică proprietăți/tipuri, prefixul dbr e pentru ID-uri de instanțe)</a:t>
            </a:r>
            <a:endParaRPr lang="en-GB" sz="1600"/>
          </a:p>
          <a:p>
            <a:pPr marL="0" indent="0" algn="just">
              <a:buNone/>
            </a:pPr>
            <a:endParaRPr lang="ro-MD" sz="1600"/>
          </a:p>
          <a:p>
            <a:pPr marL="0" indent="0" algn="just">
              <a:buNone/>
            </a:pPr>
            <a:endParaRPr lang="ro-MD" sz="1600"/>
          </a:p>
          <a:p>
            <a:pPr marL="0" indent="0" algn="just">
              <a:buNone/>
            </a:pPr>
            <a:r>
              <a:rPr lang="ro-MD" sz="1600"/>
              <a:t>API de căutare URI pe bază de denumiri: </a:t>
            </a:r>
            <a:r>
              <a:rPr lang="en-US" sz="1600">
                <a:hlinkClick r:id="rId2"/>
              </a:rPr>
              <a:t>https://wiki.dbpedia.org/lookup</a:t>
            </a:r>
            <a:endParaRPr lang="ro-MD" sz="1600"/>
          </a:p>
          <a:p>
            <a:pPr marL="0" indent="0" algn="just">
              <a:buNone/>
            </a:pPr>
            <a:r>
              <a:rPr lang="ro-MD" sz="1600"/>
              <a:t>API de interogare a grafurilor DBPedia (cu interfață și în browser): </a:t>
            </a:r>
            <a:r>
              <a:rPr lang="en-US" sz="1600">
                <a:hlinkClick r:id="rId3"/>
              </a:rPr>
              <a:t>https://dbpedia.org/sparql</a:t>
            </a:r>
            <a:endParaRPr lang="ro-MD" sz="1600"/>
          </a:p>
          <a:p>
            <a:pPr marL="685800" lvl="2" algn="just"/>
            <a:endParaRPr lang="ro-RO" sz="1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FA790-6AE4-4375-B44F-AA63724CA025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229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/>
              <a:t>Baze de grafuri publice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84784"/>
            <a:ext cx="8640960" cy="504177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o-RO" sz="1600"/>
              <a:t>URI din</a:t>
            </a:r>
            <a:r>
              <a:rPr lang="en-GB" sz="1600"/>
              <a:t> </a:t>
            </a:r>
            <a:r>
              <a:rPr lang="ro-MD" sz="1600" b="1"/>
              <a:t>Wikidata </a:t>
            </a:r>
            <a:r>
              <a:rPr lang="ro-MD" sz="1600"/>
              <a:t>sunt codificați</a:t>
            </a:r>
            <a:r>
              <a:rPr lang="en-GB" sz="1600"/>
              <a:t>:</a:t>
            </a:r>
            <a:endParaRPr lang="ro-RO" sz="1600"/>
          </a:p>
          <a:p>
            <a:pPr lvl="1" algn="just"/>
            <a:r>
              <a:rPr lang="ro-RO" sz="1600">
                <a:solidFill>
                  <a:srgbClr val="FF0000"/>
                </a:solidFill>
              </a:rPr>
              <a:t>http://www.wikidata.org/prop/direct/P19</a:t>
            </a:r>
            <a:r>
              <a:rPr lang="en-GB" sz="1600">
                <a:solidFill>
                  <a:srgbClr val="FF0000"/>
                </a:solidFill>
              </a:rPr>
              <a:t> </a:t>
            </a:r>
            <a:r>
              <a:rPr lang="ro-MD" sz="1600"/>
              <a:t>sau </a:t>
            </a:r>
            <a:r>
              <a:rPr lang="ro-MD" sz="1600">
                <a:solidFill>
                  <a:srgbClr val="FF0000"/>
                </a:solidFill>
              </a:rPr>
              <a:t>wdt:P19</a:t>
            </a:r>
            <a:r>
              <a:rPr lang="en-GB" sz="1600"/>
              <a:t>(</a:t>
            </a:r>
            <a:r>
              <a:rPr lang="ro-RO" sz="1600"/>
              <a:t>proprietatea</a:t>
            </a:r>
            <a:r>
              <a:rPr lang="en-GB" sz="1600"/>
              <a:t> "place of birth")</a:t>
            </a:r>
          </a:p>
          <a:p>
            <a:pPr lvl="1" algn="just"/>
            <a:r>
              <a:rPr lang="ro-RO" sz="1600">
                <a:solidFill>
                  <a:srgbClr val="FF0000"/>
                </a:solidFill>
              </a:rPr>
              <a:t>http://www.wikidata.org/entity/Q146</a:t>
            </a:r>
            <a:r>
              <a:rPr lang="en-GB" sz="1600">
                <a:solidFill>
                  <a:srgbClr val="FF0000"/>
                </a:solidFill>
              </a:rPr>
              <a:t> </a:t>
            </a:r>
            <a:r>
              <a:rPr lang="ro-MD" sz="1600"/>
              <a:t>sau </a:t>
            </a:r>
            <a:r>
              <a:rPr lang="ro-MD" sz="1600">
                <a:solidFill>
                  <a:srgbClr val="FF0000"/>
                </a:solidFill>
              </a:rPr>
              <a:t>wd:Q146 </a:t>
            </a:r>
            <a:r>
              <a:rPr lang="en-GB" sz="1600"/>
              <a:t>(tipul "Pisi</a:t>
            </a:r>
            <a:r>
              <a:rPr lang="ro-RO" sz="1600"/>
              <a:t>că</a:t>
            </a:r>
            <a:r>
              <a:rPr lang="en-GB" sz="1600"/>
              <a:t> domestic</a:t>
            </a:r>
            <a:r>
              <a:rPr lang="ro-RO" sz="1600"/>
              <a:t>ă</a:t>
            </a:r>
            <a:r>
              <a:rPr lang="de-AT" sz="1600"/>
              <a:t>"</a:t>
            </a:r>
            <a:r>
              <a:rPr lang="en-GB" sz="1600"/>
              <a:t>)</a:t>
            </a:r>
            <a:endParaRPr lang="ro-MD" sz="1600"/>
          </a:p>
          <a:p>
            <a:pPr lvl="1" algn="just"/>
            <a:r>
              <a:rPr lang="en-US" sz="1600">
                <a:solidFill>
                  <a:srgbClr val="FF0000"/>
                </a:solidFill>
              </a:rPr>
              <a:t>http://www.wikidata.org/</a:t>
            </a:r>
            <a:r>
              <a:rPr lang="ro-MD" sz="1600">
                <a:solidFill>
                  <a:srgbClr val="FF0000"/>
                </a:solidFill>
              </a:rPr>
              <a:t>entity</a:t>
            </a:r>
            <a:r>
              <a:rPr lang="en-US" sz="1600">
                <a:solidFill>
                  <a:srgbClr val="FF0000"/>
                </a:solidFill>
              </a:rPr>
              <a:t>/Q22686</a:t>
            </a:r>
            <a:r>
              <a:rPr lang="ro-MD" sz="1600"/>
              <a:t> sau </a:t>
            </a:r>
            <a:r>
              <a:rPr lang="ro-MD" sz="1600">
                <a:solidFill>
                  <a:srgbClr val="FF0000"/>
                </a:solidFill>
              </a:rPr>
              <a:t>wd:Q22686</a:t>
            </a:r>
            <a:r>
              <a:rPr lang="ro-MD" sz="1600"/>
              <a:t> (ID pentru Donald Trump)</a:t>
            </a:r>
          </a:p>
          <a:p>
            <a:pPr marL="457200" lvl="1" indent="0" algn="just">
              <a:buNone/>
            </a:pPr>
            <a:r>
              <a:rPr lang="ro-MD" sz="1600"/>
              <a:t>(prefixele uzuale sunt wd sau wdt pentru proprietăți)</a:t>
            </a:r>
            <a:endParaRPr lang="ro-RO" sz="1600"/>
          </a:p>
          <a:p>
            <a:pPr marL="0" lvl="1" indent="0" algn="just">
              <a:buNone/>
            </a:pPr>
            <a:endParaRPr lang="ro-MD" sz="1600" b="1"/>
          </a:p>
          <a:p>
            <a:pPr marL="0" lvl="1" indent="0" algn="just">
              <a:buNone/>
            </a:pPr>
            <a:r>
              <a:rPr lang="ro-MD" sz="1600"/>
              <a:t>Fiind codificați sunt mai dificil de scris interogările dar:</a:t>
            </a:r>
          </a:p>
          <a:p>
            <a:pPr marL="685800" lvl="2" algn="just"/>
            <a:r>
              <a:rPr lang="ro-MD" sz="1600"/>
              <a:t>Opțiunea </a:t>
            </a:r>
            <a:r>
              <a:rPr lang="ro-MD" sz="1600" b="1"/>
              <a:t>Wikidata Item </a:t>
            </a:r>
            <a:r>
              <a:rPr lang="ro-MD" sz="1600"/>
              <a:t>din Wikipedia ne dă ID-ul lucrului despre care e vorba în pagina Wikipedia (de unde aflăm și proprietățile sale)</a:t>
            </a:r>
          </a:p>
          <a:p>
            <a:pPr marL="685800" lvl="2"/>
            <a:r>
              <a:rPr lang="ro-MD" sz="1600"/>
              <a:t>La tastarea unei interogări în consola Web (</a:t>
            </a:r>
            <a:r>
              <a:rPr lang="en-US" sz="1600"/>
              <a:t>https://query.wikidata.org/</a:t>
            </a:r>
            <a:r>
              <a:rPr lang="ro-MD" sz="1600"/>
              <a:t>) </a:t>
            </a:r>
            <a:r>
              <a:rPr lang="ro-MD" sz="1600" b="1"/>
              <a:t>se va activa un Autocompleter care caută ID-ul </a:t>
            </a:r>
            <a:r>
              <a:rPr lang="ro-MD" sz="1600"/>
              <a:t>pornind de la o etichetă string</a:t>
            </a:r>
          </a:p>
          <a:p>
            <a:pPr marL="685800" lvl="2"/>
            <a:r>
              <a:rPr lang="ro-MD" sz="1600"/>
              <a:t>Există și </a:t>
            </a:r>
          </a:p>
          <a:p>
            <a:pPr marL="1143000" lvl="3"/>
            <a:r>
              <a:rPr lang="ro-MD" sz="1200"/>
              <a:t>un </a:t>
            </a:r>
            <a:r>
              <a:rPr lang="ro-MD" sz="1200" b="1"/>
              <a:t>browser de proprietăți</a:t>
            </a:r>
            <a:r>
              <a:rPr lang="ro-MD" sz="1200"/>
              <a:t>: </a:t>
            </a:r>
            <a:r>
              <a:rPr lang="en-US" sz="1200">
                <a:hlinkClick r:id="rId2"/>
              </a:rPr>
              <a:t>https://tools.wmflabs.org/prop-explorer/</a:t>
            </a:r>
            <a:endParaRPr lang="ro-MD" sz="1200"/>
          </a:p>
          <a:p>
            <a:pPr marL="1143000" lvl="3"/>
            <a:r>
              <a:rPr lang="ro-MD" sz="1200"/>
              <a:t>un </a:t>
            </a:r>
            <a:r>
              <a:rPr lang="ro-MD" sz="1200" b="1"/>
              <a:t>catalog de proprietăți</a:t>
            </a:r>
            <a:r>
              <a:rPr lang="ro-MD" sz="1200"/>
              <a:t>: </a:t>
            </a:r>
            <a:r>
              <a:rPr lang="en-US" sz="1200"/>
              <a:t>https://www.wikidata.org/wiki/Wikidata:Database_reports/List_of_properties/all</a:t>
            </a:r>
            <a:endParaRPr lang="ro-MD" sz="1200"/>
          </a:p>
          <a:p>
            <a:pPr marL="1143000" lvl="3"/>
            <a:r>
              <a:rPr lang="ro-MD" sz="1200"/>
              <a:t>diverse alte ghiduri</a:t>
            </a:r>
            <a:endParaRPr lang="de-AT" sz="1200"/>
          </a:p>
          <a:p>
            <a:pPr marL="0" lvl="1" indent="0" algn="just">
              <a:buNone/>
            </a:pPr>
            <a:endParaRPr lang="ro-MD" sz="1600"/>
          </a:p>
          <a:p>
            <a:pPr marL="0" lvl="1" indent="0" algn="just">
              <a:buNone/>
            </a:pPr>
            <a:r>
              <a:rPr lang="ro-MD" sz="1600"/>
              <a:t>API-ul de interogare Wikidata cu interfață în browser: </a:t>
            </a:r>
            <a:r>
              <a:rPr lang="en-US" sz="1600">
                <a:hlinkClick r:id="rId3"/>
              </a:rPr>
              <a:t>https://query.wikidata.org/</a:t>
            </a:r>
            <a:endParaRPr lang="ro-MD" sz="1600"/>
          </a:p>
          <a:p>
            <a:pPr marL="685800" lvl="2" algn="just"/>
            <a:endParaRPr lang="ro-RO" sz="1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FA790-6AE4-4375-B44F-AA63724CA025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45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2249-BE6A-4D25-9C96-8C771E79B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o-RO"/>
              <a:t>Cele două (sau patru) </a:t>
            </a:r>
            <a:r>
              <a:rPr lang="ro-RO" dirty="0"/>
              <a:t>componente ale </a:t>
            </a:r>
            <a:r>
              <a:rPr lang="ro-RO"/>
              <a:t>Inteligenței Artificiale:</a:t>
            </a:r>
            <a:br>
              <a:rPr lang="ro-RO" dirty="0"/>
            </a:br>
            <a:r>
              <a:rPr lang="ro-RO" dirty="0"/>
              <a:t>(</a:t>
            </a:r>
            <a:r>
              <a:rPr lang="ro-RO" i="1" dirty="0" err="1">
                <a:solidFill>
                  <a:srgbClr val="FF0000"/>
                </a:solidFill>
              </a:rPr>
              <a:t>Sensing</a:t>
            </a:r>
            <a:r>
              <a:rPr lang="ro-RO" dirty="0"/>
              <a:t>) + </a:t>
            </a:r>
            <a:r>
              <a:rPr lang="ro-RO" b="1" dirty="0">
                <a:solidFill>
                  <a:srgbClr val="FF0000"/>
                </a:solidFill>
              </a:rPr>
              <a:t>M. </a:t>
            </a:r>
            <a:r>
              <a:rPr lang="ro-RO" b="1" dirty="0" err="1">
                <a:solidFill>
                  <a:srgbClr val="FF0000"/>
                </a:solidFill>
              </a:rPr>
              <a:t>Learning</a:t>
            </a:r>
            <a:r>
              <a:rPr lang="ro-RO" dirty="0"/>
              <a:t> </a:t>
            </a:r>
            <a:r>
              <a:rPr lang="ro-RO"/>
              <a:t>+ </a:t>
            </a:r>
            <a:r>
              <a:rPr lang="ro-RO" b="1">
                <a:solidFill>
                  <a:srgbClr val="FF0000"/>
                </a:solidFill>
              </a:rPr>
              <a:t>M. Reasoning </a:t>
            </a:r>
            <a:r>
              <a:rPr lang="ro-RO" dirty="0"/>
              <a:t>+ (</a:t>
            </a:r>
            <a:r>
              <a:rPr lang="ro-RO" i="1" dirty="0" err="1">
                <a:solidFill>
                  <a:srgbClr val="FF0000"/>
                </a:solidFill>
              </a:rPr>
              <a:t>Acting</a:t>
            </a:r>
            <a:r>
              <a:rPr lang="ro-RO" dirty="0"/>
              <a:t>)</a:t>
            </a:r>
            <a:endParaRPr lang="en-US" dirty="0"/>
          </a:p>
        </p:txBody>
      </p:sp>
      <p:pic>
        <p:nvPicPr>
          <p:cNvPr id="1026" name="Picture 2" descr="Image result for eye brain">
            <a:extLst>
              <a:ext uri="{FF2B5EF4-FFF2-40B4-BE49-F238E27FC236}">
                <a16:creationId xmlns:a16="http://schemas.microsoft.com/office/drawing/2014/main" id="{354FEDA6-9A66-47A4-8D95-1942B8A64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531" y="1079011"/>
            <a:ext cx="4289947" cy="514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D46AE9-BCB9-4331-803A-F7204811E043}"/>
              </a:ext>
            </a:extLst>
          </p:cNvPr>
          <p:cNvSpPr txBox="1"/>
          <p:nvPr/>
        </p:nvSpPr>
        <p:spPr>
          <a:xfrm>
            <a:off x="1883390" y="2401283"/>
            <a:ext cx="2111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i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Machine</a:t>
            </a:r>
            <a:r>
              <a:rPr lang="ro-RO" b="1" i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ro-RO" b="1" i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Learning</a:t>
            </a:r>
            <a:r>
              <a:rPr lang="ro-RO" b="1" i="1" dirty="0">
                <a:solidFill>
                  <a:srgbClr val="FF0000"/>
                </a:solidFill>
                <a:latin typeface="Arial Narrow" panose="020B0606020202030204" pitchFamily="34" charset="0"/>
              </a:rPr>
              <a:t>:</a:t>
            </a:r>
          </a:p>
          <a:p>
            <a:r>
              <a:rPr lang="ro-RO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INPUT:</a:t>
            </a:r>
            <a:r>
              <a:rPr lang="en-US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ro-RO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D</a:t>
            </a:r>
            <a:r>
              <a:rPr lang="en-US" b="1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ata</a:t>
            </a:r>
            <a:r>
              <a:rPr lang="en-US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endParaRPr lang="ro-RO" b="1" i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ro-RO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RESULT:</a:t>
            </a:r>
            <a:r>
              <a:rPr lang="en-US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ro-MD" b="1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Knowledge</a:t>
            </a:r>
            <a:endParaRPr lang="en-US" b="1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9C474AE-9EDB-42E4-A58B-1E1A3EE0AA6A}"/>
              </a:ext>
            </a:extLst>
          </p:cNvPr>
          <p:cNvSpPr/>
          <p:nvPr/>
        </p:nvSpPr>
        <p:spPr>
          <a:xfrm>
            <a:off x="1983992" y="3324613"/>
            <a:ext cx="1746913" cy="484632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Arrow: U-Turn 5">
            <a:extLst>
              <a:ext uri="{FF2B5EF4-FFF2-40B4-BE49-F238E27FC236}">
                <a16:creationId xmlns:a16="http://schemas.microsoft.com/office/drawing/2014/main" id="{A6C21F50-8510-45EB-88D5-BB08790F2BB0}"/>
              </a:ext>
            </a:extLst>
          </p:cNvPr>
          <p:cNvSpPr/>
          <p:nvPr/>
        </p:nvSpPr>
        <p:spPr>
          <a:xfrm rot="16200000" flipH="1" flipV="1">
            <a:off x="3644591" y="3589275"/>
            <a:ext cx="2279303" cy="2008662"/>
          </a:xfrm>
          <a:prstGeom prst="uturnArrow">
            <a:avLst>
              <a:gd name="adj1" fmla="val 9814"/>
              <a:gd name="adj2" fmla="val 7888"/>
              <a:gd name="adj3" fmla="val 25000"/>
              <a:gd name="adj4" fmla="val 43750"/>
              <a:gd name="adj5" fmla="val 10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612006-871E-4F1C-B3F3-201FE0CE9380}"/>
              </a:ext>
            </a:extLst>
          </p:cNvPr>
          <p:cNvSpPr txBox="1"/>
          <p:nvPr/>
        </p:nvSpPr>
        <p:spPr>
          <a:xfrm>
            <a:off x="-26865" y="5410092"/>
            <a:ext cx="1555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i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Acting</a:t>
            </a:r>
            <a:endParaRPr lang="ro-RO" b="1" i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r>
              <a:rPr lang="ro-RO" i="1">
                <a:solidFill>
                  <a:srgbClr val="FF0000"/>
                </a:solidFill>
                <a:latin typeface="Arial Narrow" panose="020B0606020202030204" pitchFamily="34" charset="0"/>
              </a:rPr>
              <a:t>(Actuators</a:t>
            </a:r>
            <a:r>
              <a:rPr lang="ro-RO" i="1" dirty="0">
                <a:solidFill>
                  <a:srgbClr val="FF0000"/>
                </a:solidFill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766B537-9CCF-4B8E-AC2D-F371B2ECB5BD}"/>
              </a:ext>
            </a:extLst>
          </p:cNvPr>
          <p:cNvSpPr/>
          <p:nvPr/>
        </p:nvSpPr>
        <p:spPr>
          <a:xfrm rot="10800000">
            <a:off x="683568" y="5336147"/>
            <a:ext cx="3002776" cy="484632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501C1-A264-42F7-9498-441A898F1712}"/>
              </a:ext>
            </a:extLst>
          </p:cNvPr>
          <p:cNvSpPr txBox="1"/>
          <p:nvPr/>
        </p:nvSpPr>
        <p:spPr>
          <a:xfrm>
            <a:off x="-32378" y="3320359"/>
            <a:ext cx="2444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i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Sensing</a:t>
            </a:r>
            <a:endParaRPr lang="ro-RO" b="1" i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r>
              <a:rPr lang="ro-RO" i="1">
                <a:solidFill>
                  <a:srgbClr val="FF0000"/>
                </a:solidFill>
                <a:latin typeface="Arial Narrow" panose="020B0606020202030204" pitchFamily="34" charset="0"/>
              </a:rPr>
              <a:t>(Sensors</a:t>
            </a:r>
            <a:r>
              <a:rPr lang="ro-RO" i="1" dirty="0">
                <a:solidFill>
                  <a:srgbClr val="FF0000"/>
                </a:solidFill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AD572B5-BE16-47AA-AD06-34DBA671C117}"/>
              </a:ext>
            </a:extLst>
          </p:cNvPr>
          <p:cNvSpPr/>
          <p:nvPr/>
        </p:nvSpPr>
        <p:spPr>
          <a:xfrm>
            <a:off x="895164" y="3300261"/>
            <a:ext cx="906339" cy="484632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1B8C54-747C-45B0-B023-9DAF2855D968}"/>
              </a:ext>
            </a:extLst>
          </p:cNvPr>
          <p:cNvSpPr txBox="1"/>
          <p:nvPr/>
        </p:nvSpPr>
        <p:spPr>
          <a:xfrm>
            <a:off x="6516216" y="2276872"/>
            <a:ext cx="26844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MD" b="1" i="1" dirty="0">
                <a:latin typeface="Arial Narrow" panose="020B0606020202030204" pitchFamily="34" charset="0"/>
              </a:rPr>
              <a:t>Componentele A. I.</a:t>
            </a:r>
          </a:p>
          <a:p>
            <a:endParaRPr lang="ro-MD" b="1" i="1" dirty="0">
              <a:latin typeface="Arial Narrow" panose="020B0606020202030204" pitchFamily="34" charset="0"/>
            </a:endParaRPr>
          </a:p>
          <a:p>
            <a:r>
              <a:rPr lang="ro-MD" b="1" i="1" dirty="0" err="1">
                <a:latin typeface="Arial Narrow" panose="020B0606020202030204" pitchFamily="34" charset="0"/>
              </a:rPr>
              <a:t>Machine</a:t>
            </a:r>
            <a:r>
              <a:rPr lang="ro-MD" b="1" i="1" dirty="0">
                <a:latin typeface="Arial Narrow" panose="020B0606020202030204" pitchFamily="34" charset="0"/>
              </a:rPr>
              <a:t> </a:t>
            </a:r>
            <a:r>
              <a:rPr lang="ro-MD" b="1" i="1" dirty="0" err="1">
                <a:latin typeface="Arial Narrow" panose="020B0606020202030204" pitchFamily="34" charset="0"/>
              </a:rPr>
              <a:t>Learning</a:t>
            </a:r>
            <a:r>
              <a:rPr lang="ro-MD" b="1" i="1" dirty="0">
                <a:latin typeface="Arial Narrow" panose="020B0606020202030204" pitchFamily="34" charset="0"/>
              </a:rPr>
              <a:t> </a:t>
            </a:r>
          </a:p>
          <a:p>
            <a:r>
              <a:rPr lang="ro-MD" i="1" dirty="0">
                <a:latin typeface="Arial Narrow" panose="020B0606020202030204" pitchFamily="34" charset="0"/>
              </a:rPr>
              <a:t>(Neural </a:t>
            </a:r>
            <a:r>
              <a:rPr lang="ro-MD" i="1" dirty="0" err="1">
                <a:latin typeface="Arial Narrow" panose="020B0606020202030204" pitchFamily="34" charset="0"/>
              </a:rPr>
              <a:t>Networks</a:t>
            </a:r>
            <a:r>
              <a:rPr lang="ro-MD" i="1" dirty="0">
                <a:latin typeface="Arial Narrow" panose="020B0606020202030204" pitchFamily="34" charset="0"/>
              </a:rPr>
              <a:t>,</a:t>
            </a:r>
          </a:p>
          <a:p>
            <a:r>
              <a:rPr lang="ro-MD" i="1" dirty="0">
                <a:latin typeface="Arial Narrow" panose="020B0606020202030204" pitchFamily="34" charset="0"/>
              </a:rPr>
              <a:t>Deep </a:t>
            </a:r>
            <a:r>
              <a:rPr lang="ro-MD" i="1" dirty="0" err="1">
                <a:latin typeface="Arial Narrow" panose="020B0606020202030204" pitchFamily="34" charset="0"/>
              </a:rPr>
              <a:t>Learning</a:t>
            </a:r>
            <a:r>
              <a:rPr lang="ro-MD" i="1" dirty="0">
                <a:latin typeface="Arial Narrow" panose="020B0606020202030204" pitchFamily="34" charset="0"/>
              </a:rPr>
              <a:t>,</a:t>
            </a:r>
          </a:p>
          <a:p>
            <a:r>
              <a:rPr lang="ro-MD" i="1" err="1">
                <a:latin typeface="Arial Narrow" panose="020B0606020202030204" pitchFamily="34" charset="0"/>
              </a:rPr>
              <a:t>Knowledge</a:t>
            </a:r>
            <a:r>
              <a:rPr lang="ro-MD" i="1">
                <a:latin typeface="Arial Narrow" panose="020B0606020202030204" pitchFamily="34" charset="0"/>
              </a:rPr>
              <a:t> Discovery)</a:t>
            </a:r>
            <a:endParaRPr lang="ro-MD" i="1" dirty="0">
              <a:latin typeface="Arial Narrow" panose="020B0606020202030204" pitchFamily="34" charset="0"/>
            </a:endParaRPr>
          </a:p>
          <a:p>
            <a:pPr algn="ctr"/>
            <a:r>
              <a:rPr lang="ro-MD" b="1" i="1" dirty="0">
                <a:latin typeface="Arial Narrow" panose="020B0606020202030204" pitchFamily="34" charset="0"/>
              </a:rPr>
              <a:t>+</a:t>
            </a:r>
          </a:p>
          <a:p>
            <a:r>
              <a:rPr lang="ro-MD" b="1" i="1">
                <a:latin typeface="Arial Narrow" panose="020B0606020202030204" pitchFamily="34" charset="0"/>
              </a:rPr>
              <a:t>Machine Reasoning </a:t>
            </a:r>
            <a:r>
              <a:rPr lang="ro-MD" i="1" dirty="0">
                <a:latin typeface="Arial Narrow" panose="020B0606020202030204" pitchFamily="34" charset="0"/>
              </a:rPr>
              <a:t>(Semantic Technology, </a:t>
            </a:r>
            <a:r>
              <a:rPr lang="ro-MD" i="1" dirty="0" err="1">
                <a:latin typeface="Arial Narrow" panose="020B0606020202030204" pitchFamily="34" charset="0"/>
              </a:rPr>
              <a:t>Knowledge</a:t>
            </a:r>
            <a:r>
              <a:rPr lang="ro-MD" i="1" dirty="0">
                <a:latin typeface="Arial Narrow" panose="020B0606020202030204" pitchFamily="34" charset="0"/>
              </a:rPr>
              <a:t> </a:t>
            </a:r>
            <a:r>
              <a:rPr lang="ro-MD" i="1" dirty="0" err="1">
                <a:latin typeface="Arial Narrow" panose="020B0606020202030204" pitchFamily="34" charset="0"/>
              </a:rPr>
              <a:t>Representation</a:t>
            </a:r>
            <a:r>
              <a:rPr lang="ro-MD" i="1" dirty="0">
                <a:latin typeface="Arial Narrow" panose="020B0606020202030204" pitchFamily="34" charset="0"/>
              </a:rPr>
              <a:t>, </a:t>
            </a:r>
          </a:p>
          <a:p>
            <a:r>
              <a:rPr lang="ro-MD" i="1">
                <a:latin typeface="Arial Narrow" panose="020B0606020202030204" pitchFamily="34" charset="0"/>
              </a:rPr>
              <a:t>Knowledge Engineering)</a:t>
            </a:r>
            <a:endParaRPr lang="en-US" i="1" dirty="0">
              <a:latin typeface="Arial Narrow" panose="020B0606020202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B2EEB-9EA4-406F-8A6A-753A6516A057}"/>
              </a:ext>
            </a:extLst>
          </p:cNvPr>
          <p:cNvSpPr/>
          <p:nvPr/>
        </p:nvSpPr>
        <p:spPr>
          <a:xfrm>
            <a:off x="2051720" y="6249446"/>
            <a:ext cx="73013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MD" dirty="0"/>
              <a:t>Exemplu – agentul inteligent Amelia:</a:t>
            </a:r>
            <a:endParaRPr lang="ro-MD" dirty="0">
              <a:hlinkClick r:id="rId4"/>
            </a:endParaRPr>
          </a:p>
          <a:p>
            <a:r>
              <a:rPr lang="en-US" dirty="0">
                <a:hlinkClick r:id="rId4"/>
              </a:rPr>
              <a:t>https://www.ipsoft.com/2018/06/22/dws-2018-inside-amelia-brain/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25DF42-3946-4274-AEB9-D60D362C78BB}"/>
              </a:ext>
            </a:extLst>
          </p:cNvPr>
          <p:cNvSpPr txBox="1"/>
          <p:nvPr/>
        </p:nvSpPr>
        <p:spPr>
          <a:xfrm>
            <a:off x="3555315" y="407180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i="1">
                <a:solidFill>
                  <a:srgbClr val="FF0000"/>
                </a:solidFill>
                <a:latin typeface="Arial Narrow" panose="020B0606020202030204" pitchFamily="34" charset="0"/>
              </a:rPr>
              <a:t>Machine Reasoning</a:t>
            </a:r>
            <a:endParaRPr lang="ro-RO" b="1" i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r>
              <a:rPr lang="ro-RO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INPUT:</a:t>
            </a:r>
            <a:r>
              <a:rPr lang="en-US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ro-RO" b="1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Knowledge</a:t>
            </a:r>
            <a:r>
              <a:rPr lang="ro-RO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 (+Data)</a:t>
            </a:r>
          </a:p>
          <a:p>
            <a:r>
              <a:rPr lang="ro-RO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RESULT:</a:t>
            </a:r>
            <a:r>
              <a:rPr lang="en-US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ro-RO" b="1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Smart</a:t>
            </a:r>
            <a:r>
              <a:rPr lang="ro-RO" b="1" i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ro-RO" b="1" i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Systems</a:t>
            </a:r>
            <a:endParaRPr lang="en-US" b="1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99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6" grpId="0" animBg="1"/>
      <p:bldP spid="8" grpId="0"/>
      <p:bldP spid="9" grpId="0" animBg="1"/>
      <p:bldP spid="10" grpId="0"/>
      <p:bldP spid="11" grpId="0" animBg="1"/>
      <p:bldP spid="12" grpId="0"/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9249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o-MD"/>
              <a:t>Mai multe detalii despre </a:t>
            </a:r>
            <a:br>
              <a:rPr lang="ro-MD"/>
            </a:br>
            <a:r>
              <a:rPr lang="ro-MD"/>
              <a:t>nodurile anonime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016798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/>
              <a:t>Noduri anonime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807896" cy="5257800"/>
          </a:xfrm>
        </p:spPr>
        <p:txBody>
          <a:bodyPr>
            <a:noAutofit/>
          </a:bodyPr>
          <a:lstStyle/>
          <a:p>
            <a:r>
              <a:rPr lang="ro-RO" sz="1600"/>
              <a:t>A</a:t>
            </a:r>
            <a:r>
              <a:rPr lang="en-GB" sz="1600"/>
              <a:t>u</a:t>
            </a:r>
            <a:r>
              <a:rPr lang="ro-RO" sz="1600"/>
              <a:t> identitate locală şi temporară:</a:t>
            </a:r>
          </a:p>
          <a:p>
            <a:pPr lvl="1"/>
            <a:r>
              <a:rPr lang="ro-RO" sz="1600"/>
              <a:t>putem să le dăm un nume de forma _:x, dar serverele vor ignora numele dat de noi</a:t>
            </a:r>
          </a:p>
          <a:p>
            <a:pPr lvl="1"/>
            <a:r>
              <a:rPr lang="ro-MD" sz="1600"/>
              <a:t>n</a:t>
            </a:r>
            <a:r>
              <a:rPr lang="ro-RO" sz="1600"/>
              <a:t>u </a:t>
            </a:r>
            <a:r>
              <a:rPr lang="en-GB" sz="1600"/>
              <a:t>se </a:t>
            </a:r>
            <a:r>
              <a:rPr lang="ro-RO" sz="1600"/>
              <a:t>pot </a:t>
            </a:r>
            <a:r>
              <a:rPr lang="en-GB" sz="1600"/>
              <a:t>echivala</a:t>
            </a:r>
          </a:p>
          <a:p>
            <a:pPr lvl="1"/>
            <a:r>
              <a:rPr lang="ro-MD" sz="1600"/>
              <a:t>n</a:t>
            </a:r>
            <a:r>
              <a:rPr lang="en-GB" sz="1600"/>
              <a:t>u pot ap</a:t>
            </a:r>
            <a:r>
              <a:rPr lang="ro-RO" sz="1600"/>
              <a:t>ărea explicit în interogări (dar interogările pot trece prin ele)</a:t>
            </a:r>
          </a:p>
          <a:p>
            <a:pPr lvl="1"/>
            <a:r>
              <a:rPr lang="ro-RO" sz="1600"/>
              <a:t>se folosesc pentru a grupa afirmații / a intermedia relații în structuri convenabile</a:t>
            </a:r>
            <a:endParaRPr lang="en-US" sz="1600"/>
          </a:p>
          <a:p>
            <a:pPr marL="4763" lvl="1" indent="0">
              <a:buNone/>
            </a:pPr>
            <a:endParaRPr lang="ro-RO" sz="1600"/>
          </a:p>
          <a:p>
            <a:pPr marL="4763" lvl="1" indent="0" algn="ctr">
              <a:buNone/>
            </a:pPr>
            <a:r>
              <a:rPr lang="en-US" sz="1600" b="1"/>
              <a:t>Alternative sintactice</a:t>
            </a:r>
            <a:r>
              <a:rPr lang="ro-RO" sz="1600" b="1"/>
              <a:t>:</a:t>
            </a:r>
          </a:p>
          <a:p>
            <a:pPr marL="0" indent="0" algn="ctr">
              <a:buNone/>
            </a:pPr>
            <a:r>
              <a:rPr lang="ro-RO" sz="1600">
                <a:solidFill>
                  <a:srgbClr val="FF0000"/>
                </a:solidFill>
              </a:rPr>
              <a:t>:A</a:t>
            </a:r>
            <a:r>
              <a:rPr lang="en-US" sz="1600">
                <a:solidFill>
                  <a:srgbClr val="FF0000"/>
                </a:solidFill>
              </a:rPr>
              <a:t>n</a:t>
            </a:r>
            <a:r>
              <a:rPr lang="ro-RO" sz="1600">
                <a:solidFill>
                  <a:srgbClr val="FF0000"/>
                </a:solidFill>
              </a:rPr>
              <a:t>na</a:t>
            </a:r>
            <a:r>
              <a:rPr lang="en-US" sz="1600">
                <a:solidFill>
                  <a:srgbClr val="FF0000"/>
                </a:solidFill>
              </a:rPr>
              <a:t> </a:t>
            </a:r>
            <a:r>
              <a:rPr lang="ro-RO" sz="1600">
                <a:solidFill>
                  <a:srgbClr val="FF0000"/>
                </a:solidFill>
              </a:rPr>
              <a:t>:isParentOf _:x . _:x :</a:t>
            </a:r>
            <a:r>
              <a:rPr lang="en-US" sz="1600">
                <a:solidFill>
                  <a:srgbClr val="FF0000"/>
                </a:solidFill>
              </a:rPr>
              <a:t>is</a:t>
            </a:r>
            <a:r>
              <a:rPr lang="ro-RO" sz="1600">
                <a:solidFill>
                  <a:srgbClr val="FF0000"/>
                </a:solidFill>
              </a:rPr>
              <a:t>ParentO</a:t>
            </a:r>
            <a:r>
              <a:rPr lang="en-US" sz="1600">
                <a:solidFill>
                  <a:srgbClr val="FF0000"/>
                </a:solidFill>
              </a:rPr>
              <a:t>f </a:t>
            </a:r>
            <a:r>
              <a:rPr lang="ro-RO" sz="1600">
                <a:solidFill>
                  <a:srgbClr val="FF0000"/>
                </a:solidFill>
              </a:rPr>
              <a:t>:</a:t>
            </a:r>
            <a:r>
              <a:rPr lang="en-US" sz="1600">
                <a:solidFill>
                  <a:srgbClr val="FF0000"/>
                </a:solidFill>
              </a:rPr>
              <a:t>Andrew</a:t>
            </a:r>
            <a:r>
              <a:rPr lang="ro-RO" sz="1600">
                <a:solidFill>
                  <a:srgbClr val="FF0000"/>
                </a:solidFill>
              </a:rPr>
              <a:t> .</a:t>
            </a:r>
          </a:p>
          <a:p>
            <a:pPr marL="0" indent="0" algn="ctr">
              <a:buNone/>
            </a:pPr>
            <a:r>
              <a:rPr lang="ro-RO" sz="1600">
                <a:solidFill>
                  <a:srgbClr val="FF0000"/>
                </a:solidFill>
              </a:rPr>
              <a:t>:Anna :isParentOf </a:t>
            </a:r>
            <a:r>
              <a:rPr lang="en-US" sz="1600">
                <a:solidFill>
                  <a:srgbClr val="FF0000"/>
                </a:solidFill>
              </a:rPr>
              <a:t>[:isParentOf :Andrei.</a:t>
            </a:r>
            <a:endParaRPr lang="ro-RO" sz="1600">
              <a:solidFill>
                <a:srgbClr val="FF0000"/>
              </a:solidFill>
            </a:endParaRPr>
          </a:p>
          <a:p>
            <a:endParaRPr lang="ro-RO" sz="1600"/>
          </a:p>
          <a:p>
            <a:r>
              <a:rPr lang="ro-RO" sz="1600"/>
              <a:t>Nu putem interoga </a:t>
            </a:r>
            <a:r>
              <a:rPr lang="ro-RO" sz="1600" i="1"/>
              <a:t>Cine e părintele </a:t>
            </a:r>
            <a:r>
              <a:rPr lang="en-GB" sz="1600" i="1"/>
              <a:t>lui </a:t>
            </a:r>
            <a:r>
              <a:rPr lang="en-GB" sz="1600" b="1" i="1"/>
              <a:t>_:x</a:t>
            </a:r>
            <a:r>
              <a:rPr lang="en-GB" sz="1600" i="1"/>
              <a:t>?</a:t>
            </a:r>
            <a:r>
              <a:rPr lang="en-GB" sz="1600"/>
              <a:t>, dar putem interoga </a:t>
            </a:r>
            <a:r>
              <a:rPr lang="en-GB" sz="1600" i="1"/>
              <a:t>Cine e bunica lui Andrew</a:t>
            </a:r>
            <a:r>
              <a:rPr lang="en-US" sz="1600" i="1"/>
              <a:t>?</a:t>
            </a:r>
            <a:r>
              <a:rPr lang="en-US" sz="1600"/>
              <a:t> (beneficiind de pozi</a:t>
            </a:r>
            <a:r>
              <a:rPr lang="ro-RO" sz="1600"/>
              <a:t>ţia lui </a:t>
            </a:r>
            <a:r>
              <a:rPr lang="en-GB" sz="1600" b="1"/>
              <a:t>_:x</a:t>
            </a:r>
            <a:r>
              <a:rPr lang="ro-RO" sz="1600"/>
              <a:t> ca nod intermediar)</a:t>
            </a:r>
            <a:endParaRPr lang="de-AT" sz="1600"/>
          </a:p>
          <a:p>
            <a:endParaRPr lang="ro-RO" sz="1600"/>
          </a:p>
          <a:p>
            <a:r>
              <a:rPr lang="ro-RO" sz="1600"/>
              <a:t>Cele două afirmaţii se vor conecta doar dacă sunt salvate deodată pe un server. Dacă le salvăm separat, ce doi </a:t>
            </a:r>
            <a:r>
              <a:rPr lang="en-GB" sz="1600" b="1"/>
              <a:t>_:x</a:t>
            </a:r>
            <a:r>
              <a:rPr lang="en-GB" sz="1600"/>
              <a:t> </a:t>
            </a:r>
            <a:r>
              <a:rPr lang="ro-RO" sz="1600"/>
              <a:t>se vor deconecta =</a:t>
            </a:r>
            <a:r>
              <a:rPr lang="en-GB" sz="1600"/>
              <a:t>&gt;</a:t>
            </a:r>
            <a:r>
              <a:rPr lang="ro-RO" sz="1600"/>
              <a:t> nici interogarea</a:t>
            </a:r>
            <a:r>
              <a:rPr lang="en-GB" sz="1600"/>
              <a:t> </a:t>
            </a:r>
            <a:r>
              <a:rPr lang="en-GB" sz="1600" i="1"/>
              <a:t>Cine e bunica lui Andrew?</a:t>
            </a:r>
            <a:r>
              <a:rPr lang="en-GB" sz="1600"/>
              <a:t> nu va mai fi posibil</a:t>
            </a:r>
            <a:r>
              <a:rPr lang="ro-RO" sz="1600"/>
              <a:t>ă</a:t>
            </a:r>
          </a:p>
          <a:p>
            <a:endParaRPr lang="ro-RO" sz="1600"/>
          </a:p>
          <a:p>
            <a:pPr marL="0" indent="0">
              <a:buNone/>
            </a:pPr>
            <a:endParaRPr lang="ro-RO" sz="1600"/>
          </a:p>
        </p:txBody>
      </p:sp>
    </p:spTree>
    <p:extLst>
      <p:ext uri="{BB962C8B-B14F-4D97-AF65-F5344CB8AC3E}">
        <p14:creationId xmlns:p14="http://schemas.microsoft.com/office/powerpoint/2010/main" val="159849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D588-A2FC-4BD4-B596-D58345A4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/>
              <a:t>Utilizarea nodurilor anonime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587B9-A059-46CD-8AC6-9DB9886C1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o-MD" sz="2000"/>
              <a:t>ca </a:t>
            </a:r>
            <a:r>
              <a:rPr lang="ro-MD" sz="2000" b="1"/>
              <a:t>structură de date</a:t>
            </a:r>
            <a:r>
              <a:rPr lang="ro-MD" sz="2000"/>
              <a:t> (</a:t>
            </a:r>
            <a:r>
              <a:rPr lang="en-US" sz="2000"/>
              <a:t>grup</a:t>
            </a:r>
            <a:r>
              <a:rPr lang="ro-MD" sz="2000"/>
              <a:t>ând mai multe câmpuri, similar unui obiect JSON)</a:t>
            </a:r>
          </a:p>
          <a:p>
            <a:pPr marL="514350" indent="-514350">
              <a:buFont typeface="+mj-lt"/>
              <a:buAutoNum type="arabicPeriod"/>
            </a:pPr>
            <a:r>
              <a:rPr lang="ro-MD" sz="2000"/>
              <a:t>ca locțiitor, </a:t>
            </a:r>
            <a:r>
              <a:rPr lang="ro-MD" sz="2000" b="1"/>
              <a:t>nod intermediar</a:t>
            </a:r>
            <a:r>
              <a:rPr lang="ro-MD" sz="2000"/>
              <a:t> care probabil în viitor va primi un URI</a:t>
            </a:r>
          </a:p>
          <a:p>
            <a:pPr marL="514350" indent="-514350">
              <a:buFont typeface="+mj-lt"/>
              <a:buAutoNum type="arabicPeriod"/>
            </a:pPr>
            <a:r>
              <a:rPr lang="ro-RO" sz="2000"/>
              <a:t>pentru </a:t>
            </a:r>
            <a:r>
              <a:rPr lang="ro-RO" sz="2000" b="1"/>
              <a:t>reificare</a:t>
            </a:r>
            <a:r>
              <a:rPr lang="ro-RO" sz="2000"/>
              <a:t> (convertirea unei afirmații în nod)</a:t>
            </a:r>
          </a:p>
          <a:p>
            <a:pPr marL="514350" indent="-514350">
              <a:buFont typeface="+mj-lt"/>
              <a:buAutoNum type="arabicPeriod"/>
            </a:pPr>
            <a:r>
              <a:rPr lang="ro-RO" sz="2000"/>
              <a:t>pentru a exprima </a:t>
            </a:r>
            <a:r>
              <a:rPr lang="ro-RO" sz="2000" b="1"/>
              <a:t>o relație complexă</a:t>
            </a:r>
            <a:r>
              <a:rPr lang="ro-RO" sz="2000"/>
              <a:t>, cu mai mult de doi participanți (n-ară)</a:t>
            </a:r>
          </a:p>
          <a:p>
            <a:pPr marL="914400" lvl="1" indent="-514350"/>
            <a:r>
              <a:rPr lang="ro-RO" sz="2000"/>
              <a:t>pot fi participanți de același tip (un grup de persoane)</a:t>
            </a:r>
          </a:p>
          <a:p>
            <a:pPr marL="914400" lvl="1" indent="-514350"/>
            <a:r>
              <a:rPr lang="ro-RO" sz="2000"/>
              <a:t>pot fi participanți eterogeni </a:t>
            </a:r>
          </a:p>
          <a:p>
            <a:pPr marL="514350" indent="-514350">
              <a:buFont typeface="+mj-lt"/>
              <a:buAutoNum type="arabicPeriod"/>
            </a:pPr>
            <a:r>
              <a:rPr lang="ro-RO" sz="2000"/>
              <a:t>pentru </a:t>
            </a:r>
            <a:r>
              <a:rPr lang="ro-RO" sz="2000" b="1"/>
              <a:t>a atașa atribute</a:t>
            </a:r>
            <a:r>
              <a:rPr lang="ro-RO" sz="2000"/>
              <a:t> cu valori diferite </a:t>
            </a:r>
            <a:r>
              <a:rPr lang="ro-RO" sz="2000" b="1"/>
              <a:t>la diverse apariții ale unei relații</a:t>
            </a:r>
          </a:p>
          <a:p>
            <a:pPr marL="514350" indent="-514350">
              <a:buFont typeface="+mj-lt"/>
              <a:buAutoNum type="arabicPeriod"/>
            </a:pPr>
            <a:r>
              <a:rPr lang="ro-RO" sz="2000"/>
              <a:t>pentru </a:t>
            </a:r>
            <a:r>
              <a:rPr lang="ro-RO" sz="2000" b="1"/>
              <a:t>a grupa valoarea utilă a unei proprietăți cu descrierea acelei valori</a:t>
            </a:r>
          </a:p>
          <a:p>
            <a:pPr marL="514350" indent="-514350">
              <a:buFont typeface="+mj-lt"/>
              <a:buAutoNum type="arabicPeriod"/>
            </a:pPr>
            <a:r>
              <a:rPr lang="ro-RO" sz="2000"/>
              <a:t>pentru a defini </a:t>
            </a:r>
            <a:r>
              <a:rPr lang="ro-RO" sz="2000" b="1"/>
              <a:t>structuri ordonate</a:t>
            </a:r>
          </a:p>
          <a:p>
            <a:pPr marL="514350" indent="-514350">
              <a:buFont typeface="+mj-lt"/>
              <a:buAutoNum type="arabicPeriod"/>
            </a:pPr>
            <a:r>
              <a:rPr lang="ro-RO" sz="2000"/>
              <a:t>...în general de câte ori avem nevoie de noduri artificiale pentru a obține niște structuri convenabile interogării fără a crea ID-uri</a:t>
            </a:r>
          </a:p>
          <a:p>
            <a:pPr marL="514350" indent="-514350">
              <a:buFont typeface="+mj-lt"/>
              <a:buAutoNum type="arabicPeriod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848732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8DA1-1F77-4DD9-B60D-60DCECD3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MD"/>
              <a:t>1. </a:t>
            </a:r>
            <a:r>
              <a:rPr lang="en-US"/>
              <a:t>Noduri anonime ca structuri de date</a:t>
            </a:r>
            <a:br>
              <a:rPr lang="ro-MD"/>
            </a:br>
            <a:r>
              <a:rPr lang="ro-MD" sz="2200"/>
              <a:t>(nodul anonim devine similar unui obiect JSON)</a:t>
            </a:r>
            <a:endParaRPr lang="en-US" sz="22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F75EB1-C2EE-45C1-AC2A-F4B13334FC07}"/>
              </a:ext>
            </a:extLst>
          </p:cNvPr>
          <p:cNvSpPr/>
          <p:nvPr/>
        </p:nvSpPr>
        <p:spPr>
          <a:xfrm>
            <a:off x="457200" y="1628800"/>
            <a:ext cx="83632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Andrei lives in Cluj Napoca, street Horea, nr. 3.</a:t>
            </a:r>
          </a:p>
          <a:p>
            <a:endParaRPr lang="en-US">
              <a:solidFill>
                <a:srgbClr val="FF0000"/>
              </a:solidFill>
            </a:endParaRPr>
          </a:p>
          <a:p>
            <a:r>
              <a:rPr lang="ro-MD" b="1"/>
              <a:t>Varianta </a:t>
            </a:r>
            <a:r>
              <a:rPr lang="en-US" b="1"/>
              <a:t>Turtle</a:t>
            </a:r>
            <a:r>
              <a:rPr lang="en-US"/>
              <a:t> (stoc</a:t>
            </a:r>
            <a:r>
              <a:rPr lang="ro-MD"/>
              <a:t>ăm toate câmpurile adresei ca date, deși cel puțin orașul Cluj ar putea fi stocat ca ID – dacă vrem ca pe viitor să adăugăm afirmații despre Cluj)</a:t>
            </a:r>
            <a:r>
              <a:rPr lang="en-US"/>
              <a:t>:</a:t>
            </a:r>
            <a:endParaRPr lang="ro-MD"/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:Andrei :livesAt [a :Address; :inCity "Cluj Napoca"; :street "Horea"; :nr 3].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3BA255B-71C3-4CAF-8E48-4C3744553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5064"/>
            <a:ext cx="9144000" cy="2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5DFF38-B470-4472-ACFE-EAFECED9BB89}"/>
              </a:ext>
            </a:extLst>
          </p:cNvPr>
          <p:cNvSpPr/>
          <p:nvPr/>
        </p:nvSpPr>
        <p:spPr>
          <a:xfrm>
            <a:off x="2411760" y="3741583"/>
            <a:ext cx="2520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MD" sz="1200" i="1"/>
              <a:t>Asta e </a:t>
            </a:r>
            <a:r>
              <a:rPr lang="en-US" sz="1200" i="1"/>
              <a:t>URI complet pentru rela</a:t>
            </a:r>
            <a:r>
              <a:rPr lang="ro-MD" sz="1200" i="1"/>
              <a:t>ția </a:t>
            </a:r>
            <a:r>
              <a:rPr lang="en-US" sz="1200" i="1"/>
              <a:t>"</a:t>
            </a:r>
            <a:r>
              <a:rPr lang="ro-MD" sz="1200" i="1"/>
              <a:t>a</a:t>
            </a:r>
            <a:r>
              <a:rPr lang="en-US" sz="1200" i="1"/>
              <a:t>"</a:t>
            </a:r>
            <a:endParaRPr lang="en-US" sz="1200" b="1" i="1"/>
          </a:p>
        </p:txBody>
      </p:sp>
    </p:spTree>
    <p:extLst>
      <p:ext uri="{BB962C8B-B14F-4D97-AF65-F5344CB8AC3E}">
        <p14:creationId xmlns:p14="http://schemas.microsoft.com/office/powerpoint/2010/main" val="32567379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93BC644-2456-41F1-A396-1D5A7BAA4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84984"/>
            <a:ext cx="6048672" cy="338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4F8DA1-1F77-4DD9-B60D-60DCECD3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MD"/>
              <a:t>2. </a:t>
            </a:r>
            <a:r>
              <a:rPr lang="en-US"/>
              <a:t>Noduri anonime </a:t>
            </a:r>
            <a:r>
              <a:rPr lang="ro-MD"/>
              <a:t>pentru reificare</a:t>
            </a:r>
            <a:br>
              <a:rPr lang="en-US"/>
            </a:br>
            <a:r>
              <a:rPr lang="en-US" sz="2200"/>
              <a:t>(</a:t>
            </a:r>
            <a:r>
              <a:rPr lang="ro-MD" sz="2200"/>
              <a:t>cazuri: </a:t>
            </a:r>
            <a:r>
              <a:rPr lang="en-US" sz="2200"/>
              <a:t>afirma</a:t>
            </a:r>
            <a:r>
              <a:rPr lang="ro-MD" sz="2200"/>
              <a:t>ții despre afirmații, afirmații subiective, dacă dorim să stocăm informații pe care să le marcăm ca false/contradictorii etc.) </a:t>
            </a:r>
            <a:endParaRPr lang="en-US" sz="22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F75EB1-C2EE-45C1-AC2A-F4B13334FC07}"/>
              </a:ext>
            </a:extLst>
          </p:cNvPr>
          <p:cNvSpPr/>
          <p:nvPr/>
        </p:nvSpPr>
        <p:spPr>
          <a:xfrm>
            <a:off x="457200" y="1628800"/>
            <a:ext cx="757795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>
                <a:solidFill>
                  <a:srgbClr val="FF0000"/>
                </a:solidFill>
              </a:rPr>
              <a:t>Mary </a:t>
            </a:r>
            <a:r>
              <a:rPr lang="en-US">
                <a:solidFill>
                  <a:srgbClr val="FF0000"/>
                </a:solidFill>
              </a:rPr>
              <a:t>believes that</a:t>
            </a:r>
            <a:r>
              <a:rPr lang="ro-RO">
                <a:solidFill>
                  <a:srgbClr val="FF0000"/>
                </a:solidFill>
              </a:rPr>
              <a:t> Peter </a:t>
            </a:r>
            <a:r>
              <a:rPr lang="en-US">
                <a:solidFill>
                  <a:srgbClr val="FF0000"/>
                </a:solidFill>
              </a:rPr>
              <a:t>is the brother of</a:t>
            </a:r>
            <a:r>
              <a:rPr lang="ro-RO">
                <a:solidFill>
                  <a:srgbClr val="FF0000"/>
                </a:solidFill>
              </a:rPr>
              <a:t> Andrew.</a:t>
            </a:r>
          </a:p>
          <a:p>
            <a:endParaRPr lang="en-US">
              <a:solidFill>
                <a:srgbClr val="FF0000"/>
              </a:solidFill>
            </a:endParaRPr>
          </a:p>
          <a:p>
            <a:r>
              <a:rPr lang="en-US"/>
              <a:t>Turtle:</a:t>
            </a:r>
            <a:endParaRPr lang="ro-MD"/>
          </a:p>
          <a:p>
            <a:r>
              <a:rPr lang="en-US">
                <a:solidFill>
                  <a:srgbClr val="FF0000"/>
                </a:solidFill>
              </a:rPr>
              <a:t>:</a:t>
            </a:r>
            <a:r>
              <a:rPr lang="ro-MD">
                <a:solidFill>
                  <a:srgbClr val="FF0000"/>
                </a:solidFill>
              </a:rPr>
              <a:t>Mary</a:t>
            </a:r>
            <a:r>
              <a:rPr lang="en-US">
                <a:solidFill>
                  <a:srgbClr val="FF0000"/>
                </a:solidFill>
              </a:rPr>
              <a:t> :</a:t>
            </a:r>
            <a:r>
              <a:rPr lang="ro-MD">
                <a:solidFill>
                  <a:srgbClr val="FF0000"/>
                </a:solidFill>
              </a:rPr>
              <a:t>believes</a:t>
            </a:r>
            <a:r>
              <a:rPr lang="en-US">
                <a:solidFill>
                  <a:srgbClr val="FF0000"/>
                </a:solidFill>
              </a:rPr>
              <a:t> [a </a:t>
            </a:r>
            <a:r>
              <a:rPr lang="ro-MD">
                <a:solidFill>
                  <a:srgbClr val="FF0000"/>
                </a:solidFill>
              </a:rPr>
              <a:t>rdf</a:t>
            </a:r>
            <a:r>
              <a:rPr lang="en-US">
                <a:solidFill>
                  <a:srgbClr val="FF0000"/>
                </a:solidFill>
              </a:rPr>
              <a:t>:</a:t>
            </a:r>
            <a:r>
              <a:rPr lang="ro-MD">
                <a:solidFill>
                  <a:srgbClr val="FF0000"/>
                </a:solidFill>
              </a:rPr>
              <a:t>Statement</a:t>
            </a:r>
            <a:r>
              <a:rPr lang="en-US">
                <a:solidFill>
                  <a:srgbClr val="FF0000"/>
                </a:solidFill>
              </a:rPr>
              <a:t>; </a:t>
            </a:r>
            <a:endParaRPr lang="ro-MD">
              <a:solidFill>
                <a:srgbClr val="FF0000"/>
              </a:solidFill>
            </a:endParaRPr>
          </a:p>
          <a:p>
            <a:r>
              <a:rPr lang="ro-MD">
                <a:solidFill>
                  <a:srgbClr val="FF0000"/>
                </a:solidFill>
              </a:rPr>
              <a:t>		rdf:subject :Peter; </a:t>
            </a:r>
          </a:p>
          <a:p>
            <a:r>
              <a:rPr lang="ro-MD">
                <a:solidFill>
                  <a:srgbClr val="FF0000"/>
                </a:solidFill>
              </a:rPr>
              <a:t>		rdf:predicate :brother;</a:t>
            </a:r>
          </a:p>
          <a:p>
            <a:r>
              <a:rPr lang="ro-MD">
                <a:solidFill>
                  <a:srgbClr val="FF0000"/>
                </a:solidFill>
              </a:rPr>
              <a:t>		rdf:object :Andrew</a:t>
            </a:r>
            <a:r>
              <a:rPr lang="en-US">
                <a:solidFill>
                  <a:srgbClr val="FF0000"/>
                </a:solidFill>
              </a:rPr>
              <a:t>].</a:t>
            </a:r>
            <a:endParaRPr lang="ro-MD">
              <a:solidFill>
                <a:srgbClr val="FF0000"/>
              </a:solidFill>
            </a:endParaRPr>
          </a:p>
          <a:p>
            <a:endParaRPr lang="ro-MD">
              <a:solidFill>
                <a:srgbClr val="FF0000"/>
              </a:solidFill>
            </a:endParaRPr>
          </a:p>
          <a:p>
            <a:endParaRPr lang="ro-MD">
              <a:solidFill>
                <a:srgbClr val="FF0000"/>
              </a:solidFill>
            </a:endParaRPr>
          </a:p>
          <a:p>
            <a:endParaRPr lang="ro-MD">
              <a:solidFill>
                <a:srgbClr val="FF0000"/>
              </a:solidFill>
            </a:endParaRPr>
          </a:p>
          <a:p>
            <a:endParaRPr lang="ro-MD">
              <a:solidFill>
                <a:srgbClr val="FF0000"/>
              </a:solidFill>
            </a:endParaRPr>
          </a:p>
          <a:p>
            <a:endParaRPr lang="ro-MD">
              <a:solidFill>
                <a:srgbClr val="FF0000"/>
              </a:solidFill>
            </a:endParaRPr>
          </a:p>
          <a:p>
            <a:r>
              <a:rPr lang="en-US"/>
              <a:t>Sau (</a:t>
            </a:r>
            <a:r>
              <a:rPr lang="ro-MD"/>
              <a:t>în </a:t>
            </a:r>
            <a:r>
              <a:rPr lang="en-US"/>
              <a:t>RDF-star):</a:t>
            </a:r>
            <a:endParaRPr lang="ro-MD">
              <a:solidFill>
                <a:srgbClr val="FF0000"/>
              </a:solidFill>
            </a:endParaRPr>
          </a:p>
          <a:p>
            <a:r>
              <a:rPr lang="ro-MD">
                <a:solidFill>
                  <a:srgbClr val="FF0000"/>
                </a:solidFill>
              </a:rPr>
              <a:t>:Mary :believes </a:t>
            </a:r>
            <a:r>
              <a:rPr lang="en-US">
                <a:solidFill>
                  <a:srgbClr val="FF0000"/>
                </a:solidFill>
              </a:rPr>
              <a:t>&lt;&lt;:Peter :brother :Andrew&gt;&gt;.</a:t>
            </a:r>
          </a:p>
        </p:txBody>
      </p:sp>
    </p:spTree>
    <p:extLst>
      <p:ext uri="{BB962C8B-B14F-4D97-AF65-F5344CB8AC3E}">
        <p14:creationId xmlns:p14="http://schemas.microsoft.com/office/powerpoint/2010/main" val="39683840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8DA1-1F77-4DD9-B60D-60DCECD3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274638"/>
            <a:ext cx="9180512" cy="1143000"/>
          </a:xfrm>
        </p:spPr>
        <p:txBody>
          <a:bodyPr>
            <a:normAutofit fontScale="90000"/>
          </a:bodyPr>
          <a:lstStyle/>
          <a:p>
            <a:r>
              <a:rPr lang="en-US"/>
              <a:t>3</a:t>
            </a:r>
            <a:r>
              <a:rPr lang="ro-MD"/>
              <a:t>. </a:t>
            </a:r>
            <a:r>
              <a:rPr lang="en-US"/>
              <a:t>Noduri anonime </a:t>
            </a:r>
            <a:r>
              <a:rPr lang="ro-MD"/>
              <a:t>cu rol de intermediere</a:t>
            </a:r>
            <a:br>
              <a:rPr lang="en-US"/>
            </a:br>
            <a:r>
              <a:rPr lang="en-US" sz="2200"/>
              <a:t>(</a:t>
            </a:r>
            <a:r>
              <a:rPr lang="ro-MD" sz="2200"/>
              <a:t>ca locțiitori pentru noduri ce vor primi URI în viitor, </a:t>
            </a:r>
            <a:br>
              <a:rPr lang="ro-MD" sz="2200"/>
            </a:br>
            <a:r>
              <a:rPr lang="ro-MD" sz="2200"/>
              <a:t>sau pentru a facilita raționarea pe baza lanțurilor de relații) </a:t>
            </a:r>
            <a:endParaRPr lang="en-US" sz="22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F75EB1-C2EE-45C1-AC2A-F4B13334FC07}"/>
              </a:ext>
            </a:extLst>
          </p:cNvPr>
          <p:cNvSpPr/>
          <p:nvPr/>
        </p:nvSpPr>
        <p:spPr>
          <a:xfrm>
            <a:off x="457200" y="1628800"/>
            <a:ext cx="75779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Anna is the mother of someone who works in a city from Austria.</a:t>
            </a:r>
            <a:endParaRPr lang="ro-RO">
              <a:solidFill>
                <a:srgbClr val="FF0000"/>
              </a:solidFill>
            </a:endParaRPr>
          </a:p>
          <a:p>
            <a:endParaRPr lang="en-US">
              <a:solidFill>
                <a:srgbClr val="FF0000"/>
              </a:solidFill>
            </a:endParaRPr>
          </a:p>
          <a:p>
            <a:r>
              <a:rPr lang="en-US"/>
              <a:t>Turtle:</a:t>
            </a:r>
            <a:endParaRPr lang="ro-MD"/>
          </a:p>
          <a:p>
            <a:r>
              <a:rPr lang="en-US">
                <a:solidFill>
                  <a:srgbClr val="FF0000"/>
                </a:solidFill>
              </a:rPr>
              <a:t>:</a:t>
            </a:r>
            <a:r>
              <a:rPr lang="ro-MD">
                <a:solidFill>
                  <a:srgbClr val="FF0000"/>
                </a:solidFill>
              </a:rPr>
              <a:t>Anna</a:t>
            </a:r>
            <a:r>
              <a:rPr lang="en-US">
                <a:solidFill>
                  <a:srgbClr val="FF0000"/>
                </a:solidFill>
              </a:rPr>
              <a:t> :</a:t>
            </a:r>
            <a:r>
              <a:rPr lang="ro-MD">
                <a:solidFill>
                  <a:srgbClr val="FF0000"/>
                </a:solidFill>
              </a:rPr>
              <a:t>motherOf</a:t>
            </a:r>
            <a:r>
              <a:rPr lang="en-US">
                <a:solidFill>
                  <a:srgbClr val="FF0000"/>
                </a:solidFill>
              </a:rPr>
              <a:t> [</a:t>
            </a:r>
            <a:r>
              <a:rPr lang="ro-MD">
                <a:solidFill>
                  <a:srgbClr val="FF0000"/>
                </a:solidFill>
              </a:rPr>
              <a:t>:worksIn </a:t>
            </a:r>
            <a:r>
              <a:rPr lang="en-US">
                <a:solidFill>
                  <a:srgbClr val="FF0000"/>
                </a:solidFill>
              </a:rPr>
              <a:t>[:locatedIn :Austria]].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8ED95D-50A4-4A4D-8D95-6AF55FE1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25144"/>
            <a:ext cx="68865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943F3B-3FC2-45B9-9CB2-967A25639855}"/>
              </a:ext>
            </a:extLst>
          </p:cNvPr>
          <p:cNvSpPr/>
          <p:nvPr/>
        </p:nvSpPr>
        <p:spPr>
          <a:xfrm>
            <a:off x="1187624" y="3447003"/>
            <a:ext cx="75779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/>
              <a:t>Chiar f</a:t>
            </a:r>
            <a:r>
              <a:rPr lang="ro-MD" sz="1200" i="1"/>
              <a:t>ără a ști alte detalii se va putea genera o relație directă între Anna și Austria, prin </a:t>
            </a:r>
            <a:r>
              <a:rPr lang="ro-MD" sz="1200" b="1" i="1"/>
              <a:t>raționare</a:t>
            </a:r>
            <a:endParaRPr lang="en-US" sz="1200" b="1" i="1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DEF6CE1-1072-4216-9F64-B6B2A2DE6186}"/>
              </a:ext>
            </a:extLst>
          </p:cNvPr>
          <p:cNvSpPr/>
          <p:nvPr/>
        </p:nvSpPr>
        <p:spPr>
          <a:xfrm>
            <a:off x="1333500" y="4129087"/>
            <a:ext cx="5314950" cy="614363"/>
          </a:xfrm>
          <a:custGeom>
            <a:avLst/>
            <a:gdLst>
              <a:gd name="connsiteX0" fmla="*/ 0 w 5314950"/>
              <a:gd name="connsiteY0" fmla="*/ 609601 h 614363"/>
              <a:gd name="connsiteX1" fmla="*/ 2462213 w 5314950"/>
              <a:gd name="connsiteY1" fmla="*/ 1 h 614363"/>
              <a:gd name="connsiteX2" fmla="*/ 5314950 w 5314950"/>
              <a:gd name="connsiteY2" fmla="*/ 614363 h 61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4950" h="614363">
                <a:moveTo>
                  <a:pt x="0" y="609601"/>
                </a:moveTo>
                <a:cubicBezTo>
                  <a:pt x="788194" y="304404"/>
                  <a:pt x="1576388" y="-793"/>
                  <a:pt x="2462213" y="1"/>
                </a:cubicBezTo>
                <a:cubicBezTo>
                  <a:pt x="3348038" y="795"/>
                  <a:pt x="4331494" y="307579"/>
                  <a:pt x="5314950" y="614363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748BC3-6384-4B6F-A3EE-D6C3E2BCC1B9}"/>
              </a:ext>
            </a:extLst>
          </p:cNvPr>
          <p:cNvSpPr/>
          <p:nvPr/>
        </p:nvSpPr>
        <p:spPr>
          <a:xfrm>
            <a:off x="3275857" y="4086073"/>
            <a:ext cx="18722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MD" sz="1200" i="1">
                <a:solidFill>
                  <a:srgbClr val="FF0000"/>
                </a:solidFill>
              </a:rPr>
              <a:t>hasRelativesIn</a:t>
            </a:r>
            <a:endParaRPr lang="en-US" sz="1200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0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8DA1-1F77-4DD9-B60D-60DCECD3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274638"/>
            <a:ext cx="9180512" cy="1143000"/>
          </a:xfrm>
        </p:spPr>
        <p:txBody>
          <a:bodyPr>
            <a:normAutofit fontScale="90000"/>
          </a:bodyPr>
          <a:lstStyle/>
          <a:p>
            <a:r>
              <a:rPr lang="ro-MD"/>
              <a:t>4. </a:t>
            </a:r>
            <a:r>
              <a:rPr lang="en-US"/>
              <a:t>Noduri anonime </a:t>
            </a:r>
            <a:r>
              <a:rPr lang="ro-MD"/>
              <a:t>pentru relații cu mai mulți participanți</a:t>
            </a:r>
            <a:br>
              <a:rPr lang="en-US"/>
            </a:br>
            <a:r>
              <a:rPr lang="en-US" sz="2200"/>
              <a:t>(</a:t>
            </a:r>
            <a:r>
              <a:rPr lang="ro-MD" sz="2200"/>
              <a:t>exemplu cu participanți omogeni ) </a:t>
            </a:r>
            <a:endParaRPr lang="en-US" sz="22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F75EB1-C2EE-45C1-AC2A-F4B13334FC07}"/>
              </a:ext>
            </a:extLst>
          </p:cNvPr>
          <p:cNvSpPr/>
          <p:nvPr/>
        </p:nvSpPr>
        <p:spPr>
          <a:xfrm>
            <a:off x="457200" y="1628800"/>
            <a:ext cx="75779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>
                <a:solidFill>
                  <a:srgbClr val="FF0000"/>
                </a:solidFill>
              </a:rPr>
              <a:t>Peter, Andrew </a:t>
            </a:r>
            <a:r>
              <a:rPr lang="en-US">
                <a:solidFill>
                  <a:srgbClr val="FF0000"/>
                </a:solidFill>
              </a:rPr>
              <a:t>and</a:t>
            </a:r>
            <a:r>
              <a:rPr lang="ro-RO">
                <a:solidFill>
                  <a:srgbClr val="FF0000"/>
                </a:solidFill>
              </a:rPr>
              <a:t> Anna </a:t>
            </a:r>
            <a:r>
              <a:rPr lang="en-US">
                <a:solidFill>
                  <a:srgbClr val="FF0000"/>
                </a:solidFill>
              </a:rPr>
              <a:t>are colleagues</a:t>
            </a:r>
            <a:r>
              <a:rPr lang="ro-MD">
                <a:solidFill>
                  <a:srgbClr val="FF0000"/>
                </a:solidFill>
              </a:rPr>
              <a:t> in the same student group at FSEGA</a:t>
            </a:r>
            <a:r>
              <a:rPr lang="ro-RO">
                <a:solidFill>
                  <a:srgbClr val="FF0000"/>
                </a:solidFill>
              </a:rPr>
              <a:t>.</a:t>
            </a:r>
          </a:p>
          <a:p>
            <a:endParaRPr lang="en-US">
              <a:solidFill>
                <a:srgbClr val="FF0000"/>
              </a:solidFill>
            </a:endParaRPr>
          </a:p>
          <a:p>
            <a:r>
              <a:rPr lang="en-US"/>
              <a:t>Turtle:</a:t>
            </a:r>
            <a:endParaRPr lang="ro-MD"/>
          </a:p>
          <a:p>
            <a:r>
              <a:rPr lang="en-US">
                <a:solidFill>
                  <a:srgbClr val="FF0000"/>
                </a:solidFill>
              </a:rPr>
              <a:t>[rdfs:member :Peter, :Andrew, :Anna; a :StudentGroup] :enrolledIn :FSEGA.</a:t>
            </a:r>
            <a:endParaRPr lang="ro-MD">
              <a:solidFill>
                <a:srgbClr val="FF0000"/>
              </a:solidFill>
            </a:endParaRPr>
          </a:p>
          <a:p>
            <a:r>
              <a:rPr lang="ro-MD"/>
              <a:t>(dacă am crea relații 1-1 între fiecare două persoane ar crește rapid graful cu fiecare student adăugat!)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F4BAF4B-4E29-4ED0-97A1-C985FCD85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676111"/>
            <a:ext cx="4995242" cy="310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37BC2A-895F-403B-8615-7CAEAF77848A}"/>
              </a:ext>
            </a:extLst>
          </p:cNvPr>
          <p:cNvSpPr/>
          <p:nvPr/>
        </p:nvSpPr>
        <p:spPr>
          <a:xfrm>
            <a:off x="6326882" y="5229200"/>
            <a:ext cx="18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/>
              <a:t>Rela</a:t>
            </a:r>
            <a:r>
              <a:rPr lang="ro-MD" sz="1200" i="1"/>
              <a:t>ția e scrisă deasupra săgeții!</a:t>
            </a:r>
            <a:endParaRPr lang="en-US" sz="1200" b="1" i="1"/>
          </a:p>
        </p:txBody>
      </p:sp>
    </p:spTree>
    <p:extLst>
      <p:ext uri="{BB962C8B-B14F-4D97-AF65-F5344CB8AC3E}">
        <p14:creationId xmlns:p14="http://schemas.microsoft.com/office/powerpoint/2010/main" val="1127308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8DA1-1F77-4DD9-B60D-60DCECD3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274638"/>
            <a:ext cx="9180512" cy="1143000"/>
          </a:xfrm>
        </p:spPr>
        <p:txBody>
          <a:bodyPr>
            <a:normAutofit fontScale="90000"/>
          </a:bodyPr>
          <a:lstStyle/>
          <a:p>
            <a:r>
              <a:rPr lang="ro-MD"/>
              <a:t>4. </a:t>
            </a:r>
            <a:r>
              <a:rPr lang="en-US"/>
              <a:t>Noduri anonime </a:t>
            </a:r>
            <a:r>
              <a:rPr lang="ro-MD"/>
              <a:t>pentru relații cu mai mulți participanți</a:t>
            </a:r>
            <a:br>
              <a:rPr lang="en-US"/>
            </a:br>
            <a:r>
              <a:rPr lang="en-US" sz="2200"/>
              <a:t>(</a:t>
            </a:r>
            <a:r>
              <a:rPr lang="ro-MD" sz="2200"/>
              <a:t>exemplu cu participanți eterogeni) </a:t>
            </a:r>
            <a:endParaRPr lang="en-US" sz="22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F75EB1-C2EE-45C1-AC2A-F4B13334FC07}"/>
              </a:ext>
            </a:extLst>
          </p:cNvPr>
          <p:cNvSpPr/>
          <p:nvPr/>
        </p:nvSpPr>
        <p:spPr>
          <a:xfrm>
            <a:off x="467544" y="1772816"/>
            <a:ext cx="75779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MD">
                <a:solidFill>
                  <a:srgbClr val="FF0000"/>
                </a:solidFill>
              </a:rPr>
              <a:t>Linda Hamilton played the role of Sarah Connor in Terminator</a:t>
            </a:r>
            <a:r>
              <a:rPr lang="ro-RO">
                <a:solidFill>
                  <a:srgbClr val="FF0000"/>
                </a:solidFill>
              </a:rPr>
              <a:t>.</a:t>
            </a:r>
          </a:p>
          <a:p>
            <a:endParaRPr lang="en-US">
              <a:solidFill>
                <a:srgbClr val="FF0000"/>
              </a:solidFill>
            </a:endParaRPr>
          </a:p>
          <a:p>
            <a:r>
              <a:rPr lang="en-US"/>
              <a:t>Turtle:</a:t>
            </a:r>
            <a:endParaRPr lang="ro-MD"/>
          </a:p>
          <a:p>
            <a:r>
              <a:rPr lang="ro-MD">
                <a:solidFill>
                  <a:srgbClr val="FF0000"/>
                </a:solidFill>
              </a:rPr>
              <a:t>:LindaHamilton :playedRole </a:t>
            </a:r>
            <a:r>
              <a:rPr lang="en-US">
                <a:solidFill>
                  <a:srgbClr val="FF0000"/>
                </a:solidFill>
              </a:rPr>
              <a:t>[</a:t>
            </a:r>
            <a:r>
              <a:rPr lang="ro-MD">
                <a:solidFill>
                  <a:srgbClr val="FF0000"/>
                </a:solidFill>
              </a:rPr>
              <a:t>:character :SarahConnor; :movie :Terminator</a:t>
            </a:r>
            <a:r>
              <a:rPr lang="en-US">
                <a:solidFill>
                  <a:srgbClr val="FF0000"/>
                </a:solidFill>
              </a:rPr>
              <a:t>].</a:t>
            </a:r>
            <a:endParaRPr lang="ro-MD">
              <a:solidFill>
                <a:srgbClr val="FF000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A86106E-3881-426D-AD19-32095F942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89040"/>
            <a:ext cx="72294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281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8DA1-1F77-4DD9-B60D-60DCECD3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274638"/>
            <a:ext cx="9180512" cy="1143000"/>
          </a:xfrm>
        </p:spPr>
        <p:txBody>
          <a:bodyPr>
            <a:normAutofit fontScale="90000"/>
          </a:bodyPr>
          <a:lstStyle/>
          <a:p>
            <a:r>
              <a:rPr lang="ro-MD"/>
              <a:t>5. </a:t>
            </a:r>
            <a:r>
              <a:rPr lang="en-US"/>
              <a:t>Noduri anonime </a:t>
            </a:r>
            <a:r>
              <a:rPr lang="ro-MD"/>
              <a:t>pentru a atașa </a:t>
            </a:r>
            <a:br>
              <a:rPr lang="ro-MD"/>
            </a:br>
            <a:r>
              <a:rPr lang="ro-MD"/>
              <a:t>atribute la o relație </a:t>
            </a:r>
            <a:r>
              <a:rPr lang="ro-MD" sz="1800"/>
              <a:t> </a:t>
            </a:r>
            <a:r>
              <a:rPr lang="ro-MD" sz="2200"/>
              <a:t>(cu valori diferite la fiecare apariție a relației)</a:t>
            </a:r>
            <a:br>
              <a:rPr lang="en-US" sz="2200"/>
            </a:br>
            <a:endParaRPr lang="en-US" sz="22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F75EB1-C2EE-45C1-AC2A-F4B13334FC07}"/>
              </a:ext>
            </a:extLst>
          </p:cNvPr>
          <p:cNvSpPr/>
          <p:nvPr/>
        </p:nvSpPr>
        <p:spPr>
          <a:xfrm>
            <a:off x="251520" y="1484784"/>
            <a:ext cx="87849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MD">
                <a:solidFill>
                  <a:srgbClr val="FF0000"/>
                </a:solidFill>
              </a:rPr>
              <a:t>Cluj is connected to Bucharest with a 1h flight and to Vienna with a 2h flight.</a:t>
            </a:r>
          </a:p>
          <a:p>
            <a:r>
              <a:rPr lang="ro-MD"/>
              <a:t>E nevoie de o grupare, să fie clar care durată cărui zbor corespunde.</a:t>
            </a:r>
            <a:endParaRPr lang="en-US"/>
          </a:p>
          <a:p>
            <a:endParaRPr lang="ro-MD"/>
          </a:p>
          <a:p>
            <a:r>
              <a:rPr lang="ro-MD"/>
              <a:t>Turtle</a:t>
            </a:r>
            <a:r>
              <a:rPr lang="en-US"/>
              <a:t>:</a:t>
            </a:r>
            <a:endParaRPr lang="ro-MD"/>
          </a:p>
          <a:p>
            <a:r>
              <a:rPr lang="ro-MD">
                <a:solidFill>
                  <a:srgbClr val="FF0000"/>
                </a:solidFill>
              </a:rPr>
              <a:t>:Cluj </a:t>
            </a:r>
            <a:r>
              <a:rPr lang="en-US">
                <a:solidFill>
                  <a:srgbClr val="FF0000"/>
                </a:solidFill>
              </a:rPr>
              <a:t>	</a:t>
            </a:r>
            <a:r>
              <a:rPr lang="ro-MD">
                <a:solidFill>
                  <a:srgbClr val="FF0000"/>
                </a:solidFill>
              </a:rPr>
              <a:t>:connectedTo </a:t>
            </a:r>
            <a:r>
              <a:rPr lang="en-US">
                <a:solidFill>
                  <a:srgbClr val="FF0000"/>
                </a:solidFill>
              </a:rPr>
              <a:t>[</a:t>
            </a:r>
            <a:r>
              <a:rPr lang="ro-MD">
                <a:solidFill>
                  <a:srgbClr val="FF0000"/>
                </a:solidFill>
              </a:rPr>
              <a:t>:destination</a:t>
            </a:r>
            <a:r>
              <a:rPr lang="en-US">
                <a:solidFill>
                  <a:srgbClr val="FF0000"/>
                </a:solidFill>
              </a:rPr>
              <a:t> :Bucharest; :duration 1];</a:t>
            </a:r>
          </a:p>
          <a:p>
            <a:r>
              <a:rPr lang="en-US">
                <a:solidFill>
                  <a:srgbClr val="FF0000"/>
                </a:solidFill>
              </a:rPr>
              <a:t>	:connectedTo [:destination :Vienna; :duration 2].</a:t>
            </a:r>
            <a:endParaRPr lang="ro-MD">
              <a:solidFill>
                <a:srgbClr val="FF0000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26F79C-F5D2-4749-98F6-552862A3B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73" y="3769313"/>
            <a:ext cx="7826843" cy="287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6837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8DA1-1F77-4DD9-B60D-60DCECD3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274638"/>
            <a:ext cx="9180512" cy="1143000"/>
          </a:xfrm>
        </p:spPr>
        <p:txBody>
          <a:bodyPr>
            <a:normAutofit fontScale="90000"/>
          </a:bodyPr>
          <a:lstStyle/>
          <a:p>
            <a:r>
              <a:rPr lang="ro-MD"/>
              <a:t>5. </a:t>
            </a:r>
            <a:r>
              <a:rPr lang="en-US"/>
              <a:t>Noduri anonime </a:t>
            </a:r>
            <a:r>
              <a:rPr lang="ro-MD"/>
              <a:t>pentru a atașa atribute la o relație</a:t>
            </a:r>
            <a:br>
              <a:rPr lang="en-US"/>
            </a:br>
            <a:endParaRPr lang="en-US" sz="22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F75EB1-C2EE-45C1-AC2A-F4B13334FC07}"/>
              </a:ext>
            </a:extLst>
          </p:cNvPr>
          <p:cNvSpPr/>
          <p:nvPr/>
        </p:nvSpPr>
        <p:spPr>
          <a:xfrm>
            <a:off x="251520" y="1484784"/>
            <a:ext cx="8784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Alt</a:t>
            </a:r>
            <a:r>
              <a:rPr lang="ro-MD"/>
              <a:t>e variante</a:t>
            </a:r>
            <a:r>
              <a:rPr lang="en-US"/>
              <a:t>:</a:t>
            </a:r>
            <a:endParaRPr lang="ro-MD"/>
          </a:p>
          <a:p>
            <a:r>
              <a:rPr lang="en-US">
                <a:solidFill>
                  <a:srgbClr val="FF0000"/>
                </a:solidFill>
              </a:rPr>
              <a:t>[a :Connection; :between :Cluj, :Bucharest; :duration 1].</a:t>
            </a:r>
          </a:p>
          <a:p>
            <a:r>
              <a:rPr lang="en-US">
                <a:solidFill>
                  <a:srgbClr val="FF0000"/>
                </a:solidFill>
              </a:rPr>
              <a:t>[a :Connection; :between :Cluj, :Vienna; :duration 2].</a:t>
            </a:r>
            <a:endParaRPr lang="ro-MD">
              <a:solidFill>
                <a:srgbClr val="FF0000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4D0EFA2-A151-4FCF-A8A2-96FA13E87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780928"/>
            <a:ext cx="746794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AEF78D-5174-4F69-85F5-3D8D48A82460}"/>
              </a:ext>
            </a:extLst>
          </p:cNvPr>
          <p:cNvSpPr/>
          <p:nvPr/>
        </p:nvSpPr>
        <p:spPr>
          <a:xfrm>
            <a:off x="107504" y="5970775"/>
            <a:ext cx="8044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MD" i="1"/>
              <a:t>Sau, sintaxa RDF-star:</a:t>
            </a:r>
            <a:endParaRPr lang="en-US" i="1"/>
          </a:p>
          <a:p>
            <a:r>
              <a:rPr lang="en-US" i="1">
                <a:solidFill>
                  <a:srgbClr val="FF0000"/>
                </a:solidFill>
              </a:rPr>
              <a:t>&lt;&lt;</a:t>
            </a:r>
            <a:r>
              <a:rPr lang="ro-MD" i="1">
                <a:solidFill>
                  <a:srgbClr val="FF0000"/>
                </a:solidFill>
              </a:rPr>
              <a:t>:Cluj :connectedTo </a:t>
            </a:r>
            <a:r>
              <a:rPr lang="en-US" i="1">
                <a:solidFill>
                  <a:srgbClr val="FF0000"/>
                </a:solidFill>
              </a:rPr>
              <a:t>:Bucharest&gt;&gt; :duration 1.</a:t>
            </a:r>
            <a:r>
              <a:rPr lang="ro-MD" i="1">
                <a:solidFill>
                  <a:srgbClr val="FF0000"/>
                </a:solidFill>
              </a:rPr>
              <a:t> </a:t>
            </a:r>
            <a:endParaRPr 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373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96A6-8116-4F36-BEE4-6398160C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/>
              <a:t>Locul tehnologiilor semantice </a:t>
            </a:r>
            <a:r>
              <a:rPr lang="ro-MD"/>
              <a:t>în A.I.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F8318D-96B0-45D7-AA48-8A3A871C2437}"/>
              </a:ext>
            </a:extLst>
          </p:cNvPr>
          <p:cNvSpPr/>
          <p:nvPr/>
        </p:nvSpPr>
        <p:spPr>
          <a:xfrm>
            <a:off x="457200" y="1052736"/>
            <a:ext cx="8651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https://www.forbes.com/sites/cognitiveworld/2020/01/09/going-beyond-machine-learning-to-machine-reasoning/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8AA60-9E08-474D-BDC8-7366DECD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484784"/>
            <a:ext cx="4608512" cy="476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98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8DA1-1F77-4DD9-B60D-60DCECD3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274638"/>
            <a:ext cx="9180512" cy="1143000"/>
          </a:xfrm>
        </p:spPr>
        <p:txBody>
          <a:bodyPr>
            <a:normAutofit fontScale="90000"/>
          </a:bodyPr>
          <a:lstStyle/>
          <a:p>
            <a:r>
              <a:rPr lang="ro-MD"/>
              <a:t>6. </a:t>
            </a:r>
            <a:r>
              <a:rPr lang="en-US"/>
              <a:t>Noduri anonime </a:t>
            </a:r>
            <a:r>
              <a:rPr lang="ro-MD"/>
              <a:t>pentru a grupa valoarea utilă a unei proprietăți cu </a:t>
            </a:r>
            <a:r>
              <a:rPr lang="en-US"/>
              <a:t>ceva ce caracterizeaz</a:t>
            </a:r>
            <a:r>
              <a:rPr lang="ro-MD"/>
              <a:t>ă acea valoare </a:t>
            </a:r>
            <a:r>
              <a:rPr lang="ro-MD" sz="2200"/>
              <a:t>(unitate de măsură etc.)</a:t>
            </a:r>
            <a:endParaRPr lang="en-US" sz="22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F75EB1-C2EE-45C1-AC2A-F4B13334FC07}"/>
              </a:ext>
            </a:extLst>
          </p:cNvPr>
          <p:cNvSpPr/>
          <p:nvPr/>
        </p:nvSpPr>
        <p:spPr>
          <a:xfrm>
            <a:off x="251520" y="1916832"/>
            <a:ext cx="8784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MD">
                <a:solidFill>
                  <a:srgbClr val="FF0000"/>
                </a:solidFill>
              </a:rPr>
              <a:t>Product P1 has price 100 EUR or 500 RON.</a:t>
            </a:r>
          </a:p>
          <a:p>
            <a:endParaRPr lang="ro-MD"/>
          </a:p>
          <a:p>
            <a:r>
              <a:rPr lang="en-US"/>
              <a:t>Turtle:</a:t>
            </a:r>
            <a:endParaRPr lang="ro-MD"/>
          </a:p>
          <a:p>
            <a:r>
              <a:rPr lang="ro-MD">
                <a:solidFill>
                  <a:srgbClr val="FF0000"/>
                </a:solidFill>
              </a:rPr>
              <a:t>:P1 a :Product; :price </a:t>
            </a:r>
            <a:r>
              <a:rPr lang="en-US">
                <a:solidFill>
                  <a:srgbClr val="FF0000"/>
                </a:solidFill>
              </a:rPr>
              <a:t>[rdf:value 100; :currency "EUR"],[rdf:value 500; :currency "RON"].</a:t>
            </a:r>
            <a:endParaRPr lang="ro-MD">
              <a:solidFill>
                <a:srgbClr val="FF0000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EE14C95-9ABA-42B1-BBBA-4609079FD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01008"/>
            <a:ext cx="7803188" cy="300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39467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8DA1-1F77-4DD9-B60D-60DCECD3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274638"/>
            <a:ext cx="9180512" cy="1143000"/>
          </a:xfrm>
        </p:spPr>
        <p:txBody>
          <a:bodyPr>
            <a:normAutofit fontScale="90000"/>
          </a:bodyPr>
          <a:lstStyle/>
          <a:p>
            <a:r>
              <a:rPr lang="ro-MD"/>
              <a:t>7. </a:t>
            </a:r>
            <a:r>
              <a:rPr lang="en-US"/>
              <a:t>Noduri anonime </a:t>
            </a:r>
            <a:r>
              <a:rPr lang="ro-MD"/>
              <a:t>pentru a conferi ordine unor obiecte</a:t>
            </a:r>
            <a:r>
              <a:rPr lang="en-US"/>
              <a:t> </a:t>
            </a:r>
            <a:r>
              <a:rPr lang="en-US" sz="2200"/>
              <a:t>(ca list</a:t>
            </a:r>
            <a:r>
              <a:rPr lang="ro-MD" sz="2200"/>
              <a:t>ă deschisă)</a:t>
            </a:r>
            <a:endParaRPr lang="en-US" sz="22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F75EB1-C2EE-45C1-AC2A-F4B13334FC07}"/>
              </a:ext>
            </a:extLst>
          </p:cNvPr>
          <p:cNvSpPr/>
          <p:nvPr/>
        </p:nvSpPr>
        <p:spPr>
          <a:xfrm>
            <a:off x="251520" y="1556792"/>
            <a:ext cx="87849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MD">
                <a:solidFill>
                  <a:srgbClr val="FF0000"/>
                </a:solidFill>
              </a:rPr>
              <a:t>The ordered list of presidents is Iliescu, Basescu, Iohannis.</a:t>
            </a:r>
          </a:p>
          <a:p>
            <a:endParaRPr lang="ro-MD"/>
          </a:p>
          <a:p>
            <a:r>
              <a:rPr lang="en-US"/>
              <a:t>Turtle:</a:t>
            </a:r>
            <a:endParaRPr lang="ro-MD"/>
          </a:p>
          <a:p>
            <a:r>
              <a:rPr lang="ro-MD">
                <a:solidFill>
                  <a:srgbClr val="FF0000"/>
                </a:solidFill>
              </a:rPr>
              <a:t>:ListOfPresidents rdfs:member </a:t>
            </a:r>
            <a:r>
              <a:rPr lang="en-US">
                <a:solidFill>
                  <a:srgbClr val="FF0000"/>
                </a:solidFill>
              </a:rPr>
              <a:t>[:president :Iliescu; :index 1],</a:t>
            </a:r>
          </a:p>
          <a:p>
            <a:r>
              <a:rPr lang="en-US">
                <a:solidFill>
                  <a:srgbClr val="FF0000"/>
                </a:solidFill>
              </a:rPr>
              <a:t>				[:president :Basescu; :index 2],</a:t>
            </a:r>
          </a:p>
          <a:p>
            <a:r>
              <a:rPr lang="en-US">
                <a:solidFill>
                  <a:srgbClr val="FF0000"/>
                </a:solidFill>
              </a:rPr>
              <a:t>					[:president :Iohannis; :index 3].</a:t>
            </a:r>
            <a:endParaRPr lang="ro-MD">
              <a:solidFill>
                <a:srgbClr val="FF0000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8944660-4ECE-4507-8F1A-5D59D65E9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3570696"/>
            <a:ext cx="6660493" cy="317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210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8DA1-1F77-4DD9-B60D-60DCECD3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274638"/>
            <a:ext cx="9180512" cy="1143000"/>
          </a:xfrm>
        </p:spPr>
        <p:txBody>
          <a:bodyPr>
            <a:normAutofit fontScale="90000"/>
          </a:bodyPr>
          <a:lstStyle/>
          <a:p>
            <a:r>
              <a:rPr lang="ro-MD"/>
              <a:t>7. </a:t>
            </a:r>
            <a:r>
              <a:rPr lang="en-US"/>
              <a:t>Noduri anonime </a:t>
            </a:r>
            <a:r>
              <a:rPr lang="ro-MD"/>
              <a:t>pentru a conferi ordine unor obiecte</a:t>
            </a:r>
            <a:r>
              <a:rPr lang="en-US"/>
              <a:t> </a:t>
            </a:r>
            <a:r>
              <a:rPr lang="en-US" sz="2200"/>
              <a:t>(ca list</a:t>
            </a:r>
            <a:r>
              <a:rPr lang="ro-MD" sz="2200"/>
              <a:t>ă închisă)</a:t>
            </a:r>
            <a:endParaRPr lang="en-US" sz="22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F75EB1-C2EE-45C1-AC2A-F4B13334FC07}"/>
              </a:ext>
            </a:extLst>
          </p:cNvPr>
          <p:cNvSpPr/>
          <p:nvPr/>
        </p:nvSpPr>
        <p:spPr>
          <a:xfrm>
            <a:off x="251520" y="1556792"/>
            <a:ext cx="87849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MD">
                <a:solidFill>
                  <a:srgbClr val="FF0000"/>
                </a:solidFill>
              </a:rPr>
              <a:t>The ordered list of presidents is Iliescu, Basescu, Iohannis.</a:t>
            </a:r>
          </a:p>
          <a:p>
            <a:endParaRPr lang="ro-MD"/>
          </a:p>
          <a:p>
            <a:r>
              <a:rPr lang="en-US"/>
              <a:t>Turtle:</a:t>
            </a:r>
            <a:endParaRPr lang="ro-MD"/>
          </a:p>
          <a:p>
            <a:r>
              <a:rPr lang="ro-MD">
                <a:solidFill>
                  <a:srgbClr val="FF0000"/>
                </a:solidFill>
              </a:rPr>
              <a:t>:List :containsPresidents (:Iliescu :Basescu :Iohannis).</a:t>
            </a:r>
          </a:p>
          <a:p>
            <a:r>
              <a:rPr lang="ro-MD"/>
              <a:t>Această sintaxă simplă </a:t>
            </a:r>
            <a:r>
              <a:rPr lang="ro-MD" b="1"/>
              <a:t>nu reflectă modul real de stocare a listei</a:t>
            </a:r>
            <a:r>
              <a:rPr lang="ro-MD"/>
              <a:t>, </a:t>
            </a:r>
          </a:p>
          <a:p>
            <a:r>
              <a:rPr lang="ro-MD"/>
              <a:t>care folosește noduri anonime</a:t>
            </a:r>
            <a:r>
              <a:rPr lang="en-US"/>
              <a:t> grupate recursiv cu </a:t>
            </a:r>
            <a:r>
              <a:rPr lang="ro-MD"/>
              <a:t>ajutorul unor termeni standard:</a:t>
            </a:r>
          </a:p>
          <a:p>
            <a:endParaRPr lang="ro-MD">
              <a:solidFill>
                <a:srgbClr val="FF0000"/>
              </a:solidFill>
            </a:endParaRPr>
          </a:p>
          <a:p>
            <a:r>
              <a:rPr lang="ro-MD">
                <a:solidFill>
                  <a:srgbClr val="FF0000"/>
                </a:solidFill>
              </a:rPr>
              <a:t>:List     :containsPresidents </a:t>
            </a:r>
            <a:r>
              <a:rPr lang="en-US">
                <a:solidFill>
                  <a:srgbClr val="FF0000"/>
                </a:solidFill>
              </a:rPr>
              <a:t>	[rdf:first </a:t>
            </a:r>
            <a:r>
              <a:rPr lang="ro-MD">
                <a:solidFill>
                  <a:srgbClr val="FF0000"/>
                </a:solidFill>
              </a:rPr>
              <a:t>:Iliescu</a:t>
            </a:r>
            <a:r>
              <a:rPr lang="en-US">
                <a:solidFill>
                  <a:srgbClr val="FF0000"/>
                </a:solidFill>
              </a:rPr>
              <a:t>;</a:t>
            </a:r>
          </a:p>
          <a:p>
            <a:r>
              <a:rPr lang="en-US">
                <a:solidFill>
                  <a:srgbClr val="FF0000"/>
                </a:solidFill>
              </a:rPr>
              <a:t>			</a:t>
            </a:r>
            <a:r>
              <a:rPr lang="ro-MD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rdf:rest [rdf:first </a:t>
            </a:r>
            <a:r>
              <a:rPr lang="ro-MD">
                <a:solidFill>
                  <a:srgbClr val="FF0000"/>
                </a:solidFill>
              </a:rPr>
              <a:t>:Basescu</a:t>
            </a:r>
            <a:r>
              <a:rPr lang="en-US">
                <a:solidFill>
                  <a:srgbClr val="FF0000"/>
                </a:solidFill>
              </a:rPr>
              <a:t>;</a:t>
            </a:r>
          </a:p>
          <a:p>
            <a:r>
              <a:rPr lang="en-US">
                <a:solidFill>
                  <a:srgbClr val="FF0000"/>
                </a:solidFill>
              </a:rPr>
              <a:t>				rdf:rest</a:t>
            </a:r>
            <a:r>
              <a:rPr lang="ro-MD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[rdf:first </a:t>
            </a:r>
            <a:r>
              <a:rPr lang="ro-MD">
                <a:solidFill>
                  <a:srgbClr val="FF0000"/>
                </a:solidFill>
              </a:rPr>
              <a:t>:Iohannis</a:t>
            </a:r>
            <a:r>
              <a:rPr lang="en-US">
                <a:solidFill>
                  <a:srgbClr val="FF0000"/>
                </a:solidFill>
              </a:rPr>
              <a:t>;</a:t>
            </a:r>
          </a:p>
          <a:p>
            <a:r>
              <a:rPr lang="en-US">
                <a:solidFill>
                  <a:srgbClr val="FF0000"/>
                </a:solidFill>
              </a:rPr>
              <a:t>					rdf:rest rdf:nil]]]</a:t>
            </a:r>
            <a:r>
              <a:rPr lang="ro-MD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2C732A5-CF26-4C36-966E-40A6D9169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4" y="4869160"/>
            <a:ext cx="9144000" cy="191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7557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0214A-63E1-43A3-86DB-05AE6CC3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Compara</a:t>
            </a:r>
            <a:r>
              <a:rPr lang="ro-MD"/>
              <a:t>ție între cele două moduri de exprimare a ordinii: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C3CDB-EE83-4EF3-9133-423224017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o-MD" sz="1600">
                <a:solidFill>
                  <a:srgbClr val="FF0000"/>
                </a:solidFill>
              </a:rPr>
              <a:t>:ListOfPresidents rdfs:member </a:t>
            </a:r>
            <a:r>
              <a:rPr lang="en-US" sz="1600">
                <a:solidFill>
                  <a:srgbClr val="FF0000"/>
                </a:solidFill>
              </a:rPr>
              <a:t>[:president :Iliescu; :index 1],</a:t>
            </a:r>
          </a:p>
          <a:p>
            <a:pPr marL="0" indent="0">
              <a:buNone/>
            </a:pPr>
            <a:r>
              <a:rPr lang="en-US" sz="1600">
                <a:solidFill>
                  <a:srgbClr val="FF0000"/>
                </a:solidFill>
              </a:rPr>
              <a:t>				[:president :Basescu; :index 2],</a:t>
            </a:r>
          </a:p>
          <a:p>
            <a:pPr marL="0" indent="0">
              <a:buNone/>
            </a:pPr>
            <a:r>
              <a:rPr lang="en-US" sz="1600">
                <a:solidFill>
                  <a:srgbClr val="FF0000"/>
                </a:solidFill>
              </a:rPr>
              <a:t>					[:president :Iohannis; :index 3].</a:t>
            </a:r>
            <a:endParaRPr lang="ro-MD" sz="16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o-MD" sz="16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MD" sz="1600">
                <a:solidFill>
                  <a:srgbClr val="FF0000"/>
                </a:solidFill>
              </a:rPr>
              <a:t>:ListOfPresidents   :contains </a:t>
            </a:r>
            <a:r>
              <a:rPr lang="en-US" sz="1600">
                <a:solidFill>
                  <a:srgbClr val="FF0000"/>
                </a:solidFill>
              </a:rPr>
              <a:t>	[rdf:first </a:t>
            </a:r>
            <a:r>
              <a:rPr lang="ro-MD" sz="1600">
                <a:solidFill>
                  <a:srgbClr val="FF0000"/>
                </a:solidFill>
              </a:rPr>
              <a:t>:Iliescu</a:t>
            </a:r>
            <a:r>
              <a:rPr lang="en-US" sz="160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>
                <a:solidFill>
                  <a:srgbClr val="FF0000"/>
                </a:solidFill>
              </a:rPr>
              <a:t>			</a:t>
            </a:r>
            <a:r>
              <a:rPr lang="ro-MD" sz="1600">
                <a:solidFill>
                  <a:srgbClr val="FF0000"/>
                </a:solidFill>
              </a:rPr>
              <a:t> </a:t>
            </a:r>
            <a:r>
              <a:rPr lang="en-US" sz="1600">
                <a:solidFill>
                  <a:srgbClr val="FF0000"/>
                </a:solidFill>
              </a:rPr>
              <a:t>rdf:rest [rdf:first </a:t>
            </a:r>
            <a:r>
              <a:rPr lang="ro-MD" sz="1600">
                <a:solidFill>
                  <a:srgbClr val="FF0000"/>
                </a:solidFill>
              </a:rPr>
              <a:t>:Basescu</a:t>
            </a:r>
            <a:r>
              <a:rPr lang="en-US" sz="160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>
                <a:solidFill>
                  <a:srgbClr val="FF0000"/>
                </a:solidFill>
              </a:rPr>
              <a:t>				rdf:rest</a:t>
            </a:r>
            <a:r>
              <a:rPr lang="ro-MD" sz="1600">
                <a:solidFill>
                  <a:srgbClr val="FF0000"/>
                </a:solidFill>
              </a:rPr>
              <a:t> </a:t>
            </a:r>
            <a:r>
              <a:rPr lang="en-US" sz="1600">
                <a:solidFill>
                  <a:srgbClr val="FF0000"/>
                </a:solidFill>
              </a:rPr>
              <a:t>[rdf:first </a:t>
            </a:r>
            <a:r>
              <a:rPr lang="ro-MD" sz="1600">
                <a:solidFill>
                  <a:srgbClr val="FF0000"/>
                </a:solidFill>
              </a:rPr>
              <a:t>:Iohannis</a:t>
            </a:r>
            <a:r>
              <a:rPr lang="en-US" sz="160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>
                <a:solidFill>
                  <a:srgbClr val="FF0000"/>
                </a:solidFill>
              </a:rPr>
              <a:t>					rdf:rest rdf:nil]]]</a:t>
            </a:r>
            <a:r>
              <a:rPr lang="ro-MD" sz="1600">
                <a:solidFill>
                  <a:srgbClr val="FF0000"/>
                </a:solidFill>
              </a:rPr>
              <a:t>.</a:t>
            </a:r>
          </a:p>
          <a:p>
            <a:r>
              <a:rPr lang="ro-MD" sz="1600"/>
              <a:t>Prima variantă:</a:t>
            </a:r>
          </a:p>
          <a:p>
            <a:pPr lvl="1"/>
            <a:r>
              <a:rPr lang="ro-MD" sz="1200"/>
              <a:t>Înainte de a interoga ultimul element trebuie</a:t>
            </a:r>
            <a:r>
              <a:rPr lang="en-US" sz="1200"/>
              <a:t> o alt</a:t>
            </a:r>
            <a:r>
              <a:rPr lang="ro-MD" sz="1200"/>
              <a:t>ă interogare în care numărăm câte sunt (căutăm indexul maxim)</a:t>
            </a:r>
          </a:p>
          <a:p>
            <a:pPr lvl="1"/>
            <a:r>
              <a:rPr lang="ro-MD" sz="1200"/>
              <a:t>Pentru a insera ceva în listă trebuie să renumerotăm tot ce urmează</a:t>
            </a:r>
          </a:p>
          <a:p>
            <a:endParaRPr lang="ro-MD" sz="1600"/>
          </a:p>
          <a:p>
            <a:r>
              <a:rPr lang="ro-MD" sz="1600"/>
              <a:t>A doua variantă:</a:t>
            </a:r>
          </a:p>
          <a:p>
            <a:pPr lvl="1"/>
            <a:r>
              <a:rPr lang="ro-MD" sz="1200"/>
              <a:t>Putem interoga ulltimul element pornind de la rdf:nil, fără a ști câte elemente sunt</a:t>
            </a:r>
          </a:p>
          <a:p>
            <a:pPr lvl="1"/>
            <a:r>
              <a:rPr lang="ro-MD" sz="1200"/>
              <a:t>Pentru a insera ceva în listă modificăm o relație rdf:rest și o relație rdf:first, fără a afecta restul listei</a:t>
            </a:r>
          </a:p>
          <a:p>
            <a:pPr lvl="1"/>
            <a:r>
              <a:rPr lang="ro-MD" sz="1200"/>
              <a:t>E convertită automat în array de unele librării</a:t>
            </a:r>
          </a:p>
          <a:p>
            <a:pPr lvl="1"/>
            <a:r>
              <a:rPr lang="ro-MD" sz="1200"/>
              <a:t>Se tastează mai ușor în Turtle, folosind parantezele rotunde, eventual combinate flexibil cu noduri anonime pentru a simula structuri JSON:</a:t>
            </a:r>
          </a:p>
          <a:p>
            <a:pPr lvl="1"/>
            <a:endParaRPr lang="ro-MD" sz="1200"/>
          </a:p>
          <a:p>
            <a:pPr marL="457200" lvl="1" indent="0">
              <a:buNone/>
            </a:pPr>
            <a:r>
              <a:rPr lang="ro-MD" sz="1400">
                <a:solidFill>
                  <a:srgbClr val="FF0000"/>
                </a:solidFill>
              </a:rPr>
              <a:t>:</a:t>
            </a:r>
            <a:r>
              <a:rPr lang="en-US" sz="1400">
                <a:solidFill>
                  <a:srgbClr val="FF0000"/>
                </a:solidFill>
              </a:rPr>
              <a:t>Comanda</a:t>
            </a:r>
            <a:r>
              <a:rPr lang="ro-MD" sz="1400">
                <a:solidFill>
                  <a:srgbClr val="FF0000"/>
                </a:solidFill>
              </a:rPr>
              <a:t> :contine ( </a:t>
            </a:r>
            <a:r>
              <a:rPr lang="en-US" sz="1400">
                <a:solidFill>
                  <a:srgbClr val="FF0000"/>
                </a:solidFill>
              </a:rPr>
              <a:t>[:produs :P1; :pret 100] [:produs :P2; :pret 200] [:produs :P3; :pret 300] </a:t>
            </a:r>
            <a:r>
              <a:rPr lang="ro-MD" sz="1400">
                <a:solidFill>
                  <a:srgbClr val="FF0000"/>
                </a:solidFill>
              </a:rPr>
              <a:t>).</a:t>
            </a:r>
            <a:endParaRPr 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2831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/>
              <a:t>8. Noduri anonime introduse artificial </a:t>
            </a:r>
            <a:r>
              <a:rPr lang="en-US" sz="2200"/>
              <a:t>(p</a:t>
            </a:r>
            <a:r>
              <a:rPr lang="ro-RO" sz="2200"/>
              <a:t>entru a </a:t>
            </a:r>
            <a:r>
              <a:rPr lang="en-US" sz="2200"/>
              <a:t>rezerva noduri pentru URI viitoare)</a:t>
            </a:r>
            <a:endParaRPr lang="de-AT" sz="2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8118"/>
            <a:ext cx="8229600" cy="4208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000">
                <a:solidFill>
                  <a:srgbClr val="FF0000"/>
                </a:solidFill>
              </a:rPr>
              <a:t>Mary is the child from the first marriage of John.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Turtle:</a:t>
            </a:r>
            <a:endParaRPr lang="ro-MD" sz="2000"/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:John :marriedTo [:wife []; :index 1; child :Mary],[:wife []; :index 2].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F790531-BB26-49A6-A835-333774FF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45024"/>
            <a:ext cx="6358053" cy="31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5303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62058" y="2437090"/>
            <a:ext cx="8229600" cy="1143000"/>
          </a:xfrm>
        </p:spPr>
        <p:txBody>
          <a:bodyPr/>
          <a:lstStyle/>
          <a:p>
            <a:r>
              <a:rPr lang="ro-RO"/>
              <a:t>Interogări RDF (limbajul SPARQL)</a:t>
            </a:r>
            <a:endParaRPr lang="de-AT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82646" y="3356992"/>
            <a:ext cx="7988424" cy="2304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b="1"/>
              <a:t>Documenta</a:t>
            </a:r>
            <a:r>
              <a:rPr lang="ro-RO" sz="2000" b="1"/>
              <a:t>ție</a:t>
            </a:r>
            <a:r>
              <a:rPr lang="en-GB" sz="2000" b="1"/>
              <a:t>:</a:t>
            </a:r>
          </a:p>
          <a:p>
            <a:pPr algn="l"/>
            <a:r>
              <a:rPr lang="en-US" sz="2000"/>
              <a:t>SPARQL: http://www.w3.org/TR/sparql11-update/</a:t>
            </a:r>
          </a:p>
        </p:txBody>
      </p:sp>
      <p:sp>
        <p:nvSpPr>
          <p:cNvPr id="12" name="Title 9"/>
          <p:cNvSpPr txBox="1">
            <a:spLocks/>
          </p:cNvSpPr>
          <p:nvPr/>
        </p:nvSpPr>
        <p:spPr>
          <a:xfrm>
            <a:off x="362058" y="24208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691445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1230" y="1046037"/>
            <a:ext cx="43708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b="1"/>
              <a:t>Drumurile prin graf pot returna doar capetele drumului:</a:t>
            </a:r>
            <a:endParaRPr lang="ro-RO" sz="1400" b="1" dirty="0"/>
          </a:p>
          <a:p>
            <a:r>
              <a:rPr lang="en-US" sz="1400">
                <a:solidFill>
                  <a:srgbClr val="FF0000"/>
                </a:solidFill>
              </a:rPr>
              <a:t>SELECT </a:t>
            </a:r>
            <a:r>
              <a:rPr lang="en-US" sz="1400" dirty="0">
                <a:solidFill>
                  <a:srgbClr val="FF0000"/>
                </a:solidFill>
              </a:rPr>
              <a:t>?x</a:t>
            </a:r>
            <a:r>
              <a:rPr lang="ro-MD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WHERE</a:t>
            </a:r>
            <a:r>
              <a:rPr lang="ro-RO" sz="1400" dirty="0">
                <a:solidFill>
                  <a:srgbClr val="FF0000"/>
                </a:solidFill>
              </a:rPr>
              <a:t>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{</a:t>
            </a:r>
            <a:r>
              <a:rPr lang="ro-RO" sz="1400" dirty="0">
                <a:solidFill>
                  <a:srgbClr val="FF0000"/>
                </a:solidFill>
              </a:rPr>
              <a:t>:Susana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b="1" dirty="0">
                <a:solidFill>
                  <a:srgbClr val="FF0000"/>
                </a:solidFill>
              </a:rPr>
              <a:t>:</a:t>
            </a:r>
            <a:r>
              <a:rPr lang="ro-RO" sz="1400" b="1" dirty="0" err="1">
                <a:solidFill>
                  <a:srgbClr val="FF0000"/>
                </a:solidFill>
              </a:rPr>
              <a:t>areCopilPe</a:t>
            </a:r>
            <a:r>
              <a:rPr lang="en-US" sz="1400" b="1" dirty="0">
                <a:solidFill>
                  <a:srgbClr val="FF0000"/>
                </a:solidFill>
              </a:rPr>
              <a:t>/:</a:t>
            </a:r>
            <a:r>
              <a:rPr lang="ro-RO" sz="1400" b="1" dirty="0" err="1">
                <a:solidFill>
                  <a:srgbClr val="FF0000"/>
                </a:solidFill>
              </a:rPr>
              <a:t>areCopilPe</a:t>
            </a:r>
            <a:r>
              <a:rPr lang="ro-RO" sz="1400" b="1" dirty="0">
                <a:solidFill>
                  <a:srgbClr val="FF0000"/>
                </a:solidFill>
              </a:rPr>
              <a:t>/:</a:t>
            </a:r>
            <a:r>
              <a:rPr lang="ro-RO" sz="1400" b="1" dirty="0" err="1">
                <a:solidFill>
                  <a:srgbClr val="FF0000"/>
                </a:solidFill>
              </a:rPr>
              <a:t>iiPlace</a:t>
            </a:r>
            <a:r>
              <a:rPr lang="ro-RO" sz="1400" b="1" dirty="0">
                <a:solidFill>
                  <a:srgbClr val="FF0000"/>
                </a:solidFill>
              </a:rPr>
              <a:t> </a:t>
            </a:r>
            <a:r>
              <a:rPr lang="ro-RO" sz="1400" dirty="0">
                <a:solidFill>
                  <a:srgbClr val="FF0000"/>
                </a:solidFill>
              </a:rPr>
              <a:t>?x</a:t>
            </a:r>
            <a:r>
              <a:rPr lang="en-US" sz="1400">
                <a:solidFill>
                  <a:srgbClr val="FF0000"/>
                </a:solidFill>
              </a:rPr>
              <a:t>}</a:t>
            </a:r>
            <a:r>
              <a:rPr lang="ro-MD" sz="1400">
                <a:solidFill>
                  <a:srgbClr val="FF0000"/>
                </a:solidFill>
              </a:rPr>
              <a:t> </a:t>
            </a:r>
          </a:p>
          <a:p>
            <a:r>
              <a:rPr lang="ro-MD" sz="1400" i="1"/>
              <a:t>(Ce le place nepoților Susanei?)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80816" y="141648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000" b="1"/>
              <a:t>Categorii de operații: </a:t>
            </a:r>
            <a:r>
              <a:rPr lang="ro-RO" sz="2000" b="1">
                <a:solidFill>
                  <a:srgbClr val="FF0000"/>
                </a:solidFill>
              </a:rPr>
              <a:t>Drumuri prin graf</a:t>
            </a:r>
            <a:endParaRPr lang="ro-RO" sz="20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13469" y="6272507"/>
            <a:ext cx="326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*see</a:t>
            </a:r>
          </a:p>
          <a:p>
            <a:r>
              <a:rPr lang="de-AT" sz="1400" dirty="0"/>
              <a:t>https://www.w3.org/TR/sparql11-query/</a:t>
            </a:r>
          </a:p>
        </p:txBody>
      </p:sp>
      <p:sp>
        <p:nvSpPr>
          <p:cNvPr id="27" name="Oval 26"/>
          <p:cNvSpPr/>
          <p:nvPr/>
        </p:nvSpPr>
        <p:spPr>
          <a:xfrm>
            <a:off x="2142706" y="3215787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Robert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812865" y="4162135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>
                <a:solidFill>
                  <a:schemeClr val="tx1"/>
                </a:solidFill>
                <a:latin typeface="Arial Narrow" panose="020B0606020202030204" pitchFamily="34" charset="0"/>
              </a:rPr>
              <a:t>UBB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834658" y="2888830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562850" y="3071771"/>
            <a:ext cx="1356648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Terminator</a:t>
            </a:r>
          </a:p>
        </p:txBody>
      </p:sp>
      <p:sp>
        <p:nvSpPr>
          <p:cNvPr id="33" name="Oval 32"/>
          <p:cNvSpPr/>
          <p:nvPr/>
        </p:nvSpPr>
        <p:spPr>
          <a:xfrm>
            <a:off x="812865" y="2201226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Susana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53335" y="5160003"/>
            <a:ext cx="1375953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>
                <a:solidFill>
                  <a:schemeClr val="tx1"/>
                </a:solidFill>
                <a:latin typeface="Arial Narrow" panose="020B0606020202030204" pitchFamily="34" charset="0"/>
              </a:rPr>
              <a:t>ClujNapoca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610522" y="4162135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Patrik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42" name="Straight Arrow Connector 41"/>
          <p:cNvCxnSpPr>
            <a:stCxn id="33" idx="5"/>
            <a:endCxn id="27" idx="1"/>
          </p:cNvCxnSpPr>
          <p:nvPr/>
        </p:nvCxnSpPr>
        <p:spPr>
          <a:xfrm>
            <a:off x="1611880" y="2631465"/>
            <a:ext cx="667915" cy="65813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6"/>
            <a:endCxn id="30" idx="2"/>
          </p:cNvCxnSpPr>
          <p:nvPr/>
        </p:nvCxnSpPr>
        <p:spPr>
          <a:xfrm flipV="1">
            <a:off x="3078810" y="3140858"/>
            <a:ext cx="755848" cy="326957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  <a:stCxn id="30" idx="6"/>
            <a:endCxn id="32" idx="2"/>
          </p:cNvCxnSpPr>
          <p:nvPr/>
        </p:nvCxnSpPr>
        <p:spPr>
          <a:xfrm>
            <a:off x="4770762" y="3140858"/>
            <a:ext cx="792088" cy="18294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7" idx="4"/>
            <a:endCxn id="41" idx="0"/>
          </p:cNvCxnSpPr>
          <p:nvPr/>
        </p:nvCxnSpPr>
        <p:spPr>
          <a:xfrm>
            <a:off x="2610758" y="3719843"/>
            <a:ext cx="467816" cy="44229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3"/>
            <a:endCxn id="29" idx="7"/>
          </p:cNvCxnSpPr>
          <p:nvPr/>
        </p:nvCxnSpPr>
        <p:spPr>
          <a:xfrm flipH="1">
            <a:off x="1611880" y="3646026"/>
            <a:ext cx="667915" cy="589926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  <a:stCxn id="41" idx="4"/>
            <a:endCxn id="34" idx="1"/>
          </p:cNvCxnSpPr>
          <p:nvPr/>
        </p:nvCxnSpPr>
        <p:spPr>
          <a:xfrm>
            <a:off x="3078574" y="4666191"/>
            <a:ext cx="376265" cy="56762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844666" y="3061898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80917" y="2806645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346104" y="3787100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69165" y="3702144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lucreazaLa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35110" y="4796116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traiesteLa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70762" y="2833081"/>
            <a:ext cx="15431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iiPlace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F1EE6F-F37F-48C8-BAD1-FE75D8131E26}"/>
              </a:ext>
            </a:extLst>
          </p:cNvPr>
          <p:cNvGrpSpPr/>
          <p:nvPr/>
        </p:nvGrpSpPr>
        <p:grpSpPr>
          <a:xfrm>
            <a:off x="1634185" y="2637991"/>
            <a:ext cx="3921279" cy="829824"/>
            <a:chOff x="2801032" y="3217693"/>
            <a:chExt cx="3921279" cy="82982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9BC4446-4E6C-4EF2-9C13-2516011F776F}"/>
                </a:ext>
              </a:extLst>
            </p:cNvPr>
            <p:cNvCxnSpPr/>
            <p:nvPr/>
          </p:nvCxnSpPr>
          <p:spPr>
            <a:xfrm>
              <a:off x="2801032" y="3217693"/>
              <a:ext cx="667915" cy="65813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CD7BF5A-B93E-4CD8-9289-24EA9A25C9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8271" y="3705171"/>
              <a:ext cx="782034" cy="34234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B48A076-6AB3-4AE1-9CFF-8F47BB0210BB}"/>
                </a:ext>
              </a:extLst>
            </p:cNvPr>
            <p:cNvCxnSpPr>
              <a:cxnSpLocks/>
            </p:cNvCxnSpPr>
            <p:nvPr/>
          </p:nvCxnSpPr>
          <p:spPr>
            <a:xfrm>
              <a:off x="5930223" y="3720560"/>
              <a:ext cx="792088" cy="18294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CF48763-C8A4-456E-942F-6F62F9B9AEB6}"/>
              </a:ext>
            </a:extLst>
          </p:cNvPr>
          <p:cNvSpPr txBox="1"/>
          <p:nvPr/>
        </p:nvSpPr>
        <p:spPr>
          <a:xfrm>
            <a:off x="5076056" y="1616951"/>
            <a:ext cx="459266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b="1"/>
              <a:t>Muchiile se pot parcurge și în contrasens:</a:t>
            </a:r>
          </a:p>
          <a:p>
            <a:r>
              <a:rPr lang="en-US" sz="1400">
                <a:solidFill>
                  <a:srgbClr val="FF0000"/>
                </a:solidFill>
              </a:rPr>
              <a:t>SELECT ?x</a:t>
            </a:r>
            <a:r>
              <a:rPr lang="ro-MD" sz="1400">
                <a:solidFill>
                  <a:srgbClr val="FF0000"/>
                </a:solidFill>
              </a:rPr>
              <a:t> </a:t>
            </a:r>
            <a:r>
              <a:rPr lang="en-US" sz="1400">
                <a:solidFill>
                  <a:srgbClr val="FF0000"/>
                </a:solidFill>
              </a:rPr>
              <a:t>WHERE</a:t>
            </a:r>
            <a:r>
              <a:rPr lang="ro-RO" sz="1400">
                <a:solidFill>
                  <a:srgbClr val="FF0000"/>
                </a:solidFill>
              </a:rPr>
              <a:t> </a:t>
            </a:r>
          </a:p>
          <a:p>
            <a:r>
              <a:rPr lang="en-US" sz="1400">
                <a:solidFill>
                  <a:srgbClr val="FF0000"/>
                </a:solidFill>
              </a:rPr>
              <a:t>{</a:t>
            </a:r>
            <a:r>
              <a:rPr lang="ro-RO" sz="1400">
                <a:solidFill>
                  <a:srgbClr val="FF0000"/>
                </a:solidFill>
              </a:rPr>
              <a:t>?x </a:t>
            </a:r>
            <a:r>
              <a:rPr lang="ro-RO" sz="1400" b="1">
                <a:solidFill>
                  <a:srgbClr val="FF0000"/>
                </a:solidFill>
              </a:rPr>
              <a:t>^:iiPlace/^</a:t>
            </a:r>
            <a:r>
              <a:rPr lang="en-US" sz="1400" b="1">
                <a:solidFill>
                  <a:srgbClr val="FF0000"/>
                </a:solidFill>
              </a:rPr>
              <a:t>:</a:t>
            </a:r>
            <a:r>
              <a:rPr lang="ro-RO" sz="1400" b="1">
                <a:solidFill>
                  <a:srgbClr val="FF0000"/>
                </a:solidFill>
              </a:rPr>
              <a:t>areCopilPe</a:t>
            </a:r>
            <a:r>
              <a:rPr lang="en-US" sz="1400" b="1">
                <a:solidFill>
                  <a:srgbClr val="FF0000"/>
                </a:solidFill>
              </a:rPr>
              <a:t>/</a:t>
            </a:r>
            <a:r>
              <a:rPr lang="ro-RO" sz="1400" b="1">
                <a:solidFill>
                  <a:srgbClr val="FF0000"/>
                </a:solidFill>
              </a:rPr>
              <a:t>^</a:t>
            </a:r>
            <a:r>
              <a:rPr lang="en-US" sz="1400" b="1">
                <a:solidFill>
                  <a:srgbClr val="FF0000"/>
                </a:solidFill>
              </a:rPr>
              <a:t>:</a:t>
            </a:r>
            <a:r>
              <a:rPr lang="ro-RO" sz="1400" b="1">
                <a:solidFill>
                  <a:srgbClr val="FF0000"/>
                </a:solidFill>
              </a:rPr>
              <a:t>areCopilPe :Susana</a:t>
            </a:r>
            <a:r>
              <a:rPr lang="en-US" sz="1400">
                <a:solidFill>
                  <a:srgbClr val="FF0000"/>
                </a:solidFill>
              </a:rPr>
              <a:t>}</a:t>
            </a:r>
            <a:endParaRPr lang="ro-RO" sz="1400">
              <a:solidFill>
                <a:srgbClr val="FF0000"/>
              </a:solidFill>
            </a:endParaRPr>
          </a:p>
          <a:p>
            <a:r>
              <a:rPr lang="ro-MD" sz="1400" i="1"/>
              <a:t>(Ce le place nepoților Susanei?)</a:t>
            </a:r>
          </a:p>
          <a:p>
            <a:r>
              <a:rPr lang="ro-MD" sz="14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5FC846C-8C77-4330-85D2-6326C5A12F08}"/>
              </a:ext>
            </a:extLst>
          </p:cNvPr>
          <p:cNvSpPr txBox="1"/>
          <p:nvPr/>
        </p:nvSpPr>
        <p:spPr>
          <a:xfrm>
            <a:off x="5004048" y="4435406"/>
            <a:ext cx="387371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b="1"/>
              <a:t>Parcurgerea unei relații înlănțuite cu ea însăși de un număr necunoscut de ori:</a:t>
            </a:r>
          </a:p>
          <a:p>
            <a:r>
              <a:rPr lang="en-US" sz="1400">
                <a:solidFill>
                  <a:srgbClr val="FF0000"/>
                </a:solidFill>
              </a:rPr>
              <a:t>SELECT ?x</a:t>
            </a:r>
            <a:r>
              <a:rPr lang="ro-MD" sz="1400">
                <a:solidFill>
                  <a:srgbClr val="FF0000"/>
                </a:solidFill>
              </a:rPr>
              <a:t> </a:t>
            </a:r>
            <a:r>
              <a:rPr lang="en-US" sz="1400">
                <a:solidFill>
                  <a:srgbClr val="FF0000"/>
                </a:solidFill>
              </a:rPr>
              <a:t>WHERE</a:t>
            </a:r>
            <a:r>
              <a:rPr lang="ro-RO" sz="1400">
                <a:solidFill>
                  <a:srgbClr val="FF0000"/>
                </a:solidFill>
              </a:rPr>
              <a:t> </a:t>
            </a:r>
          </a:p>
          <a:p>
            <a:r>
              <a:rPr lang="en-US" sz="1400">
                <a:solidFill>
                  <a:srgbClr val="FF0000"/>
                </a:solidFill>
              </a:rPr>
              <a:t>{</a:t>
            </a:r>
            <a:r>
              <a:rPr lang="ro-RO" sz="1400">
                <a:solidFill>
                  <a:srgbClr val="FF0000"/>
                </a:solidFill>
              </a:rPr>
              <a:t>:Susana</a:t>
            </a:r>
            <a:r>
              <a:rPr lang="en-US" sz="1400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:</a:t>
            </a:r>
            <a:r>
              <a:rPr lang="ro-RO" sz="1400" b="1">
                <a:solidFill>
                  <a:srgbClr val="FF0000"/>
                </a:solidFill>
              </a:rPr>
              <a:t>areCopilPe+/:iiPlace </a:t>
            </a:r>
            <a:r>
              <a:rPr lang="ro-RO" sz="1400">
                <a:solidFill>
                  <a:srgbClr val="FF0000"/>
                </a:solidFill>
              </a:rPr>
              <a:t>?x</a:t>
            </a:r>
            <a:r>
              <a:rPr lang="en-US" sz="1400">
                <a:solidFill>
                  <a:srgbClr val="FF0000"/>
                </a:solidFill>
              </a:rPr>
              <a:t>}</a:t>
            </a:r>
            <a:r>
              <a:rPr lang="ro-MD" sz="1400">
                <a:solidFill>
                  <a:srgbClr val="FF0000"/>
                </a:solidFill>
              </a:rPr>
              <a:t> </a:t>
            </a:r>
          </a:p>
          <a:p>
            <a:r>
              <a:rPr lang="ro-MD" sz="1400" i="1"/>
              <a:t>(Ce le place descendenților Susanei?)</a:t>
            </a:r>
          </a:p>
        </p:txBody>
      </p:sp>
    </p:spTree>
    <p:extLst>
      <p:ext uri="{BB962C8B-B14F-4D97-AF65-F5344CB8AC3E}">
        <p14:creationId xmlns:p14="http://schemas.microsoft.com/office/powerpoint/2010/main" val="49061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41" grpId="0" animBg="1"/>
      <p:bldP spid="48" grpId="0"/>
      <p:bldP spid="49" grpId="0"/>
      <p:bldP spid="50" grpId="0"/>
      <p:bldP spid="51" grpId="0"/>
      <p:bldP spid="52" grpId="0"/>
      <p:bldP spid="53" grpId="0"/>
      <p:bldP spid="87" grpId="0"/>
      <p:bldP spid="89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80816" y="141648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000" b="1"/>
              <a:t>Categorii de operații: </a:t>
            </a:r>
            <a:r>
              <a:rPr lang="ro-RO" sz="2000" b="1">
                <a:solidFill>
                  <a:srgbClr val="FF0000"/>
                </a:solidFill>
              </a:rPr>
              <a:t>Drumuri prin graf descompuse</a:t>
            </a:r>
            <a:endParaRPr lang="ro-RO" sz="20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13469" y="6272507"/>
            <a:ext cx="3267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*see</a:t>
            </a:r>
          </a:p>
          <a:p>
            <a:r>
              <a:rPr lang="de-AT" sz="1400" dirty="0"/>
              <a:t>https://www.w3.org/TR/sparql11-query/</a:t>
            </a:r>
          </a:p>
        </p:txBody>
      </p:sp>
      <p:sp>
        <p:nvSpPr>
          <p:cNvPr id="27" name="Oval 26"/>
          <p:cNvSpPr/>
          <p:nvPr/>
        </p:nvSpPr>
        <p:spPr>
          <a:xfrm>
            <a:off x="2143656" y="3684760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Robert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813815" y="4631108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>
                <a:solidFill>
                  <a:schemeClr val="tx1"/>
                </a:solidFill>
                <a:latin typeface="Arial Narrow" panose="020B0606020202030204" pitchFamily="34" charset="0"/>
              </a:rPr>
              <a:t>UBB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835608" y="3357803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563800" y="3540744"/>
            <a:ext cx="1356648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Terminator</a:t>
            </a:r>
          </a:p>
        </p:txBody>
      </p:sp>
      <p:sp>
        <p:nvSpPr>
          <p:cNvPr id="33" name="Oval 32"/>
          <p:cNvSpPr/>
          <p:nvPr/>
        </p:nvSpPr>
        <p:spPr>
          <a:xfrm>
            <a:off x="813815" y="2670199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Susana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54285" y="5628976"/>
            <a:ext cx="1375953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>
                <a:solidFill>
                  <a:schemeClr val="tx1"/>
                </a:solidFill>
                <a:latin typeface="Arial Narrow" panose="020B0606020202030204" pitchFamily="34" charset="0"/>
              </a:rPr>
              <a:t>ClujNapoca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611472" y="4631108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Patrik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42" name="Straight Arrow Connector 41"/>
          <p:cNvCxnSpPr>
            <a:stCxn id="33" idx="5"/>
            <a:endCxn id="27" idx="1"/>
          </p:cNvCxnSpPr>
          <p:nvPr/>
        </p:nvCxnSpPr>
        <p:spPr>
          <a:xfrm>
            <a:off x="1612830" y="3100438"/>
            <a:ext cx="667915" cy="65813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6"/>
            <a:endCxn id="30" idx="2"/>
          </p:cNvCxnSpPr>
          <p:nvPr/>
        </p:nvCxnSpPr>
        <p:spPr>
          <a:xfrm flipV="1">
            <a:off x="3079760" y="3609831"/>
            <a:ext cx="755848" cy="326957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  <a:stCxn id="30" idx="6"/>
            <a:endCxn id="32" idx="2"/>
          </p:cNvCxnSpPr>
          <p:nvPr/>
        </p:nvCxnSpPr>
        <p:spPr>
          <a:xfrm>
            <a:off x="4771712" y="3609831"/>
            <a:ext cx="792088" cy="18294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7" idx="4"/>
            <a:endCxn id="41" idx="0"/>
          </p:cNvCxnSpPr>
          <p:nvPr/>
        </p:nvCxnSpPr>
        <p:spPr>
          <a:xfrm>
            <a:off x="2611708" y="4188816"/>
            <a:ext cx="467816" cy="44229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3"/>
            <a:endCxn id="29" idx="7"/>
          </p:cNvCxnSpPr>
          <p:nvPr/>
        </p:nvCxnSpPr>
        <p:spPr>
          <a:xfrm flipH="1">
            <a:off x="1612830" y="4114999"/>
            <a:ext cx="667915" cy="589926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  <a:stCxn id="41" idx="4"/>
            <a:endCxn id="34" idx="1"/>
          </p:cNvCxnSpPr>
          <p:nvPr/>
        </p:nvCxnSpPr>
        <p:spPr>
          <a:xfrm>
            <a:off x="3079524" y="5135164"/>
            <a:ext cx="376265" cy="56762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845616" y="3530871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81867" y="3275618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347054" y="4256073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70115" y="4171117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lucreazaLa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36060" y="5265089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traiesteLa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71712" y="3302054"/>
            <a:ext cx="15431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iiPlace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F1EE6F-F37F-48C8-BAD1-FE75D8131E26}"/>
              </a:ext>
            </a:extLst>
          </p:cNvPr>
          <p:cNvGrpSpPr/>
          <p:nvPr/>
        </p:nvGrpSpPr>
        <p:grpSpPr>
          <a:xfrm>
            <a:off x="1635135" y="3106964"/>
            <a:ext cx="3921279" cy="829824"/>
            <a:chOff x="2801032" y="3217693"/>
            <a:chExt cx="3921279" cy="82982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9BC4446-4E6C-4EF2-9C13-2516011F776F}"/>
                </a:ext>
              </a:extLst>
            </p:cNvPr>
            <p:cNvCxnSpPr/>
            <p:nvPr/>
          </p:nvCxnSpPr>
          <p:spPr>
            <a:xfrm>
              <a:off x="2801032" y="3217693"/>
              <a:ext cx="667915" cy="65813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CD7BF5A-B93E-4CD8-9289-24EA9A25C9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8271" y="3705171"/>
              <a:ext cx="782034" cy="34234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B48A076-6AB3-4AE1-9CFF-8F47BB0210BB}"/>
                </a:ext>
              </a:extLst>
            </p:cNvPr>
            <p:cNvCxnSpPr>
              <a:cxnSpLocks/>
            </p:cNvCxnSpPr>
            <p:nvPr/>
          </p:nvCxnSpPr>
          <p:spPr>
            <a:xfrm>
              <a:off x="5930223" y="3720560"/>
              <a:ext cx="792088" cy="18294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1B6B259-124F-40A1-97D8-6411C2BCF676}"/>
              </a:ext>
            </a:extLst>
          </p:cNvPr>
          <p:cNvSpPr txBox="1"/>
          <p:nvPr/>
        </p:nvSpPr>
        <p:spPr>
          <a:xfrm>
            <a:off x="101598" y="554914"/>
            <a:ext cx="385369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b="1"/>
              <a:t>Dacă dorim să returnăm și informații intermediare, drumul se va descompune:</a:t>
            </a:r>
          </a:p>
          <a:p>
            <a:r>
              <a:rPr lang="en-US" sz="1400">
                <a:solidFill>
                  <a:srgbClr val="FF0000"/>
                </a:solidFill>
              </a:rPr>
              <a:t>SELECT ?</a:t>
            </a:r>
            <a:r>
              <a:rPr lang="ro-RO" sz="1400">
                <a:solidFill>
                  <a:srgbClr val="FF0000"/>
                </a:solidFill>
              </a:rPr>
              <a:t>cineva ?altcineva ?film</a:t>
            </a:r>
            <a:r>
              <a:rPr lang="ro-MD" sz="1400">
                <a:solidFill>
                  <a:srgbClr val="FF0000"/>
                </a:solidFill>
              </a:rPr>
              <a:t> </a:t>
            </a:r>
            <a:r>
              <a:rPr lang="en-US" sz="1400">
                <a:solidFill>
                  <a:srgbClr val="FF0000"/>
                </a:solidFill>
              </a:rPr>
              <a:t>WHERE</a:t>
            </a:r>
            <a:r>
              <a:rPr lang="ro-RO" sz="1400">
                <a:solidFill>
                  <a:srgbClr val="FF0000"/>
                </a:solidFill>
              </a:rPr>
              <a:t> </a:t>
            </a:r>
          </a:p>
          <a:p>
            <a:r>
              <a:rPr lang="en-US" sz="1400">
                <a:solidFill>
                  <a:srgbClr val="FF0000"/>
                </a:solidFill>
              </a:rPr>
              <a:t>{</a:t>
            </a:r>
            <a:r>
              <a:rPr lang="ro-RO" sz="1400">
                <a:solidFill>
                  <a:srgbClr val="FF0000"/>
                </a:solidFill>
              </a:rPr>
              <a:t>:Susana</a:t>
            </a:r>
            <a:r>
              <a:rPr lang="en-US" sz="1400">
                <a:solidFill>
                  <a:srgbClr val="FF0000"/>
                </a:solidFill>
              </a:rPr>
              <a:t> </a:t>
            </a:r>
            <a:r>
              <a:rPr lang="ro-RO" sz="1400">
                <a:solidFill>
                  <a:srgbClr val="FF0000"/>
                </a:solidFill>
              </a:rPr>
              <a:t>	</a:t>
            </a:r>
            <a:r>
              <a:rPr lang="en-US" sz="1400">
                <a:solidFill>
                  <a:srgbClr val="FF0000"/>
                </a:solidFill>
              </a:rPr>
              <a:t>:</a:t>
            </a:r>
            <a:r>
              <a:rPr lang="ro-RO" sz="1400">
                <a:solidFill>
                  <a:srgbClr val="FF0000"/>
                </a:solidFill>
              </a:rPr>
              <a:t>areCopilPe</a:t>
            </a:r>
            <a:r>
              <a:rPr lang="ro-RO" sz="1400" b="1">
                <a:solidFill>
                  <a:srgbClr val="FF0000"/>
                </a:solidFill>
              </a:rPr>
              <a:t> 	?cineva.</a:t>
            </a:r>
          </a:p>
          <a:p>
            <a:r>
              <a:rPr lang="ro-RO" sz="1400" b="1">
                <a:solidFill>
                  <a:srgbClr val="FF0000"/>
                </a:solidFill>
              </a:rPr>
              <a:t>?cineva 	</a:t>
            </a:r>
            <a:r>
              <a:rPr lang="en-US" sz="1400" b="1">
                <a:solidFill>
                  <a:srgbClr val="FF0000"/>
                </a:solidFill>
              </a:rPr>
              <a:t>:</a:t>
            </a:r>
            <a:r>
              <a:rPr lang="ro-RO" sz="1400">
                <a:solidFill>
                  <a:srgbClr val="FF0000"/>
                </a:solidFill>
              </a:rPr>
              <a:t>areCopilPe</a:t>
            </a:r>
            <a:r>
              <a:rPr lang="ro-RO" sz="1400" b="1">
                <a:solidFill>
                  <a:srgbClr val="FF0000"/>
                </a:solidFill>
              </a:rPr>
              <a:t> 	?altcineva.</a:t>
            </a:r>
          </a:p>
          <a:p>
            <a:r>
              <a:rPr lang="ro-RO" sz="1400" b="1">
                <a:solidFill>
                  <a:srgbClr val="FF0000"/>
                </a:solidFill>
              </a:rPr>
              <a:t>?altcineva 	</a:t>
            </a:r>
            <a:r>
              <a:rPr lang="ro-RO" sz="1400">
                <a:solidFill>
                  <a:srgbClr val="FF0000"/>
                </a:solidFill>
              </a:rPr>
              <a:t>:iiPlace</a:t>
            </a:r>
            <a:r>
              <a:rPr lang="ro-RO" sz="1400" b="1">
                <a:solidFill>
                  <a:srgbClr val="FF0000"/>
                </a:solidFill>
              </a:rPr>
              <a:t> 	</a:t>
            </a:r>
            <a:r>
              <a:rPr lang="ro-RO" sz="1400">
                <a:solidFill>
                  <a:srgbClr val="FF0000"/>
                </a:solidFill>
              </a:rPr>
              <a:t>?film.</a:t>
            </a:r>
            <a:r>
              <a:rPr lang="en-US" sz="1400">
                <a:solidFill>
                  <a:srgbClr val="FF0000"/>
                </a:solidFill>
              </a:rPr>
              <a:t>}</a:t>
            </a:r>
            <a:r>
              <a:rPr lang="ro-MD" sz="1400">
                <a:solidFill>
                  <a:srgbClr val="FF0000"/>
                </a:solidFill>
              </a:rPr>
              <a:t> </a:t>
            </a:r>
          </a:p>
          <a:p>
            <a:r>
              <a:rPr lang="ro-MD" sz="1400" b="1" i="1"/>
              <a:t>(descompunerea respectă sintaxa Turtle!)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496D71-BEF1-4EDB-A918-1A8CB9DA445E}"/>
              </a:ext>
            </a:extLst>
          </p:cNvPr>
          <p:cNvSpPr txBox="1"/>
          <p:nvPr/>
        </p:nvSpPr>
        <p:spPr>
          <a:xfrm>
            <a:off x="4860032" y="634177"/>
            <a:ext cx="38536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b="1"/>
              <a:t>Descompunerea permite să marcăm proprietăți potențial absente:</a:t>
            </a:r>
          </a:p>
          <a:p>
            <a:r>
              <a:rPr lang="en-US" sz="1400">
                <a:solidFill>
                  <a:srgbClr val="FF0000"/>
                </a:solidFill>
              </a:rPr>
              <a:t>SELECT ?</a:t>
            </a:r>
            <a:r>
              <a:rPr lang="ro-MD" sz="1400">
                <a:solidFill>
                  <a:srgbClr val="FF0000"/>
                </a:solidFill>
              </a:rPr>
              <a:t>cineva</a:t>
            </a:r>
            <a:r>
              <a:rPr lang="en-US" sz="1400">
                <a:solidFill>
                  <a:srgbClr val="FF0000"/>
                </a:solidFill>
              </a:rPr>
              <a:t> ?</a:t>
            </a:r>
            <a:r>
              <a:rPr lang="ro-RO" sz="1400">
                <a:solidFill>
                  <a:srgbClr val="FF0000"/>
                </a:solidFill>
              </a:rPr>
              <a:t>undeva</a:t>
            </a:r>
            <a:r>
              <a:rPr lang="en-US" sz="1400">
                <a:solidFill>
                  <a:srgbClr val="FF0000"/>
                </a:solidFill>
              </a:rPr>
              <a:t> WHERE</a:t>
            </a:r>
          </a:p>
          <a:p>
            <a:r>
              <a:rPr lang="en-US" sz="1400">
                <a:solidFill>
                  <a:srgbClr val="FF0000"/>
                </a:solidFill>
              </a:rPr>
              <a:t>{</a:t>
            </a:r>
            <a:r>
              <a:rPr lang="ro-RO" sz="1400">
                <a:solidFill>
                  <a:srgbClr val="FF0000"/>
                </a:solidFill>
              </a:rPr>
              <a:t>?cineva</a:t>
            </a:r>
            <a:r>
              <a:rPr lang="en-US" sz="1400">
                <a:solidFill>
                  <a:srgbClr val="FF0000"/>
                </a:solidFill>
              </a:rPr>
              <a:t>	:areCopilPe 	?</a:t>
            </a:r>
            <a:r>
              <a:rPr lang="ro-RO" sz="1400">
                <a:solidFill>
                  <a:srgbClr val="FF0000"/>
                </a:solidFill>
              </a:rPr>
              <a:t>altcineva</a:t>
            </a:r>
            <a:r>
              <a:rPr lang="en-US" sz="1400">
                <a:solidFill>
                  <a:srgbClr val="FF0000"/>
                </a:solidFill>
              </a:rPr>
              <a:t>.</a:t>
            </a:r>
          </a:p>
          <a:p>
            <a:r>
              <a:rPr lang="en-US" sz="1400" b="1">
                <a:solidFill>
                  <a:srgbClr val="FF0000"/>
                </a:solidFill>
              </a:rPr>
              <a:t>OPTIONAL 	{?</a:t>
            </a:r>
            <a:r>
              <a:rPr lang="ro-RO" sz="1400" b="1">
                <a:solidFill>
                  <a:srgbClr val="FF0000"/>
                </a:solidFill>
              </a:rPr>
              <a:t>cineva</a:t>
            </a:r>
            <a:r>
              <a:rPr lang="en-US" sz="1400" b="1">
                <a:solidFill>
                  <a:srgbClr val="FF0000"/>
                </a:solidFill>
              </a:rPr>
              <a:t>        :lucreazaLa 	?</a:t>
            </a:r>
            <a:r>
              <a:rPr lang="ro-RO" sz="1400" b="1">
                <a:solidFill>
                  <a:srgbClr val="FF0000"/>
                </a:solidFill>
              </a:rPr>
              <a:t>undeva</a:t>
            </a:r>
            <a:r>
              <a:rPr lang="en-US" sz="1400" b="1">
                <a:solidFill>
                  <a:srgbClr val="FF0000"/>
                </a:solidFill>
              </a:rPr>
              <a:t>}</a:t>
            </a:r>
            <a:r>
              <a:rPr lang="en-US" sz="1400">
                <a:solidFill>
                  <a:srgbClr val="FF0000"/>
                </a:solidFill>
              </a:rPr>
              <a:t>}</a:t>
            </a:r>
            <a:endParaRPr lang="ro-RO" sz="1400">
              <a:solidFill>
                <a:srgbClr val="FF0000"/>
              </a:solidFill>
            </a:endParaRPr>
          </a:p>
          <a:p>
            <a:r>
              <a:rPr lang="ro-RO" sz="1400" i="1"/>
              <a:t>(returnează părinții și, dacă se găsește, locul lor de muncă; </a:t>
            </a:r>
          </a:p>
          <a:p>
            <a:r>
              <a:rPr lang="ro-RO" sz="1400" i="1"/>
              <a:t>fără OPTIONAL va returna doar părinții care au loc de muncă!)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AEAB69-C7FE-4677-A9DE-733D3609F16D}"/>
              </a:ext>
            </a:extLst>
          </p:cNvPr>
          <p:cNvSpPr txBox="1"/>
          <p:nvPr/>
        </p:nvSpPr>
        <p:spPr>
          <a:xfrm>
            <a:off x="5004048" y="4653136"/>
            <a:ext cx="385369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 b="1"/>
              <a:t>Sau să ocolim anumite conexiuni:</a:t>
            </a:r>
          </a:p>
          <a:p>
            <a:r>
              <a:rPr lang="en-US" sz="1400">
                <a:solidFill>
                  <a:srgbClr val="FF0000"/>
                </a:solidFill>
              </a:rPr>
              <a:t>SELECT ?</a:t>
            </a:r>
            <a:r>
              <a:rPr lang="ro-MD" sz="1400">
                <a:solidFill>
                  <a:srgbClr val="FF0000"/>
                </a:solidFill>
              </a:rPr>
              <a:t>cineva</a:t>
            </a:r>
            <a:r>
              <a:rPr lang="en-US" sz="1400">
                <a:solidFill>
                  <a:srgbClr val="FF0000"/>
                </a:solidFill>
              </a:rPr>
              <a:t> WHERE</a:t>
            </a:r>
          </a:p>
          <a:p>
            <a:r>
              <a:rPr lang="en-US" sz="1400">
                <a:solidFill>
                  <a:srgbClr val="FF0000"/>
                </a:solidFill>
              </a:rPr>
              <a:t>{</a:t>
            </a:r>
            <a:r>
              <a:rPr lang="ro-RO" sz="1400">
                <a:solidFill>
                  <a:srgbClr val="FF0000"/>
                </a:solidFill>
              </a:rPr>
              <a:t>?cineva</a:t>
            </a:r>
            <a:r>
              <a:rPr lang="en-US" sz="1400">
                <a:solidFill>
                  <a:srgbClr val="FF0000"/>
                </a:solidFill>
              </a:rPr>
              <a:t>	:areCopilPe 	?</a:t>
            </a:r>
            <a:r>
              <a:rPr lang="ro-RO" sz="1400">
                <a:solidFill>
                  <a:srgbClr val="FF0000"/>
                </a:solidFill>
              </a:rPr>
              <a:t>altcineva</a:t>
            </a:r>
            <a:r>
              <a:rPr lang="en-US" sz="1400">
                <a:solidFill>
                  <a:srgbClr val="FF0000"/>
                </a:solidFill>
              </a:rPr>
              <a:t>.</a:t>
            </a:r>
          </a:p>
          <a:p>
            <a:r>
              <a:rPr lang="ro-MD" sz="1400" b="1">
                <a:solidFill>
                  <a:srgbClr val="FF0000"/>
                </a:solidFill>
              </a:rPr>
              <a:t>MINUS</a:t>
            </a:r>
            <a:r>
              <a:rPr lang="en-US" sz="1400" b="1">
                <a:solidFill>
                  <a:srgbClr val="FF0000"/>
                </a:solidFill>
              </a:rPr>
              <a:t> 	{?</a:t>
            </a:r>
            <a:r>
              <a:rPr lang="ro-RO" sz="1400" b="1">
                <a:solidFill>
                  <a:srgbClr val="FF0000"/>
                </a:solidFill>
              </a:rPr>
              <a:t>cineva</a:t>
            </a:r>
            <a:r>
              <a:rPr lang="en-US" sz="1400" b="1">
                <a:solidFill>
                  <a:srgbClr val="FF0000"/>
                </a:solidFill>
              </a:rPr>
              <a:t>        :lucreazaLa 	?</a:t>
            </a:r>
            <a:r>
              <a:rPr lang="ro-RO" sz="1400" b="1">
                <a:solidFill>
                  <a:srgbClr val="FF0000"/>
                </a:solidFill>
              </a:rPr>
              <a:t>undeva</a:t>
            </a:r>
            <a:r>
              <a:rPr lang="en-US" sz="1400" b="1">
                <a:solidFill>
                  <a:srgbClr val="FF0000"/>
                </a:solidFill>
              </a:rPr>
              <a:t>}</a:t>
            </a:r>
            <a:r>
              <a:rPr lang="en-US" sz="1400">
                <a:solidFill>
                  <a:srgbClr val="FF0000"/>
                </a:solidFill>
              </a:rPr>
              <a:t>}</a:t>
            </a:r>
            <a:endParaRPr lang="ro-RO" sz="1400">
              <a:solidFill>
                <a:srgbClr val="FF0000"/>
              </a:solidFill>
            </a:endParaRPr>
          </a:p>
          <a:p>
            <a:r>
              <a:rPr lang="ro-RO" sz="1400" i="1"/>
              <a:t>(returnează doar părinții care NU au loc de muncă)</a:t>
            </a:r>
          </a:p>
        </p:txBody>
      </p:sp>
    </p:spTree>
    <p:extLst>
      <p:ext uri="{BB962C8B-B14F-4D97-AF65-F5344CB8AC3E}">
        <p14:creationId xmlns:p14="http://schemas.microsoft.com/office/powerpoint/2010/main" val="216550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41" grpId="0" animBg="1"/>
      <p:bldP spid="48" grpId="0"/>
      <p:bldP spid="49" grpId="0"/>
      <p:bldP spid="50" grpId="0"/>
      <p:bldP spid="51" grpId="0"/>
      <p:bldP spid="52" grpId="0"/>
      <p:bldP spid="53" grpId="0"/>
      <p:bldP spid="88" grpId="0"/>
      <p:bldP spid="31" grpId="0"/>
      <p:bldP spid="38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ECC8B6-9AD0-4CA6-916B-87FBBE648889}"/>
              </a:ext>
            </a:extLst>
          </p:cNvPr>
          <p:cNvSpPr/>
          <p:nvPr/>
        </p:nvSpPr>
        <p:spPr>
          <a:xfrm>
            <a:off x="251520" y="254896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MD" sz="2000" b="1"/>
              <a:t>Categorii de operații: </a:t>
            </a:r>
            <a:r>
              <a:rPr lang="ro-MD" sz="2000" b="1">
                <a:solidFill>
                  <a:srgbClr val="FF0000"/>
                </a:solidFill>
              </a:rPr>
              <a:t>Extracția subgrafului conectat la un nod</a:t>
            </a:r>
            <a:endParaRPr lang="ro-RO" sz="2000" b="1" dirty="0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245C8A1-19CE-487E-82DA-4DBBCFDC1EF2}"/>
              </a:ext>
            </a:extLst>
          </p:cNvPr>
          <p:cNvSpPr/>
          <p:nvPr/>
        </p:nvSpPr>
        <p:spPr>
          <a:xfrm>
            <a:off x="1689250" y="1772816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Robert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3A15F92-9E41-4CA7-B082-BB13EE3F7865}"/>
              </a:ext>
            </a:extLst>
          </p:cNvPr>
          <p:cNvSpPr/>
          <p:nvPr/>
        </p:nvSpPr>
        <p:spPr>
          <a:xfrm>
            <a:off x="359409" y="2719164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>
                <a:solidFill>
                  <a:schemeClr val="tx1"/>
                </a:solidFill>
                <a:latin typeface="Arial Narrow" panose="020B0606020202030204" pitchFamily="34" charset="0"/>
              </a:rPr>
              <a:t>UBB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3EF1FA-D632-4A00-8C83-9BF073408495}"/>
              </a:ext>
            </a:extLst>
          </p:cNvPr>
          <p:cNvSpPr/>
          <p:nvPr/>
        </p:nvSpPr>
        <p:spPr>
          <a:xfrm>
            <a:off x="3381202" y="1445859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223BDB-7E55-4CD1-A3F3-DBCD1669C78D}"/>
              </a:ext>
            </a:extLst>
          </p:cNvPr>
          <p:cNvSpPr/>
          <p:nvPr/>
        </p:nvSpPr>
        <p:spPr>
          <a:xfrm>
            <a:off x="5109394" y="1628800"/>
            <a:ext cx="1356648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Terminator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57F6F1F-C8E5-4E72-97F5-A0A8564193A3}"/>
              </a:ext>
            </a:extLst>
          </p:cNvPr>
          <p:cNvSpPr/>
          <p:nvPr/>
        </p:nvSpPr>
        <p:spPr>
          <a:xfrm>
            <a:off x="359409" y="758255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Susana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B0F9C87-2E00-4E72-BB59-C9377E7E18A3}"/>
              </a:ext>
            </a:extLst>
          </p:cNvPr>
          <p:cNvSpPr/>
          <p:nvPr/>
        </p:nvSpPr>
        <p:spPr>
          <a:xfrm>
            <a:off x="2799879" y="3717032"/>
            <a:ext cx="1322661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>
                <a:solidFill>
                  <a:schemeClr val="tx1"/>
                </a:solidFill>
                <a:latin typeface="Arial Narrow" panose="020B0606020202030204" pitchFamily="34" charset="0"/>
              </a:rPr>
              <a:t>ClujNapoca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5BBAD15-F1E2-4D4F-A488-7AA07136BD12}"/>
              </a:ext>
            </a:extLst>
          </p:cNvPr>
          <p:cNvSpPr/>
          <p:nvPr/>
        </p:nvSpPr>
        <p:spPr>
          <a:xfrm>
            <a:off x="2157066" y="2719164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Patrik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631E67-29BC-4609-9657-1FBB6EE262F9}"/>
              </a:ext>
            </a:extLst>
          </p:cNvPr>
          <p:cNvCxnSpPr>
            <a:stCxn id="41" idx="5"/>
            <a:endCxn id="37" idx="1"/>
          </p:cNvCxnSpPr>
          <p:nvPr/>
        </p:nvCxnSpPr>
        <p:spPr>
          <a:xfrm>
            <a:off x="1158424" y="1188494"/>
            <a:ext cx="667915" cy="65813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4DE78C6-DD8B-469C-A888-7139EF9FC344}"/>
              </a:ext>
            </a:extLst>
          </p:cNvPr>
          <p:cNvCxnSpPr>
            <a:stCxn id="37" idx="6"/>
            <a:endCxn id="39" idx="2"/>
          </p:cNvCxnSpPr>
          <p:nvPr/>
        </p:nvCxnSpPr>
        <p:spPr>
          <a:xfrm flipV="1">
            <a:off x="2625354" y="1697887"/>
            <a:ext cx="755848" cy="326957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197859-E825-4E6E-B333-45E2CC76A816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>
            <a:off x="4317306" y="1697887"/>
            <a:ext cx="792088" cy="18294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4D0A77-C1A9-4150-B7F7-13ECCE689F38}"/>
              </a:ext>
            </a:extLst>
          </p:cNvPr>
          <p:cNvCxnSpPr>
            <a:stCxn id="37" idx="4"/>
            <a:endCxn id="43" idx="0"/>
          </p:cNvCxnSpPr>
          <p:nvPr/>
        </p:nvCxnSpPr>
        <p:spPr>
          <a:xfrm>
            <a:off x="2157302" y="2276872"/>
            <a:ext cx="467816" cy="44229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571764-48EE-49C4-8A8E-B4274A18801E}"/>
              </a:ext>
            </a:extLst>
          </p:cNvPr>
          <p:cNvCxnSpPr>
            <a:stCxn id="37" idx="3"/>
            <a:endCxn id="38" idx="7"/>
          </p:cNvCxnSpPr>
          <p:nvPr/>
        </p:nvCxnSpPr>
        <p:spPr>
          <a:xfrm flipH="1">
            <a:off x="1158424" y="2203055"/>
            <a:ext cx="667915" cy="589926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99E113-5447-4800-BBC5-4BC79D19352C}"/>
              </a:ext>
            </a:extLst>
          </p:cNvPr>
          <p:cNvCxnSpPr>
            <a:cxnSpLocks/>
            <a:stCxn id="43" idx="4"/>
            <a:endCxn id="42" idx="1"/>
          </p:cNvCxnSpPr>
          <p:nvPr/>
        </p:nvCxnSpPr>
        <p:spPr>
          <a:xfrm>
            <a:off x="2625118" y="3223220"/>
            <a:ext cx="368460" cy="56762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6644881-512B-4F87-8792-2FB1F5933584}"/>
              </a:ext>
            </a:extLst>
          </p:cNvPr>
          <p:cNvSpPr txBox="1"/>
          <p:nvPr/>
        </p:nvSpPr>
        <p:spPr>
          <a:xfrm>
            <a:off x="2391210" y="1618927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458D85-142E-4AC2-AB18-8B19B6D8942F}"/>
              </a:ext>
            </a:extLst>
          </p:cNvPr>
          <p:cNvSpPr txBox="1"/>
          <p:nvPr/>
        </p:nvSpPr>
        <p:spPr>
          <a:xfrm>
            <a:off x="827461" y="1363674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4AD59E-42E8-461F-9E7A-84A5112EB33B}"/>
              </a:ext>
            </a:extLst>
          </p:cNvPr>
          <p:cNvSpPr txBox="1"/>
          <p:nvPr/>
        </p:nvSpPr>
        <p:spPr>
          <a:xfrm>
            <a:off x="1892648" y="2344129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F412FC-FBC1-4E2D-88CD-2B5B376194AF}"/>
              </a:ext>
            </a:extLst>
          </p:cNvPr>
          <p:cNvSpPr txBox="1"/>
          <p:nvPr/>
        </p:nvSpPr>
        <p:spPr>
          <a:xfrm>
            <a:off x="715709" y="2259173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lucreazaLa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42000C6-0ED0-4F4E-939C-E3603736F226}"/>
              </a:ext>
            </a:extLst>
          </p:cNvPr>
          <p:cNvSpPr txBox="1"/>
          <p:nvPr/>
        </p:nvSpPr>
        <p:spPr>
          <a:xfrm>
            <a:off x="2381654" y="3353145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traiesteLa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1F6B4B-5D15-4697-8BE8-DB5D9C0EDC79}"/>
              </a:ext>
            </a:extLst>
          </p:cNvPr>
          <p:cNvSpPr txBox="1"/>
          <p:nvPr/>
        </p:nvSpPr>
        <p:spPr>
          <a:xfrm>
            <a:off x="4317306" y="1390110"/>
            <a:ext cx="15431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iiPlace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6A690FD-70DE-4172-91FE-B32047D35634}"/>
              </a:ext>
            </a:extLst>
          </p:cNvPr>
          <p:cNvSpPr txBox="1"/>
          <p:nvPr/>
        </p:nvSpPr>
        <p:spPr>
          <a:xfrm>
            <a:off x="4713350" y="3645533"/>
            <a:ext cx="428005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sz="2000"/>
              <a:t>Extrage subgraful din jurul lui Robert</a:t>
            </a:r>
          </a:p>
          <a:p>
            <a:r>
              <a:rPr lang="ro-MD" sz="2000"/>
              <a:t>(dezvăluindu-i conexiunile necunoscute în prealabil)</a:t>
            </a:r>
          </a:p>
          <a:p>
            <a:endParaRPr lang="en-US" sz="2000"/>
          </a:p>
          <a:p>
            <a:r>
              <a:rPr lang="ro-MD" sz="2000">
                <a:solidFill>
                  <a:srgbClr val="FF0000"/>
                </a:solidFill>
              </a:rPr>
              <a:t>DESCRIBE :Robert</a:t>
            </a:r>
            <a:endParaRPr lang="en-US" sz="2000">
              <a:solidFill>
                <a:srgbClr val="FF0000"/>
              </a:solidFill>
            </a:endParaRPr>
          </a:p>
          <a:p>
            <a:endParaRPr lang="en-US" sz="2000">
              <a:solidFill>
                <a:srgbClr val="FF0000"/>
              </a:solidFill>
            </a:endParaRPr>
          </a:p>
          <a:p>
            <a:r>
              <a:rPr lang="en-US" sz="2000" i="1"/>
              <a:t>(</a:t>
            </a:r>
            <a:r>
              <a:rPr lang="ro-RO" sz="2000" i="1"/>
              <a:t>dacă nimerește peste noduri anonime va trece prin ele</a:t>
            </a:r>
            <a:r>
              <a:rPr lang="en-US" sz="2000" i="1"/>
              <a:t> return</a:t>
            </a:r>
            <a:r>
              <a:rPr lang="ro-MD" sz="2000" i="1"/>
              <a:t>ând și conexiunile acestora</a:t>
            </a:r>
            <a:r>
              <a:rPr lang="en-US" sz="2000" i="1"/>
              <a:t>)</a:t>
            </a:r>
            <a:endParaRPr lang="ro-RO" sz="2000" i="1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58B26EE-949F-4516-91EB-4FDFD362C592}"/>
              </a:ext>
            </a:extLst>
          </p:cNvPr>
          <p:cNvGrpSpPr/>
          <p:nvPr/>
        </p:nvGrpSpPr>
        <p:grpSpPr>
          <a:xfrm>
            <a:off x="357698" y="749569"/>
            <a:ext cx="3957897" cy="2479677"/>
            <a:chOff x="375109" y="461537"/>
            <a:chExt cx="3957897" cy="247967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E03D934-284F-4E86-96D7-5695A5395531}"/>
                </a:ext>
              </a:extLst>
            </p:cNvPr>
            <p:cNvGrpSpPr/>
            <p:nvPr/>
          </p:nvGrpSpPr>
          <p:grpSpPr>
            <a:xfrm>
              <a:off x="375109" y="461537"/>
              <a:ext cx="3957897" cy="2464965"/>
              <a:chOff x="529220" y="622623"/>
              <a:chExt cx="3957897" cy="2464965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663F932-0CA4-42E1-9D0E-AD169015B77D}"/>
                  </a:ext>
                </a:extLst>
              </p:cNvPr>
              <p:cNvSpPr/>
              <p:nvPr/>
            </p:nvSpPr>
            <p:spPr>
              <a:xfrm>
                <a:off x="1859061" y="1637184"/>
                <a:ext cx="936104" cy="50405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rgbClr val="FF0000"/>
                    </a:solidFill>
                    <a:latin typeface="Arial Narrow" panose="020B0606020202030204" pitchFamily="34" charset="0"/>
                  </a:rPr>
                  <a:t>Robert</a:t>
                </a:r>
                <a:endParaRPr lang="ro-RO" sz="1300" dirty="0">
                  <a:solidFill>
                    <a:srgbClr val="FF0000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D16487B-9ADA-4872-85CF-DE3ACEB88AF4}"/>
                  </a:ext>
                </a:extLst>
              </p:cNvPr>
              <p:cNvSpPr/>
              <p:nvPr/>
            </p:nvSpPr>
            <p:spPr>
              <a:xfrm>
                <a:off x="3551013" y="1310227"/>
                <a:ext cx="936104" cy="50405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>
                    <a:solidFill>
                      <a:schemeClr val="tx1"/>
                    </a:solidFill>
                    <a:latin typeface="Arial Narrow" panose="020B0606020202030204" pitchFamily="34" charset="0"/>
                  </a:rPr>
                  <a:t>Dan</a:t>
                </a:r>
                <a:endParaRPr lang="ro-RO" sz="1300" dirty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4072FBA-D56C-45F1-AD4A-811696B58216}"/>
                  </a:ext>
                </a:extLst>
              </p:cNvPr>
              <p:cNvSpPr/>
              <p:nvPr/>
            </p:nvSpPr>
            <p:spPr>
              <a:xfrm>
                <a:off x="529220" y="622623"/>
                <a:ext cx="936104" cy="50405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  <a:latin typeface="Arial Narrow" panose="020B0606020202030204" pitchFamily="34" charset="0"/>
                  </a:rPr>
                  <a:t>Susana</a:t>
                </a:r>
                <a:endParaRPr lang="ro-RO" sz="1300" dirty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CA468DE-E294-400D-80E7-9F6DC4C13BCE}"/>
                  </a:ext>
                </a:extLst>
              </p:cNvPr>
              <p:cNvSpPr/>
              <p:nvPr/>
            </p:nvSpPr>
            <p:spPr>
              <a:xfrm>
                <a:off x="2326877" y="2583532"/>
                <a:ext cx="936104" cy="50405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 err="1">
                    <a:solidFill>
                      <a:schemeClr val="tx1"/>
                    </a:solidFill>
                    <a:latin typeface="Arial Narrow" panose="020B0606020202030204" pitchFamily="34" charset="0"/>
                  </a:rPr>
                  <a:t>Patrik</a:t>
                </a:r>
                <a:endParaRPr lang="ro-RO" sz="1300" dirty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B147CD1F-9789-4212-AFFF-912128FCE700}"/>
                  </a:ext>
                </a:extLst>
              </p:cNvPr>
              <p:cNvCxnSpPr>
                <a:stCxn id="65" idx="5"/>
                <a:endCxn id="63" idx="1"/>
              </p:cNvCxnSpPr>
              <p:nvPr/>
            </p:nvCxnSpPr>
            <p:spPr>
              <a:xfrm>
                <a:off x="1328235" y="1052862"/>
                <a:ext cx="667915" cy="658139"/>
              </a:xfrm>
              <a:prstGeom prst="straightConnector1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8C377442-4325-47B3-911B-0F3ED2C1BCA8}"/>
                  </a:ext>
                </a:extLst>
              </p:cNvPr>
              <p:cNvCxnSpPr>
                <a:stCxn id="63" idx="6"/>
                <a:endCxn id="64" idx="2"/>
              </p:cNvCxnSpPr>
              <p:nvPr/>
            </p:nvCxnSpPr>
            <p:spPr>
              <a:xfrm flipV="1">
                <a:off x="2795165" y="1562255"/>
                <a:ext cx="755848" cy="326957"/>
              </a:xfrm>
              <a:prstGeom prst="straightConnector1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2BD4A09B-5611-4AC5-A204-40933E13D029}"/>
                  </a:ext>
                </a:extLst>
              </p:cNvPr>
              <p:cNvCxnSpPr>
                <a:stCxn id="63" idx="4"/>
                <a:endCxn id="66" idx="0"/>
              </p:cNvCxnSpPr>
              <p:nvPr/>
            </p:nvCxnSpPr>
            <p:spPr>
              <a:xfrm>
                <a:off x="2327113" y="2141240"/>
                <a:ext cx="467816" cy="442292"/>
              </a:xfrm>
              <a:prstGeom prst="straightConnector1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A5EB38-6257-4CD3-92CC-90AF198CBC8B}"/>
                  </a:ext>
                </a:extLst>
              </p:cNvPr>
              <p:cNvSpPr txBox="1"/>
              <p:nvPr/>
            </p:nvSpPr>
            <p:spPr>
              <a:xfrm>
                <a:off x="2561021" y="1483295"/>
                <a:ext cx="111063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1300">
                    <a:latin typeface="Arial Narrow" panose="020B0606020202030204" pitchFamily="34" charset="0"/>
                  </a:rPr>
                  <a:t>areCopilPe</a:t>
                </a:r>
                <a:endParaRPr lang="ro-RO" sz="1300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C425A03-36B3-4466-83A4-DAA057CCFEA9}"/>
                  </a:ext>
                </a:extLst>
              </p:cNvPr>
              <p:cNvSpPr txBox="1"/>
              <p:nvPr/>
            </p:nvSpPr>
            <p:spPr>
              <a:xfrm>
                <a:off x="997272" y="1228042"/>
                <a:ext cx="111063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1300">
                    <a:latin typeface="Arial Narrow" panose="020B0606020202030204" pitchFamily="34" charset="0"/>
                  </a:rPr>
                  <a:t>areCopilPe</a:t>
                </a:r>
                <a:endParaRPr lang="ro-RO" sz="1300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798863-1DDB-4B7B-852B-90C1484CBBCC}"/>
                  </a:ext>
                </a:extLst>
              </p:cNvPr>
              <p:cNvSpPr txBox="1"/>
              <p:nvPr/>
            </p:nvSpPr>
            <p:spPr>
              <a:xfrm>
                <a:off x="2062459" y="2208497"/>
                <a:ext cx="111063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1300">
                    <a:latin typeface="Arial Narrow" panose="020B0606020202030204" pitchFamily="34" charset="0"/>
                  </a:rPr>
                  <a:t>areCopilPe</a:t>
                </a:r>
                <a:endParaRPr lang="ro-RO" sz="1300" dirty="0"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2269838-84BB-4570-8113-D3CB82018089}"/>
                </a:ext>
              </a:extLst>
            </p:cNvPr>
            <p:cNvGrpSpPr/>
            <p:nvPr/>
          </p:nvGrpSpPr>
          <p:grpSpPr>
            <a:xfrm>
              <a:off x="381081" y="1921049"/>
              <a:ext cx="1466930" cy="1020165"/>
              <a:chOff x="529220" y="2067423"/>
              <a:chExt cx="1466930" cy="1020165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E24A028-E06B-4A8F-A250-19B9EF631DBB}"/>
                  </a:ext>
                </a:extLst>
              </p:cNvPr>
              <p:cNvSpPr/>
              <p:nvPr/>
            </p:nvSpPr>
            <p:spPr>
              <a:xfrm>
                <a:off x="529220" y="2583532"/>
                <a:ext cx="936104" cy="50405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o-RO" sz="1300">
                    <a:solidFill>
                      <a:schemeClr val="tx1"/>
                    </a:solidFill>
                    <a:latin typeface="Arial Narrow" panose="020B0606020202030204" pitchFamily="34" charset="0"/>
                  </a:rPr>
                  <a:t>UBB</a:t>
                </a:r>
                <a:endParaRPr lang="ro-RO" sz="1300" dirty="0">
                  <a:solidFill>
                    <a:schemeClr val="tx1"/>
                  </a:solidFill>
                  <a:latin typeface="Arial Narrow" panose="020B0606020202030204" pitchFamily="34" charset="0"/>
                </a:endParaRP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E1BDB06F-8D18-4C7F-9EBC-D51FBAF3A438}"/>
                  </a:ext>
                </a:extLst>
              </p:cNvPr>
              <p:cNvCxnSpPr>
                <a:endCxn id="60" idx="7"/>
              </p:cNvCxnSpPr>
              <p:nvPr/>
            </p:nvCxnSpPr>
            <p:spPr>
              <a:xfrm flipH="1">
                <a:off x="1328235" y="2067423"/>
                <a:ext cx="667915" cy="589926"/>
              </a:xfrm>
              <a:prstGeom prst="straightConnector1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7568433-9A31-47AE-AA0F-90CF52CB8C10}"/>
                  </a:ext>
                </a:extLst>
              </p:cNvPr>
              <p:cNvSpPr txBox="1"/>
              <p:nvPr/>
            </p:nvSpPr>
            <p:spPr>
              <a:xfrm>
                <a:off x="885520" y="2123541"/>
                <a:ext cx="111063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1300">
                    <a:latin typeface="Arial Narrow" panose="020B0606020202030204" pitchFamily="34" charset="0"/>
                  </a:rPr>
                  <a:t>lucreazaLa</a:t>
                </a:r>
                <a:endParaRPr lang="ro-RO" sz="1300" dirty="0">
                  <a:latin typeface="Arial Narrow" panose="020B0606020202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853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0.00451 0.5143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2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ECC8B6-9AD0-4CA6-916B-87FBBE648889}"/>
              </a:ext>
            </a:extLst>
          </p:cNvPr>
          <p:cNvSpPr/>
          <p:nvPr/>
        </p:nvSpPr>
        <p:spPr>
          <a:xfrm>
            <a:off x="251520" y="254896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MD" sz="2000" b="1"/>
              <a:t>Categorii de operații: </a:t>
            </a:r>
            <a:r>
              <a:rPr lang="ro-MD" sz="2000" b="1">
                <a:solidFill>
                  <a:srgbClr val="FF0000"/>
                </a:solidFill>
              </a:rPr>
              <a:t>Extracția subgrafului care respectă un pattern</a:t>
            </a:r>
            <a:endParaRPr lang="ro-RO" sz="2000" b="1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07AEBC-64FA-48D9-ACDF-ECBC1D2C45F2}"/>
              </a:ext>
            </a:extLst>
          </p:cNvPr>
          <p:cNvSpPr/>
          <p:nvPr/>
        </p:nvSpPr>
        <p:spPr>
          <a:xfrm>
            <a:off x="1577540" y="2060848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Robert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15EC66-BF73-495D-8619-936A366508B2}"/>
              </a:ext>
            </a:extLst>
          </p:cNvPr>
          <p:cNvSpPr/>
          <p:nvPr/>
        </p:nvSpPr>
        <p:spPr>
          <a:xfrm>
            <a:off x="247699" y="3007196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>
                <a:solidFill>
                  <a:schemeClr val="tx1"/>
                </a:solidFill>
                <a:latin typeface="Arial Narrow" panose="020B0606020202030204" pitchFamily="34" charset="0"/>
              </a:rPr>
              <a:t>UBB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9841DC-2F2D-4B4C-818B-7F9B700D9248}"/>
              </a:ext>
            </a:extLst>
          </p:cNvPr>
          <p:cNvSpPr/>
          <p:nvPr/>
        </p:nvSpPr>
        <p:spPr>
          <a:xfrm>
            <a:off x="3269492" y="1733891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B1A13E-AABB-4214-AD48-E8CD692D6EBD}"/>
              </a:ext>
            </a:extLst>
          </p:cNvPr>
          <p:cNvSpPr/>
          <p:nvPr/>
        </p:nvSpPr>
        <p:spPr>
          <a:xfrm>
            <a:off x="4997684" y="1916832"/>
            <a:ext cx="1356648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Terminator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CE0CED-E515-48CA-BE72-517BA6CD7C19}"/>
              </a:ext>
            </a:extLst>
          </p:cNvPr>
          <p:cNvSpPr/>
          <p:nvPr/>
        </p:nvSpPr>
        <p:spPr>
          <a:xfrm>
            <a:off x="247699" y="1046287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Susana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383E2D-8AFB-4115-93ED-1FF98CF2BC8A}"/>
              </a:ext>
            </a:extLst>
          </p:cNvPr>
          <p:cNvSpPr/>
          <p:nvPr/>
        </p:nvSpPr>
        <p:spPr>
          <a:xfrm>
            <a:off x="2688170" y="4005064"/>
            <a:ext cx="130776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>
                <a:solidFill>
                  <a:schemeClr val="tx1"/>
                </a:solidFill>
                <a:latin typeface="Arial Narrow" panose="020B0606020202030204" pitchFamily="34" charset="0"/>
              </a:rPr>
              <a:t>ClujNapoca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7FAE1E-BA0E-4805-A808-3D097507D767}"/>
              </a:ext>
            </a:extLst>
          </p:cNvPr>
          <p:cNvSpPr/>
          <p:nvPr/>
        </p:nvSpPr>
        <p:spPr>
          <a:xfrm>
            <a:off x="2045356" y="3007196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Patrik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A5CCF1-9B03-44AD-A791-4A66EB9AC2D2}"/>
              </a:ext>
            </a:extLst>
          </p:cNvPr>
          <p:cNvCxnSpPr>
            <a:stCxn id="9" idx="5"/>
            <a:endCxn id="5" idx="1"/>
          </p:cNvCxnSpPr>
          <p:nvPr/>
        </p:nvCxnSpPr>
        <p:spPr>
          <a:xfrm>
            <a:off x="1046714" y="1476526"/>
            <a:ext cx="667915" cy="65813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498BEC-2177-487D-9BD0-4518F6A5FB47}"/>
              </a:ext>
            </a:extLst>
          </p:cNvPr>
          <p:cNvCxnSpPr>
            <a:stCxn id="5" idx="6"/>
            <a:endCxn id="7" idx="2"/>
          </p:cNvCxnSpPr>
          <p:nvPr/>
        </p:nvCxnSpPr>
        <p:spPr>
          <a:xfrm flipV="1">
            <a:off x="2513644" y="1985919"/>
            <a:ext cx="755848" cy="326957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1D82C0-7959-4CB4-B171-6686B0443CBF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4205596" y="1985919"/>
            <a:ext cx="792088" cy="18294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95C4B5-60C6-4FE7-A36D-4FF5CA8AA295}"/>
              </a:ext>
            </a:extLst>
          </p:cNvPr>
          <p:cNvCxnSpPr>
            <a:stCxn id="5" idx="4"/>
            <a:endCxn id="11" idx="0"/>
          </p:cNvCxnSpPr>
          <p:nvPr/>
        </p:nvCxnSpPr>
        <p:spPr>
          <a:xfrm>
            <a:off x="2045592" y="2564904"/>
            <a:ext cx="467816" cy="44229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7F4A62-4F52-4327-85B0-5C8980745264}"/>
              </a:ext>
            </a:extLst>
          </p:cNvPr>
          <p:cNvCxnSpPr>
            <a:stCxn id="5" idx="3"/>
            <a:endCxn id="6" idx="7"/>
          </p:cNvCxnSpPr>
          <p:nvPr/>
        </p:nvCxnSpPr>
        <p:spPr>
          <a:xfrm flipH="1">
            <a:off x="1046714" y="2491087"/>
            <a:ext cx="667915" cy="589926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8F2362-D926-4CEA-87B0-15E31EF2553B}"/>
              </a:ext>
            </a:extLst>
          </p:cNvPr>
          <p:cNvCxnSpPr>
            <a:cxnSpLocks/>
            <a:stCxn id="11" idx="4"/>
            <a:endCxn id="10" idx="1"/>
          </p:cNvCxnSpPr>
          <p:nvPr/>
        </p:nvCxnSpPr>
        <p:spPr>
          <a:xfrm>
            <a:off x="2513408" y="3511252"/>
            <a:ext cx="366280" cy="56762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7172853-2A52-4B81-A749-0C709C726F27}"/>
              </a:ext>
            </a:extLst>
          </p:cNvPr>
          <p:cNvSpPr txBox="1"/>
          <p:nvPr/>
        </p:nvSpPr>
        <p:spPr>
          <a:xfrm>
            <a:off x="2279500" y="1906959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A8F208-3360-4058-83AE-69F79280B7E2}"/>
              </a:ext>
            </a:extLst>
          </p:cNvPr>
          <p:cNvSpPr txBox="1"/>
          <p:nvPr/>
        </p:nvSpPr>
        <p:spPr>
          <a:xfrm>
            <a:off x="715751" y="1651706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E84A-D0D8-4F11-958B-052AF9AFB122}"/>
              </a:ext>
            </a:extLst>
          </p:cNvPr>
          <p:cNvSpPr txBox="1"/>
          <p:nvPr/>
        </p:nvSpPr>
        <p:spPr>
          <a:xfrm>
            <a:off x="1780938" y="2632161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F330BB-7F4B-42BD-A518-DADF2E992D7D}"/>
              </a:ext>
            </a:extLst>
          </p:cNvPr>
          <p:cNvSpPr txBox="1"/>
          <p:nvPr/>
        </p:nvSpPr>
        <p:spPr>
          <a:xfrm>
            <a:off x="603999" y="2547205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lucreazaLa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E4D66A-1680-4A36-BAB4-0AB7F6906623}"/>
              </a:ext>
            </a:extLst>
          </p:cNvPr>
          <p:cNvSpPr txBox="1"/>
          <p:nvPr/>
        </p:nvSpPr>
        <p:spPr>
          <a:xfrm>
            <a:off x="2269944" y="3641177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traiesteLa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9A0135-AECB-469E-938F-F592D6D2F02C}"/>
              </a:ext>
            </a:extLst>
          </p:cNvPr>
          <p:cNvSpPr txBox="1"/>
          <p:nvPr/>
        </p:nvSpPr>
        <p:spPr>
          <a:xfrm>
            <a:off x="4205596" y="1678142"/>
            <a:ext cx="15431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iiPlace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2E5C33-2C50-4156-9949-207E6BEA2BF0}"/>
              </a:ext>
            </a:extLst>
          </p:cNvPr>
          <p:cNvSpPr txBox="1"/>
          <p:nvPr/>
        </p:nvSpPr>
        <p:spPr>
          <a:xfrm>
            <a:off x="4427984" y="3788706"/>
            <a:ext cx="476300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sz="2000"/>
              <a:t>Extrage subgraful cu toată lumea implicată în relația </a:t>
            </a:r>
            <a:r>
              <a:rPr lang="ro-MD" sz="2000" b="1"/>
              <a:t>areCopilPe</a:t>
            </a:r>
          </a:p>
          <a:p>
            <a:endParaRPr lang="ro-RO" sz="2000">
              <a:solidFill>
                <a:srgbClr val="FF0000"/>
              </a:solidFill>
            </a:endParaRPr>
          </a:p>
          <a:p>
            <a:r>
              <a:rPr lang="ro-MD" sz="2000">
                <a:solidFill>
                  <a:srgbClr val="FF0000"/>
                </a:solidFill>
              </a:rPr>
              <a:t>CONSTRUCT </a:t>
            </a:r>
            <a:r>
              <a:rPr lang="en-US" sz="2000">
                <a:solidFill>
                  <a:srgbClr val="FF0000"/>
                </a:solidFill>
              </a:rPr>
              <a:t>WHERE</a:t>
            </a:r>
            <a:r>
              <a:rPr lang="ro-RO" sz="2000">
                <a:solidFill>
                  <a:srgbClr val="FF0000"/>
                </a:solidFill>
              </a:rPr>
              <a:t> </a:t>
            </a:r>
          </a:p>
          <a:p>
            <a:r>
              <a:rPr lang="en-US" sz="2000">
                <a:solidFill>
                  <a:srgbClr val="FF0000"/>
                </a:solidFill>
              </a:rPr>
              <a:t>{</a:t>
            </a:r>
            <a:r>
              <a:rPr lang="ro-RO" sz="2000">
                <a:solidFill>
                  <a:srgbClr val="FF0000"/>
                </a:solidFill>
              </a:rPr>
              <a:t>?x :areCopilPe ?y</a:t>
            </a:r>
            <a:r>
              <a:rPr lang="en-US" sz="2000">
                <a:solidFill>
                  <a:srgbClr val="FF0000"/>
                </a:solidFill>
              </a:rPr>
              <a:t>}</a:t>
            </a:r>
            <a:endParaRPr lang="ro-MD" sz="2000">
              <a:solidFill>
                <a:srgbClr val="FF0000"/>
              </a:solidFill>
            </a:endParaRPr>
          </a:p>
          <a:p>
            <a:endParaRPr lang="en-US" sz="2000" i="1"/>
          </a:p>
          <a:p>
            <a:r>
              <a:rPr lang="ro-RO" sz="2000" i="1"/>
              <a:t>relația ar putea exista în zone disparate</a:t>
            </a:r>
          </a:p>
          <a:p>
            <a:r>
              <a:rPr lang="ro-RO" sz="2000" i="1"/>
              <a:t>=</a:t>
            </a:r>
            <a:r>
              <a:rPr lang="en-US" sz="2000" i="1"/>
              <a:t>&gt;</a:t>
            </a:r>
            <a:r>
              <a:rPr lang="ro-RO" sz="2000" i="1"/>
              <a:t> subgraful returnat va fi unul fragmentat</a:t>
            </a:r>
            <a:r>
              <a:rPr lang="en-US" sz="2000" i="1"/>
              <a:t> (</a:t>
            </a:r>
            <a:r>
              <a:rPr lang="ro-RO" sz="2000" i="1"/>
              <a:t>spre deosebire de DESCRIBE)</a:t>
            </a:r>
          </a:p>
          <a:p>
            <a:endParaRPr lang="ro-RO" sz="2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2EE873-9A8E-442F-9344-A4141886B31C}"/>
              </a:ext>
            </a:extLst>
          </p:cNvPr>
          <p:cNvGrpSpPr/>
          <p:nvPr/>
        </p:nvGrpSpPr>
        <p:grpSpPr>
          <a:xfrm>
            <a:off x="245988" y="1037601"/>
            <a:ext cx="3957897" cy="2464965"/>
            <a:chOff x="529220" y="622623"/>
            <a:chExt cx="3957897" cy="246496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0E449DA-F5EE-42D1-90C7-277F66BF90E4}"/>
                </a:ext>
              </a:extLst>
            </p:cNvPr>
            <p:cNvSpPr/>
            <p:nvPr/>
          </p:nvSpPr>
          <p:spPr>
            <a:xfrm>
              <a:off x="1859061" y="1637184"/>
              <a:ext cx="936104" cy="5040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Robert</a:t>
              </a:r>
              <a:endParaRPr lang="ro-RO" sz="13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5373D87-6476-448A-AAA7-EEC4BD992F1A}"/>
                </a:ext>
              </a:extLst>
            </p:cNvPr>
            <p:cNvSpPr/>
            <p:nvPr/>
          </p:nvSpPr>
          <p:spPr>
            <a:xfrm>
              <a:off x="3551013" y="1310227"/>
              <a:ext cx="936104" cy="5040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>
                  <a:solidFill>
                    <a:schemeClr val="tx1"/>
                  </a:solidFill>
                  <a:latin typeface="Arial Narrow" panose="020B0606020202030204" pitchFamily="34" charset="0"/>
                </a:rPr>
                <a:t>Dan</a:t>
              </a:r>
              <a:endParaRPr lang="ro-RO" sz="13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6596CAE-3FB0-4064-92FF-59EC4CC060DC}"/>
                </a:ext>
              </a:extLst>
            </p:cNvPr>
            <p:cNvSpPr/>
            <p:nvPr/>
          </p:nvSpPr>
          <p:spPr>
            <a:xfrm>
              <a:off x="529220" y="622623"/>
              <a:ext cx="936104" cy="5040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Susana</a:t>
              </a:r>
              <a:endParaRPr lang="ro-RO" sz="13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183CEF4-71BC-4305-B18E-A959E75F36CB}"/>
                </a:ext>
              </a:extLst>
            </p:cNvPr>
            <p:cNvSpPr/>
            <p:nvPr/>
          </p:nvSpPr>
          <p:spPr>
            <a:xfrm>
              <a:off x="2326877" y="2583532"/>
              <a:ext cx="936104" cy="5040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err="1">
                  <a:solidFill>
                    <a:schemeClr val="tx1"/>
                  </a:solidFill>
                  <a:latin typeface="Arial Narrow" panose="020B0606020202030204" pitchFamily="34" charset="0"/>
                </a:rPr>
                <a:t>Patrik</a:t>
              </a:r>
              <a:endParaRPr lang="ro-RO" sz="13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A78BD0F-C5FC-4708-8E65-B63F092DF843}"/>
                </a:ext>
              </a:extLst>
            </p:cNvPr>
            <p:cNvCxnSpPr>
              <a:stCxn id="28" idx="5"/>
              <a:endCxn id="26" idx="1"/>
            </p:cNvCxnSpPr>
            <p:nvPr/>
          </p:nvCxnSpPr>
          <p:spPr>
            <a:xfrm>
              <a:off x="1328235" y="1052862"/>
              <a:ext cx="667915" cy="658139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2E9F158-AE9D-4E38-8FC8-A596EFF15C6F}"/>
                </a:ext>
              </a:extLst>
            </p:cNvPr>
            <p:cNvCxnSpPr>
              <a:stCxn id="26" idx="6"/>
              <a:endCxn id="27" idx="2"/>
            </p:cNvCxnSpPr>
            <p:nvPr/>
          </p:nvCxnSpPr>
          <p:spPr>
            <a:xfrm flipV="1">
              <a:off x="2795165" y="1562255"/>
              <a:ext cx="755848" cy="326957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7BF3619-52EC-4294-90E6-01AED38D5CF6}"/>
                </a:ext>
              </a:extLst>
            </p:cNvPr>
            <p:cNvCxnSpPr>
              <a:stCxn id="26" idx="4"/>
              <a:endCxn id="29" idx="0"/>
            </p:cNvCxnSpPr>
            <p:nvPr/>
          </p:nvCxnSpPr>
          <p:spPr>
            <a:xfrm>
              <a:off x="2327113" y="2141240"/>
              <a:ext cx="467816" cy="442292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D21EA8-C515-4F77-BD6B-DD17925C0F57}"/>
                </a:ext>
              </a:extLst>
            </p:cNvPr>
            <p:cNvSpPr txBox="1"/>
            <p:nvPr/>
          </p:nvSpPr>
          <p:spPr>
            <a:xfrm>
              <a:off x="2561021" y="1483295"/>
              <a:ext cx="111063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1300">
                  <a:latin typeface="Arial Narrow" panose="020B0606020202030204" pitchFamily="34" charset="0"/>
                </a:rPr>
                <a:t>areCopilPe</a:t>
              </a:r>
              <a:endParaRPr lang="ro-RO" sz="1300" dirty="0">
                <a:latin typeface="Arial Narrow" panose="020B0606020202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8F62590-B22B-44EF-93CE-C3F4C0C77B5D}"/>
                </a:ext>
              </a:extLst>
            </p:cNvPr>
            <p:cNvSpPr txBox="1"/>
            <p:nvPr/>
          </p:nvSpPr>
          <p:spPr>
            <a:xfrm>
              <a:off x="997272" y="1228042"/>
              <a:ext cx="111063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1300">
                  <a:latin typeface="Arial Narrow" panose="020B0606020202030204" pitchFamily="34" charset="0"/>
                </a:rPr>
                <a:t>areCopilPe</a:t>
              </a:r>
              <a:endParaRPr lang="ro-RO" sz="1300" dirty="0">
                <a:latin typeface="Arial Narrow" panose="020B0606020202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09F52B-603D-4872-A4B1-4EC60AEA0A93}"/>
                </a:ext>
              </a:extLst>
            </p:cNvPr>
            <p:cNvSpPr txBox="1"/>
            <p:nvPr/>
          </p:nvSpPr>
          <p:spPr>
            <a:xfrm>
              <a:off x="2062459" y="2208497"/>
              <a:ext cx="111063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1300">
                  <a:latin typeface="Arial Narrow" panose="020B0606020202030204" pitchFamily="34" charset="0"/>
                </a:rPr>
                <a:t>areCopilPe</a:t>
              </a:r>
              <a:endParaRPr lang="ro-RO" sz="1300" dirty="0"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666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0.00208 0.469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2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/>
              <a:t>Adopția bazelor de grafuri în </a:t>
            </a:r>
            <a:br>
              <a:rPr lang="ro-RO"/>
            </a:br>
            <a:r>
              <a:rPr lang="ro-RO"/>
              <a:t>top 10 companii</a:t>
            </a:r>
            <a:endParaRPr lang="de-AT"/>
          </a:p>
        </p:txBody>
      </p:sp>
      <p:pic>
        <p:nvPicPr>
          <p:cNvPr id="1026" name="Picture 2" descr="https://media.licdn.com/dms/image/C5612AQEkgw8ZN5xE6Q/article-cover_image-shrink_720_1280/0?e=1559779200&amp;v=beta&amp;t=rbL9eCqNlAauxEguUkWbM5Xh6TBs3WcYIyiRWSUWe6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3" y="1412776"/>
            <a:ext cx="8981360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83968" y="5614442"/>
            <a:ext cx="4572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RO" sz="1300">
                <a:hlinkClick r:id="rId3"/>
              </a:rPr>
              <a:t>Sursa: </a:t>
            </a:r>
            <a:r>
              <a:rPr lang="de-AT" sz="1300">
                <a:hlinkClick r:id="rId3"/>
              </a:rPr>
              <a:t>https://www.linkedin.com/pulse/beyond-low-code-hype-knowledge-graph-driven-alan-morrison/</a:t>
            </a:r>
            <a:endParaRPr lang="de-AT" sz="1300"/>
          </a:p>
        </p:txBody>
      </p:sp>
    </p:spTree>
    <p:extLst>
      <p:ext uri="{BB962C8B-B14F-4D97-AF65-F5344CB8AC3E}">
        <p14:creationId xmlns:p14="http://schemas.microsoft.com/office/powerpoint/2010/main" val="39864982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B5EB65-050A-486D-A2B6-FC9DC4E9D8EF}"/>
              </a:ext>
            </a:extLst>
          </p:cNvPr>
          <p:cNvSpPr/>
          <p:nvPr/>
        </p:nvSpPr>
        <p:spPr>
          <a:xfrm>
            <a:off x="107504" y="489973"/>
            <a:ext cx="8496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MD" sz="2000" b="1"/>
              <a:t>Categorii de operații</a:t>
            </a:r>
            <a:r>
              <a:rPr lang="en-US" sz="2000" b="1"/>
              <a:t>: </a:t>
            </a:r>
            <a:r>
              <a:rPr lang="ro-RO" sz="2000" b="1">
                <a:solidFill>
                  <a:srgbClr val="FF0000"/>
                </a:solidFill>
              </a:rPr>
              <a:t>Descoperire de relații / drumuri </a:t>
            </a:r>
          </a:p>
          <a:p>
            <a:pPr algn="ctr"/>
            <a:r>
              <a:rPr lang="ro-RO" sz="2000"/>
              <a:t>(necunoscute în prealabil)</a:t>
            </a:r>
            <a:endParaRPr lang="ro-RO" sz="2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24346F-A14E-4B43-9BB6-051D0E95EA2D}"/>
              </a:ext>
            </a:extLst>
          </p:cNvPr>
          <p:cNvSpPr/>
          <p:nvPr/>
        </p:nvSpPr>
        <p:spPr>
          <a:xfrm>
            <a:off x="1617116" y="2580005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Robert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83B908-1C3B-49D8-B5A1-782872B504A8}"/>
              </a:ext>
            </a:extLst>
          </p:cNvPr>
          <p:cNvSpPr/>
          <p:nvPr/>
        </p:nvSpPr>
        <p:spPr>
          <a:xfrm>
            <a:off x="287275" y="3526353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>
                <a:solidFill>
                  <a:schemeClr val="tx1"/>
                </a:solidFill>
                <a:latin typeface="Arial Narrow" panose="020B0606020202030204" pitchFamily="34" charset="0"/>
              </a:rPr>
              <a:t>UBB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39D36B-928A-4E59-B827-7C3D9FAF5D2C}"/>
              </a:ext>
            </a:extLst>
          </p:cNvPr>
          <p:cNvSpPr/>
          <p:nvPr/>
        </p:nvSpPr>
        <p:spPr>
          <a:xfrm>
            <a:off x="3309068" y="2253048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03135C-F228-4F83-B280-BD569E327B47}"/>
              </a:ext>
            </a:extLst>
          </p:cNvPr>
          <p:cNvSpPr/>
          <p:nvPr/>
        </p:nvSpPr>
        <p:spPr>
          <a:xfrm>
            <a:off x="5037260" y="2435989"/>
            <a:ext cx="1356648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Terminator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EA4935-0606-4485-8F39-9BB615D3D7E0}"/>
              </a:ext>
            </a:extLst>
          </p:cNvPr>
          <p:cNvSpPr/>
          <p:nvPr/>
        </p:nvSpPr>
        <p:spPr>
          <a:xfrm>
            <a:off x="287275" y="1565444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Susana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1CBB9D-5A86-4B96-A756-6B418880B3AE}"/>
              </a:ext>
            </a:extLst>
          </p:cNvPr>
          <p:cNvSpPr/>
          <p:nvPr/>
        </p:nvSpPr>
        <p:spPr>
          <a:xfrm>
            <a:off x="2727746" y="4524221"/>
            <a:ext cx="1268190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>
                <a:solidFill>
                  <a:schemeClr val="tx1"/>
                </a:solidFill>
                <a:latin typeface="Arial Narrow" panose="020B0606020202030204" pitchFamily="34" charset="0"/>
              </a:rPr>
              <a:t>ClujNapoca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8EAEDDC-552C-488D-8562-50A75B1E9A31}"/>
              </a:ext>
            </a:extLst>
          </p:cNvPr>
          <p:cNvSpPr/>
          <p:nvPr/>
        </p:nvSpPr>
        <p:spPr>
          <a:xfrm>
            <a:off x="2084932" y="3526353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Patrik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743FDE-953A-4481-BD29-2B0AA5AB9600}"/>
              </a:ext>
            </a:extLst>
          </p:cNvPr>
          <p:cNvCxnSpPr>
            <a:stCxn id="9" idx="5"/>
            <a:endCxn id="5" idx="1"/>
          </p:cNvCxnSpPr>
          <p:nvPr/>
        </p:nvCxnSpPr>
        <p:spPr>
          <a:xfrm>
            <a:off x="1086290" y="1995683"/>
            <a:ext cx="667915" cy="65813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3AC45F-8B75-4CF7-A3B4-D782742FD471}"/>
              </a:ext>
            </a:extLst>
          </p:cNvPr>
          <p:cNvCxnSpPr>
            <a:stCxn id="5" idx="6"/>
            <a:endCxn id="7" idx="2"/>
          </p:cNvCxnSpPr>
          <p:nvPr/>
        </p:nvCxnSpPr>
        <p:spPr>
          <a:xfrm flipV="1">
            <a:off x="2553220" y="2505076"/>
            <a:ext cx="755848" cy="326957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FE4CF9-126D-46DE-87B9-FC698556CBC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4245172" y="2505076"/>
            <a:ext cx="792088" cy="18294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77928B-E327-4E80-A831-56D5B61DC2AC}"/>
              </a:ext>
            </a:extLst>
          </p:cNvPr>
          <p:cNvCxnSpPr>
            <a:stCxn id="5" idx="4"/>
            <a:endCxn id="11" idx="0"/>
          </p:cNvCxnSpPr>
          <p:nvPr/>
        </p:nvCxnSpPr>
        <p:spPr>
          <a:xfrm>
            <a:off x="2085168" y="3084061"/>
            <a:ext cx="467816" cy="44229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D4508-E669-4AE0-995F-22C6EEDE4300}"/>
              </a:ext>
            </a:extLst>
          </p:cNvPr>
          <p:cNvCxnSpPr>
            <a:stCxn id="5" idx="3"/>
            <a:endCxn id="6" idx="7"/>
          </p:cNvCxnSpPr>
          <p:nvPr/>
        </p:nvCxnSpPr>
        <p:spPr>
          <a:xfrm flipH="1">
            <a:off x="1086290" y="3010244"/>
            <a:ext cx="667915" cy="589926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B63D14-599F-48D0-B51E-1AB4A2EB1039}"/>
              </a:ext>
            </a:extLst>
          </p:cNvPr>
          <p:cNvCxnSpPr>
            <a:cxnSpLocks/>
            <a:stCxn id="11" idx="4"/>
            <a:endCxn id="10" idx="1"/>
          </p:cNvCxnSpPr>
          <p:nvPr/>
        </p:nvCxnSpPr>
        <p:spPr>
          <a:xfrm>
            <a:off x="2552984" y="4030409"/>
            <a:ext cx="360484" cy="56762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70B60F2-62F9-450F-A746-1F0C4D1544E0}"/>
              </a:ext>
            </a:extLst>
          </p:cNvPr>
          <p:cNvSpPr txBox="1"/>
          <p:nvPr/>
        </p:nvSpPr>
        <p:spPr>
          <a:xfrm>
            <a:off x="2319076" y="2426116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DB8BC6-0284-4DB0-8804-D9493D612FE5}"/>
              </a:ext>
            </a:extLst>
          </p:cNvPr>
          <p:cNvSpPr txBox="1"/>
          <p:nvPr/>
        </p:nvSpPr>
        <p:spPr>
          <a:xfrm>
            <a:off x="755327" y="2170863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C7C887-5D9F-46FA-96A6-5B652D7A8E04}"/>
              </a:ext>
            </a:extLst>
          </p:cNvPr>
          <p:cNvSpPr txBox="1"/>
          <p:nvPr/>
        </p:nvSpPr>
        <p:spPr>
          <a:xfrm>
            <a:off x="1820514" y="3151318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DD2F51-C9AD-4046-9B34-F0115FDD9B04}"/>
              </a:ext>
            </a:extLst>
          </p:cNvPr>
          <p:cNvSpPr txBox="1"/>
          <p:nvPr/>
        </p:nvSpPr>
        <p:spPr>
          <a:xfrm>
            <a:off x="643575" y="3066362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lucreazaLa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0624E8-ECAC-436B-A8EA-62888A43F6C1}"/>
              </a:ext>
            </a:extLst>
          </p:cNvPr>
          <p:cNvSpPr txBox="1"/>
          <p:nvPr/>
        </p:nvSpPr>
        <p:spPr>
          <a:xfrm>
            <a:off x="2309520" y="4160334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traiesteLa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B90AC7-AFC1-4EB7-8B30-AFCBE7315DDF}"/>
              </a:ext>
            </a:extLst>
          </p:cNvPr>
          <p:cNvSpPr txBox="1"/>
          <p:nvPr/>
        </p:nvSpPr>
        <p:spPr>
          <a:xfrm>
            <a:off x="4245172" y="2197299"/>
            <a:ext cx="15431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iiPlace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CB3D6B-A118-4107-81B9-0DA6D343AD10}"/>
              </a:ext>
            </a:extLst>
          </p:cNvPr>
          <p:cNvCxnSpPr/>
          <p:nvPr/>
        </p:nvCxnSpPr>
        <p:spPr>
          <a:xfrm>
            <a:off x="1108595" y="2002209"/>
            <a:ext cx="667915" cy="65813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CF43EBE-D85A-44F8-AD4E-9F744753FE21}"/>
              </a:ext>
            </a:extLst>
          </p:cNvPr>
          <p:cNvSpPr txBox="1"/>
          <p:nvPr/>
        </p:nvSpPr>
        <p:spPr>
          <a:xfrm>
            <a:off x="4170698" y="3192792"/>
            <a:ext cx="592171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/>
              <a:t>Ce succesiune de relații există de la Susana la UBB, </a:t>
            </a:r>
          </a:p>
          <a:p>
            <a:r>
              <a:rPr lang="ro-RO" sz="1400"/>
              <a:t>știind că sunt două?</a:t>
            </a:r>
            <a:endParaRPr lang="en-US" sz="1400"/>
          </a:p>
          <a:p>
            <a:r>
              <a:rPr lang="en-US" sz="1400">
                <a:solidFill>
                  <a:srgbClr val="FF0000"/>
                </a:solidFill>
              </a:rPr>
              <a:t>SELECT ?</a:t>
            </a:r>
            <a:r>
              <a:rPr lang="ro-RO" sz="1400">
                <a:solidFill>
                  <a:srgbClr val="FF0000"/>
                </a:solidFill>
              </a:rPr>
              <a:t>relatie1 ?relatie2</a:t>
            </a:r>
            <a:r>
              <a:rPr lang="ro-MD" sz="1400">
                <a:solidFill>
                  <a:srgbClr val="FF0000"/>
                </a:solidFill>
              </a:rPr>
              <a:t> </a:t>
            </a:r>
            <a:r>
              <a:rPr lang="en-US" sz="1400">
                <a:solidFill>
                  <a:srgbClr val="FF0000"/>
                </a:solidFill>
              </a:rPr>
              <a:t>WHERE</a:t>
            </a:r>
            <a:r>
              <a:rPr lang="ro-RO" sz="1400">
                <a:solidFill>
                  <a:srgbClr val="FF0000"/>
                </a:solidFill>
              </a:rPr>
              <a:t> </a:t>
            </a:r>
          </a:p>
          <a:p>
            <a:r>
              <a:rPr lang="en-US" sz="1400">
                <a:solidFill>
                  <a:srgbClr val="FF0000"/>
                </a:solidFill>
              </a:rPr>
              <a:t>{</a:t>
            </a:r>
            <a:endParaRPr lang="ro-MD" sz="1400">
              <a:solidFill>
                <a:srgbClr val="FF0000"/>
              </a:solidFill>
            </a:endParaRPr>
          </a:p>
          <a:p>
            <a:r>
              <a:rPr lang="ro-RO" sz="1400">
                <a:solidFill>
                  <a:srgbClr val="FF0000"/>
                </a:solidFill>
              </a:rPr>
              <a:t>:Susana</a:t>
            </a:r>
            <a:r>
              <a:rPr lang="en-US" sz="1400">
                <a:solidFill>
                  <a:srgbClr val="FF0000"/>
                </a:solidFill>
              </a:rPr>
              <a:t> </a:t>
            </a:r>
            <a:r>
              <a:rPr lang="ro-MD" sz="1400">
                <a:solidFill>
                  <a:srgbClr val="FF0000"/>
                </a:solidFill>
              </a:rPr>
              <a:t>		</a:t>
            </a:r>
            <a:r>
              <a:rPr lang="ro-MD" sz="1400" b="1">
                <a:solidFill>
                  <a:srgbClr val="FF0000"/>
                </a:solidFill>
              </a:rPr>
              <a:t>?relatie1 		</a:t>
            </a:r>
            <a:r>
              <a:rPr lang="ro-MD" sz="1400">
                <a:solidFill>
                  <a:srgbClr val="FF0000"/>
                </a:solidFill>
              </a:rPr>
              <a:t>?intermediar.</a:t>
            </a:r>
          </a:p>
          <a:p>
            <a:r>
              <a:rPr lang="ro-MD" sz="1400">
                <a:solidFill>
                  <a:srgbClr val="FF0000"/>
                </a:solidFill>
              </a:rPr>
              <a:t>?intermediar 	</a:t>
            </a:r>
            <a:r>
              <a:rPr lang="ro-MD" sz="1400" b="1">
                <a:solidFill>
                  <a:srgbClr val="FF0000"/>
                </a:solidFill>
              </a:rPr>
              <a:t>?relatie2</a:t>
            </a:r>
            <a:r>
              <a:rPr lang="ro-MD" sz="1400">
                <a:solidFill>
                  <a:srgbClr val="FF0000"/>
                </a:solidFill>
              </a:rPr>
              <a:t> 		:UBB. </a:t>
            </a:r>
          </a:p>
          <a:p>
            <a:r>
              <a:rPr lang="en-US" sz="1400">
                <a:solidFill>
                  <a:srgbClr val="FF0000"/>
                </a:solidFill>
              </a:rPr>
              <a:t>}</a:t>
            </a:r>
            <a:endParaRPr lang="ro-MD" sz="1400">
              <a:solidFill>
                <a:srgbClr val="FF0000"/>
              </a:solidFill>
            </a:endParaRPr>
          </a:p>
          <a:p>
            <a:endParaRPr lang="ro-MD" sz="1400">
              <a:solidFill>
                <a:srgbClr val="FF0000"/>
              </a:solidFill>
            </a:endParaRPr>
          </a:p>
          <a:p>
            <a:endParaRPr lang="ro-MD" sz="1400">
              <a:solidFill>
                <a:srgbClr val="FF0000"/>
              </a:solidFill>
            </a:endParaRPr>
          </a:p>
          <a:p>
            <a:endParaRPr lang="ro-MD" sz="140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4321108-89B0-4089-86B3-4943BFEC787E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1086290" y="3010244"/>
            <a:ext cx="667915" cy="58992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89646FC-C773-4371-A89A-EE027E6D5B9B}"/>
              </a:ext>
            </a:extLst>
          </p:cNvPr>
          <p:cNvGrpSpPr/>
          <p:nvPr/>
        </p:nvGrpSpPr>
        <p:grpSpPr>
          <a:xfrm>
            <a:off x="287275" y="1568939"/>
            <a:ext cx="2260813" cy="2461470"/>
            <a:chOff x="287275" y="1568939"/>
            <a:chExt cx="2260813" cy="246147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2E95965-6117-4988-AA43-D2C783F8291A}"/>
                </a:ext>
              </a:extLst>
            </p:cNvPr>
            <p:cNvGrpSpPr/>
            <p:nvPr/>
          </p:nvGrpSpPr>
          <p:grpSpPr>
            <a:xfrm>
              <a:off x="654442" y="2002209"/>
              <a:ext cx="1222382" cy="1597961"/>
              <a:chOff x="871969" y="4653213"/>
              <a:chExt cx="1222382" cy="159796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0D671D-930F-46D9-A753-A03F445A4CC4}"/>
                  </a:ext>
                </a:extLst>
              </p:cNvPr>
              <p:cNvSpPr txBox="1"/>
              <p:nvPr/>
            </p:nvSpPr>
            <p:spPr>
              <a:xfrm>
                <a:off x="871969" y="5717366"/>
                <a:ext cx="111063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1300">
                    <a:latin typeface="Arial Narrow" panose="020B0606020202030204" pitchFamily="34" charset="0"/>
                  </a:rPr>
                  <a:t>lucreazaLa</a:t>
                </a:r>
                <a:endParaRPr lang="ro-RO" sz="1300" dirty="0">
                  <a:latin typeface="Arial Narrow" panose="020B0606020202030204" pitchFamily="34" charset="0"/>
                </a:endParaRP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D78FCFC-2B0A-4CBA-A151-03FFEF5225A4}"/>
                  </a:ext>
                </a:extLst>
              </p:cNvPr>
              <p:cNvCxnSpPr/>
              <p:nvPr/>
            </p:nvCxnSpPr>
            <p:spPr>
              <a:xfrm>
                <a:off x="1336989" y="4653213"/>
                <a:ext cx="667915" cy="658139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3814F3D2-A14A-4894-A95D-35D0E64FB6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14684" y="5661248"/>
                <a:ext cx="667915" cy="589926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E4CDCC-2EEE-4D31-8FFC-03C33BEF2201}"/>
                  </a:ext>
                </a:extLst>
              </p:cNvPr>
              <p:cNvSpPr txBox="1"/>
              <p:nvPr/>
            </p:nvSpPr>
            <p:spPr>
              <a:xfrm>
                <a:off x="983721" y="4821867"/>
                <a:ext cx="111063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1300">
                    <a:latin typeface="Arial Narrow" panose="020B0606020202030204" pitchFamily="34" charset="0"/>
                  </a:rPr>
                  <a:t>areCopilPe</a:t>
                </a:r>
                <a:endParaRPr lang="ro-RO" sz="1300" dirty="0"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8C6D8B6-DC55-49E5-8F27-017022377E0D}"/>
                </a:ext>
              </a:extLst>
            </p:cNvPr>
            <p:cNvSpPr/>
            <p:nvPr/>
          </p:nvSpPr>
          <p:spPr>
            <a:xfrm>
              <a:off x="287275" y="1568939"/>
              <a:ext cx="936104" cy="5040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Susana</a:t>
              </a:r>
              <a:endParaRPr lang="ro-RO" sz="13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837452E-4627-426C-B39F-1E76BE5C1D09}"/>
                </a:ext>
              </a:extLst>
            </p:cNvPr>
            <p:cNvSpPr/>
            <p:nvPr/>
          </p:nvSpPr>
          <p:spPr>
            <a:xfrm>
              <a:off x="287275" y="3526353"/>
              <a:ext cx="936104" cy="5040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1300">
                  <a:solidFill>
                    <a:schemeClr val="tx1"/>
                  </a:solidFill>
                  <a:latin typeface="Arial Narrow" panose="020B0606020202030204" pitchFamily="34" charset="0"/>
                </a:rPr>
                <a:t>UBB</a:t>
              </a:r>
              <a:endParaRPr lang="ro-RO" sz="13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04AB159-6AC3-40D7-AFDC-97EB97A8242A}"/>
                </a:ext>
              </a:extLst>
            </p:cNvPr>
            <p:cNvSpPr/>
            <p:nvPr/>
          </p:nvSpPr>
          <p:spPr>
            <a:xfrm>
              <a:off x="1611984" y="2575763"/>
              <a:ext cx="936104" cy="5040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sz="13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124179E-A8B4-4957-82B6-31A39FFC71F4}"/>
              </a:ext>
            </a:extLst>
          </p:cNvPr>
          <p:cNvSpPr txBox="1"/>
          <p:nvPr/>
        </p:nvSpPr>
        <p:spPr>
          <a:xfrm>
            <a:off x="4113677" y="5028277"/>
            <a:ext cx="503032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0"/>
              <a:t>Ce noduri intermediare există de la Susana la UBB, fără a ști câte sunt?</a:t>
            </a:r>
            <a:endParaRPr lang="en-US" sz="1400"/>
          </a:p>
          <a:p>
            <a:r>
              <a:rPr lang="en-US" sz="1400">
                <a:solidFill>
                  <a:srgbClr val="FF0000"/>
                </a:solidFill>
              </a:rPr>
              <a:t>SELECT ?intermediar WHERE</a:t>
            </a:r>
            <a:r>
              <a:rPr lang="ro-RO" sz="1400">
                <a:solidFill>
                  <a:srgbClr val="FF0000"/>
                </a:solidFill>
              </a:rPr>
              <a:t> </a:t>
            </a:r>
          </a:p>
          <a:p>
            <a:r>
              <a:rPr lang="en-US" sz="1400">
                <a:solidFill>
                  <a:srgbClr val="FF0000"/>
                </a:solidFill>
              </a:rPr>
              <a:t>{</a:t>
            </a:r>
            <a:endParaRPr lang="ro-MD" sz="1400">
              <a:solidFill>
                <a:srgbClr val="FF0000"/>
              </a:solidFill>
            </a:endParaRPr>
          </a:p>
          <a:p>
            <a:r>
              <a:rPr lang="ro-RO" sz="1400">
                <a:solidFill>
                  <a:srgbClr val="FF0000"/>
                </a:solidFill>
              </a:rPr>
              <a:t>:Susana</a:t>
            </a:r>
            <a:r>
              <a:rPr lang="en-US" sz="1400">
                <a:solidFill>
                  <a:srgbClr val="FF0000"/>
                </a:solidFill>
              </a:rPr>
              <a:t> </a:t>
            </a:r>
            <a:r>
              <a:rPr lang="ro-MD" sz="1400">
                <a:solidFill>
                  <a:srgbClr val="FF0000"/>
                </a:solidFill>
              </a:rPr>
              <a:t>		</a:t>
            </a:r>
            <a:r>
              <a:rPr lang="en-US" sz="1400">
                <a:solidFill>
                  <a:srgbClr val="FF0000"/>
                </a:solidFill>
              </a:rPr>
              <a:t> </a:t>
            </a:r>
            <a:r>
              <a:rPr lang="ro-MD" sz="1400">
                <a:solidFill>
                  <a:srgbClr val="FF0000"/>
                </a:solidFill>
              </a:rPr>
              <a:t>(:</a:t>
            </a:r>
            <a:r>
              <a:rPr lang="en-US" sz="1400">
                <a:solidFill>
                  <a:srgbClr val="FF0000"/>
                </a:solidFill>
              </a:rPr>
              <a:t>|!:)</a:t>
            </a:r>
            <a:r>
              <a:rPr lang="en-US" sz="1400" b="1">
                <a:solidFill>
                  <a:srgbClr val="FF0000"/>
                </a:solidFill>
              </a:rPr>
              <a:t>+</a:t>
            </a:r>
            <a:r>
              <a:rPr lang="ro-MD" sz="1400" b="1">
                <a:solidFill>
                  <a:srgbClr val="FF0000"/>
                </a:solidFill>
              </a:rPr>
              <a:t> 		</a:t>
            </a:r>
            <a:r>
              <a:rPr lang="ro-MD" sz="1400">
                <a:solidFill>
                  <a:srgbClr val="FF0000"/>
                </a:solidFill>
              </a:rPr>
              <a:t>?intermediar.</a:t>
            </a:r>
          </a:p>
          <a:p>
            <a:r>
              <a:rPr lang="ro-MD" sz="1400">
                <a:solidFill>
                  <a:srgbClr val="FF0000"/>
                </a:solidFill>
              </a:rPr>
              <a:t>?intermediar 	 (:</a:t>
            </a:r>
            <a:r>
              <a:rPr lang="en-US" sz="1400">
                <a:solidFill>
                  <a:srgbClr val="FF0000"/>
                </a:solidFill>
              </a:rPr>
              <a:t>|!:)</a:t>
            </a:r>
            <a:r>
              <a:rPr lang="en-US" sz="1400" b="1">
                <a:solidFill>
                  <a:srgbClr val="FF0000"/>
                </a:solidFill>
              </a:rPr>
              <a:t>+</a:t>
            </a:r>
            <a:r>
              <a:rPr lang="ro-MD" sz="1400">
                <a:solidFill>
                  <a:srgbClr val="FF0000"/>
                </a:solidFill>
              </a:rPr>
              <a:t> 		:UBB. </a:t>
            </a:r>
          </a:p>
          <a:p>
            <a:r>
              <a:rPr lang="en-US" sz="1400">
                <a:solidFill>
                  <a:srgbClr val="FF0000"/>
                </a:solidFill>
              </a:rPr>
              <a:t>}</a:t>
            </a:r>
            <a:endParaRPr lang="ro-MD" sz="1400">
              <a:solidFill>
                <a:srgbClr val="FF0000"/>
              </a:solidFill>
            </a:endParaRPr>
          </a:p>
          <a:p>
            <a:endParaRPr lang="ro-MD" sz="1400">
              <a:solidFill>
                <a:srgbClr val="FF0000"/>
              </a:solidFill>
            </a:endParaRPr>
          </a:p>
          <a:p>
            <a:endParaRPr lang="ro-MD" sz="1400">
              <a:solidFill>
                <a:srgbClr val="FF0000"/>
              </a:solidFill>
            </a:endParaRPr>
          </a:p>
          <a:p>
            <a:endParaRPr lang="ro-MD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83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-0.00208 0.4069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7A061C-C494-402F-9A96-A5B5553929C7}"/>
              </a:ext>
            </a:extLst>
          </p:cNvPr>
          <p:cNvSpPr txBox="1">
            <a:spLocks/>
          </p:cNvSpPr>
          <p:nvPr/>
        </p:nvSpPr>
        <p:spPr>
          <a:xfrm>
            <a:off x="284204" y="157249"/>
            <a:ext cx="737976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MD" sz="2000" b="1"/>
              <a:t>Raționarea automată (Machine Reasoning):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o-MD" sz="1400"/>
              <a:t>Simultan, SPARQL este și un limbaj de </a:t>
            </a:r>
            <a:r>
              <a:rPr lang="ro-MD" sz="1400" b="1"/>
              <a:t>reguli</a:t>
            </a:r>
            <a:r>
              <a:rPr lang="en-US" sz="1400" b="1"/>
              <a:t> de ra</a:t>
            </a:r>
            <a:r>
              <a:rPr lang="ro-MD" sz="1400" b="1"/>
              <a:t>ționare</a:t>
            </a:r>
            <a:endParaRPr lang="en-US" sz="1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4AAF5A-7655-4B18-AEAF-C37565CD1BBA}"/>
              </a:ext>
            </a:extLst>
          </p:cNvPr>
          <p:cNvSpPr/>
          <p:nvPr/>
        </p:nvSpPr>
        <p:spPr>
          <a:xfrm>
            <a:off x="3057690" y="2860908"/>
            <a:ext cx="1094272" cy="5393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  <a:t>Robert</a:t>
            </a:r>
            <a:endParaRPr lang="ro-RO" sz="1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FE9550-0881-4F84-9477-6B3753DCD3B6}"/>
              </a:ext>
            </a:extLst>
          </p:cNvPr>
          <p:cNvSpPr/>
          <p:nvPr/>
        </p:nvSpPr>
        <p:spPr>
          <a:xfrm>
            <a:off x="1503153" y="3873475"/>
            <a:ext cx="1094272" cy="5393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400">
                <a:solidFill>
                  <a:schemeClr val="tx1"/>
                </a:solidFill>
                <a:latin typeface="Arial Narrow" panose="020B0606020202030204" pitchFamily="34" charset="0"/>
              </a:rPr>
              <a:t>UBB</a:t>
            </a:r>
            <a:endParaRPr lang="ro-RO" sz="1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1C1DAD-7E87-408C-AF09-FAF0DA2F1D2A}"/>
              </a:ext>
            </a:extLst>
          </p:cNvPr>
          <p:cNvSpPr/>
          <p:nvPr/>
        </p:nvSpPr>
        <p:spPr>
          <a:xfrm>
            <a:off x="5035521" y="2511072"/>
            <a:ext cx="1094272" cy="5393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endParaRPr lang="ro-RO" sz="1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D6D7A8-A0CB-4ED0-9D9A-DA4B248D3A19}"/>
              </a:ext>
            </a:extLst>
          </p:cNvPr>
          <p:cNvSpPr/>
          <p:nvPr/>
        </p:nvSpPr>
        <p:spPr>
          <a:xfrm>
            <a:off x="7055716" y="2706814"/>
            <a:ext cx="1719719" cy="5393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400" dirty="0">
                <a:solidFill>
                  <a:schemeClr val="tx1"/>
                </a:solidFill>
                <a:latin typeface="Arial Narrow" panose="020B0606020202030204" pitchFamily="34" charset="0"/>
              </a:rPr>
              <a:t>Terminator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8F2E45-6EC4-44B8-BA90-3A3B87AE830F}"/>
              </a:ext>
            </a:extLst>
          </p:cNvPr>
          <p:cNvSpPr/>
          <p:nvPr/>
        </p:nvSpPr>
        <p:spPr>
          <a:xfrm>
            <a:off x="1503153" y="1775354"/>
            <a:ext cx="1094272" cy="5393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  <a:t>Susana</a:t>
            </a:r>
            <a:endParaRPr lang="ro-RO" sz="1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99EDE9B-A8CC-44F8-84F9-124415676D66}"/>
              </a:ext>
            </a:extLst>
          </p:cNvPr>
          <p:cNvSpPr/>
          <p:nvPr/>
        </p:nvSpPr>
        <p:spPr>
          <a:xfrm>
            <a:off x="4355976" y="4941168"/>
            <a:ext cx="1376554" cy="5393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400">
                <a:solidFill>
                  <a:schemeClr val="tx1"/>
                </a:solidFill>
                <a:latin typeface="Arial Narrow" panose="020B0606020202030204" pitchFamily="34" charset="0"/>
              </a:rPr>
              <a:t>ClujNapoca</a:t>
            </a:r>
            <a:endParaRPr lang="ro-RO" sz="1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AADBE7-90BB-429A-A8ED-B0B0FEB7B3C1}"/>
              </a:ext>
            </a:extLst>
          </p:cNvPr>
          <p:cNvSpPr/>
          <p:nvPr/>
        </p:nvSpPr>
        <p:spPr>
          <a:xfrm>
            <a:off x="3604550" y="3873475"/>
            <a:ext cx="1094272" cy="5393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Patrik</a:t>
            </a:r>
            <a:endParaRPr lang="ro-RO" sz="1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2424AD-3E3A-421E-A1F3-F85E8B324BE2}"/>
              </a:ext>
            </a:extLst>
          </p:cNvPr>
          <p:cNvCxnSpPr>
            <a:stCxn id="10" idx="5"/>
            <a:endCxn id="6" idx="1"/>
          </p:cNvCxnSpPr>
          <p:nvPr/>
        </p:nvCxnSpPr>
        <p:spPr>
          <a:xfrm>
            <a:off x="2437173" y="2235699"/>
            <a:ext cx="780769" cy="70419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A0B3A3-2EA0-452E-8B95-22231B0EF69D}"/>
              </a:ext>
            </a:extLst>
          </p:cNvPr>
          <p:cNvCxnSpPr>
            <a:stCxn id="6" idx="6"/>
            <a:endCxn id="8" idx="2"/>
          </p:cNvCxnSpPr>
          <p:nvPr/>
        </p:nvCxnSpPr>
        <p:spPr>
          <a:xfrm flipV="1">
            <a:off x="4151962" y="2780736"/>
            <a:ext cx="883559" cy="349835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61423A-DBBD-490D-A648-6C2AABB81FA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129793" y="2780736"/>
            <a:ext cx="925923" cy="19574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7A96CF-0903-4645-BBCC-184C4B1C16E9}"/>
              </a:ext>
            </a:extLst>
          </p:cNvPr>
          <p:cNvCxnSpPr>
            <a:stCxn id="6" idx="4"/>
            <a:endCxn id="12" idx="0"/>
          </p:cNvCxnSpPr>
          <p:nvPr/>
        </p:nvCxnSpPr>
        <p:spPr>
          <a:xfrm>
            <a:off x="3604826" y="3400235"/>
            <a:ext cx="546860" cy="47324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75EBB0-31A2-437B-9656-FD1CA6A80C15}"/>
              </a:ext>
            </a:extLst>
          </p:cNvPr>
          <p:cNvCxnSpPr>
            <a:stCxn id="6" idx="3"/>
            <a:endCxn id="7" idx="7"/>
          </p:cNvCxnSpPr>
          <p:nvPr/>
        </p:nvCxnSpPr>
        <p:spPr>
          <a:xfrm flipH="1">
            <a:off x="2437173" y="3321252"/>
            <a:ext cx="780769" cy="631205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96F363-1646-4C5E-9CE9-739338C95DEA}"/>
              </a:ext>
            </a:extLst>
          </p:cNvPr>
          <p:cNvCxnSpPr>
            <a:cxnSpLocks/>
            <a:stCxn id="12" idx="4"/>
            <a:endCxn id="11" idx="1"/>
          </p:cNvCxnSpPr>
          <p:nvPr/>
        </p:nvCxnSpPr>
        <p:spPr>
          <a:xfrm>
            <a:off x="4151686" y="4412802"/>
            <a:ext cx="405882" cy="60734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A1354B-B126-4B78-995E-A0335F3B8DEA}"/>
              </a:ext>
            </a:extLst>
          </p:cNvPr>
          <p:cNvSpPr txBox="1"/>
          <p:nvPr/>
        </p:nvSpPr>
        <p:spPr>
          <a:xfrm>
            <a:off x="3878255" y="2696251"/>
            <a:ext cx="129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>
                <a:latin typeface="Arial Narrow" panose="020B0606020202030204" pitchFamily="34" charset="0"/>
              </a:rPr>
              <a:t>areCopilPe</a:t>
            </a:r>
            <a:endParaRPr lang="ro-RO" sz="1400" dirty="0"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05B03-0A93-48D6-840B-B57F87B532C7}"/>
              </a:ext>
            </a:extLst>
          </p:cNvPr>
          <p:cNvSpPr txBox="1"/>
          <p:nvPr/>
        </p:nvSpPr>
        <p:spPr>
          <a:xfrm>
            <a:off x="2050289" y="2423137"/>
            <a:ext cx="129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dirty="0" err="1">
                <a:latin typeface="Arial Narrow" panose="020B0606020202030204" pitchFamily="34" charset="0"/>
              </a:rPr>
              <a:t>areCopilPe</a:t>
            </a:r>
            <a:endParaRPr lang="ro-RO" sz="1400" dirty="0"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08B10C-15E7-416C-96E5-DB2414D13038}"/>
              </a:ext>
            </a:extLst>
          </p:cNvPr>
          <p:cNvSpPr txBox="1"/>
          <p:nvPr/>
        </p:nvSpPr>
        <p:spPr>
          <a:xfrm>
            <a:off x="3295453" y="3472198"/>
            <a:ext cx="129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>
                <a:latin typeface="Arial Narrow" panose="020B0606020202030204" pitchFamily="34" charset="0"/>
              </a:rPr>
              <a:t>areCopilPe</a:t>
            </a:r>
            <a:endParaRPr lang="ro-RO" sz="1400" dirty="0"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32BABC-55A6-49B1-88CD-28674A096040}"/>
              </a:ext>
            </a:extLst>
          </p:cNvPr>
          <p:cNvSpPr txBox="1"/>
          <p:nvPr/>
        </p:nvSpPr>
        <p:spPr>
          <a:xfrm>
            <a:off x="1919654" y="3381296"/>
            <a:ext cx="129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>
                <a:latin typeface="Arial Narrow" panose="020B0606020202030204" pitchFamily="34" charset="0"/>
              </a:rPr>
              <a:t>lucreazaLa</a:t>
            </a:r>
            <a:endParaRPr lang="ro-RO" sz="1400" dirty="0"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5D9345-22CB-41DE-A4ED-44F6C41EA756}"/>
              </a:ext>
            </a:extLst>
          </p:cNvPr>
          <p:cNvSpPr txBox="1"/>
          <p:nvPr/>
        </p:nvSpPr>
        <p:spPr>
          <a:xfrm>
            <a:off x="3867084" y="4551818"/>
            <a:ext cx="129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>
                <a:latin typeface="Arial Narrow" panose="020B0606020202030204" pitchFamily="34" charset="0"/>
              </a:rPr>
              <a:t>traiesteLa</a:t>
            </a:r>
            <a:endParaRPr lang="ro-RO" sz="1400" dirty="0">
              <a:latin typeface="Arial Narrow" panose="020B06060202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44A49-3F30-4E16-912E-1BC80D77AAAC}"/>
              </a:ext>
            </a:extLst>
          </p:cNvPr>
          <p:cNvSpPr txBox="1"/>
          <p:nvPr/>
        </p:nvSpPr>
        <p:spPr>
          <a:xfrm>
            <a:off x="6129793" y="2451423"/>
            <a:ext cx="1803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dirty="0" err="1">
                <a:latin typeface="Arial Narrow" panose="020B0606020202030204" pitchFamily="34" charset="0"/>
              </a:rPr>
              <a:t>iiPlace</a:t>
            </a:r>
            <a:endParaRPr lang="ro-RO" sz="1400" dirty="0">
              <a:latin typeface="Arial Narrow" panose="020B0606020202030204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DE8C6AA-673C-4FCA-B44A-85627A9C840B}"/>
              </a:ext>
            </a:extLst>
          </p:cNvPr>
          <p:cNvSpPr/>
          <p:nvPr/>
        </p:nvSpPr>
        <p:spPr>
          <a:xfrm>
            <a:off x="835986" y="2138900"/>
            <a:ext cx="3463118" cy="3388561"/>
          </a:xfrm>
          <a:custGeom>
            <a:avLst/>
            <a:gdLst>
              <a:gd name="connsiteX0" fmla="*/ 415015 w 2115228"/>
              <a:gd name="connsiteY0" fmla="*/ 0 h 1762022"/>
              <a:gd name="connsiteX1" fmla="*/ 5440 w 2115228"/>
              <a:gd name="connsiteY1" fmla="*/ 957263 h 1762022"/>
              <a:gd name="connsiteX2" fmla="*/ 676953 w 2115228"/>
              <a:gd name="connsiteY2" fmla="*/ 1714500 h 1762022"/>
              <a:gd name="connsiteX3" fmla="*/ 2115228 w 2115228"/>
              <a:gd name="connsiteY3" fmla="*/ 1619250 h 176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228" h="1762022">
                <a:moveTo>
                  <a:pt x="415015" y="0"/>
                </a:moveTo>
                <a:cubicBezTo>
                  <a:pt x="188399" y="335756"/>
                  <a:pt x="-38216" y="671513"/>
                  <a:pt x="5440" y="957263"/>
                </a:cubicBezTo>
                <a:cubicBezTo>
                  <a:pt x="49096" y="1243013"/>
                  <a:pt x="325322" y="1604169"/>
                  <a:pt x="676953" y="1714500"/>
                </a:cubicBezTo>
                <a:cubicBezTo>
                  <a:pt x="1028584" y="1824831"/>
                  <a:pt x="1571906" y="1722040"/>
                  <a:pt x="2115228" y="161925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FDB300-3FD5-4F37-BB3D-7A55C770CFAB}"/>
              </a:ext>
            </a:extLst>
          </p:cNvPr>
          <p:cNvSpPr txBox="1"/>
          <p:nvPr/>
        </p:nvSpPr>
        <p:spPr>
          <a:xfrm>
            <a:off x="2524865" y="4462491"/>
            <a:ext cx="366222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rgbClr val="FF0000"/>
                </a:solidFill>
                <a:latin typeface="Arial Narrow" panose="020B0606020202030204" pitchFamily="34" charset="0"/>
              </a:rPr>
              <a:t>:areRudeLa</a:t>
            </a:r>
            <a:endParaRPr lang="ro-RO" sz="1400" i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5A329D-2A0E-4624-8215-C5D6EF841BD8}"/>
              </a:ext>
            </a:extLst>
          </p:cNvPr>
          <p:cNvSpPr txBox="1"/>
          <p:nvPr/>
        </p:nvSpPr>
        <p:spPr>
          <a:xfrm>
            <a:off x="1200769" y="5296319"/>
            <a:ext cx="366222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rgbClr val="FF0000"/>
                </a:solidFill>
                <a:latin typeface="Arial Narrow" panose="020B0606020202030204" pitchFamily="34" charset="0"/>
              </a:rPr>
              <a:t>:areRudeLa</a:t>
            </a:r>
            <a:endParaRPr lang="ro-RO" sz="1400" i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427549-51E8-465F-864E-461F7A1947BC}"/>
              </a:ext>
            </a:extLst>
          </p:cNvPr>
          <p:cNvSpPr txBox="1"/>
          <p:nvPr/>
        </p:nvSpPr>
        <p:spPr>
          <a:xfrm>
            <a:off x="5900291" y="3958767"/>
            <a:ext cx="366222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rgbClr val="FF0000"/>
                </a:solidFill>
                <a:latin typeface="Arial Narrow" panose="020B0606020202030204" pitchFamily="34" charset="0"/>
              </a:rPr>
              <a:t>:areRudeLa</a:t>
            </a:r>
            <a:endParaRPr lang="ro-RO" sz="1400" i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B830C44-4E2D-4507-862B-F6FA28B0DF5F}"/>
              </a:ext>
            </a:extLst>
          </p:cNvPr>
          <p:cNvSpPr/>
          <p:nvPr/>
        </p:nvSpPr>
        <p:spPr>
          <a:xfrm>
            <a:off x="3057689" y="3358448"/>
            <a:ext cx="1249836" cy="1903049"/>
          </a:xfrm>
          <a:custGeom>
            <a:avLst/>
            <a:gdLst>
              <a:gd name="connsiteX0" fmla="*/ 415015 w 2115228"/>
              <a:gd name="connsiteY0" fmla="*/ 0 h 1762022"/>
              <a:gd name="connsiteX1" fmla="*/ 5440 w 2115228"/>
              <a:gd name="connsiteY1" fmla="*/ 957263 h 1762022"/>
              <a:gd name="connsiteX2" fmla="*/ 676953 w 2115228"/>
              <a:gd name="connsiteY2" fmla="*/ 1714500 h 1762022"/>
              <a:gd name="connsiteX3" fmla="*/ 2115228 w 2115228"/>
              <a:gd name="connsiteY3" fmla="*/ 1619250 h 176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228" h="1762022">
                <a:moveTo>
                  <a:pt x="415015" y="0"/>
                </a:moveTo>
                <a:cubicBezTo>
                  <a:pt x="188399" y="335756"/>
                  <a:pt x="-38216" y="671513"/>
                  <a:pt x="5440" y="957263"/>
                </a:cubicBezTo>
                <a:cubicBezTo>
                  <a:pt x="49096" y="1243013"/>
                  <a:pt x="325322" y="1604169"/>
                  <a:pt x="676953" y="1714500"/>
                </a:cubicBezTo>
                <a:cubicBezTo>
                  <a:pt x="1028584" y="1824831"/>
                  <a:pt x="1571906" y="1722040"/>
                  <a:pt x="2115228" y="161925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74F0DD-7F8C-4304-8C16-7BD78F71C459}"/>
              </a:ext>
            </a:extLst>
          </p:cNvPr>
          <p:cNvSpPr txBox="1"/>
          <p:nvPr/>
        </p:nvSpPr>
        <p:spPr>
          <a:xfrm>
            <a:off x="284204" y="860153"/>
            <a:ext cx="85362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800">
                <a:solidFill>
                  <a:srgbClr val="FF0000"/>
                </a:solidFill>
              </a:rPr>
              <a:t>INSERT 	</a:t>
            </a:r>
            <a:r>
              <a:rPr lang="en-US">
                <a:solidFill>
                  <a:srgbClr val="FF0000"/>
                </a:solidFill>
              </a:rPr>
              <a:t>{?x </a:t>
            </a:r>
            <a:r>
              <a:rPr lang="ro-MD">
                <a:solidFill>
                  <a:srgbClr val="FF0000"/>
                </a:solidFill>
              </a:rPr>
              <a:t>	</a:t>
            </a:r>
            <a:r>
              <a:rPr lang="en-US">
                <a:solidFill>
                  <a:srgbClr val="FF0000"/>
                </a:solidFill>
              </a:rPr>
              <a:t>:areRudeLa </a:t>
            </a:r>
            <a:r>
              <a:rPr lang="ro-MD">
                <a:solidFill>
                  <a:srgbClr val="FF0000"/>
                </a:solidFill>
              </a:rPr>
              <a:t>				</a:t>
            </a:r>
            <a:r>
              <a:rPr lang="en-US">
                <a:solidFill>
                  <a:srgbClr val="FF0000"/>
                </a:solidFill>
              </a:rPr>
              <a:t>?y}</a:t>
            </a:r>
            <a:endParaRPr lang="ro-RO" sz="180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WHERE</a:t>
            </a:r>
            <a:r>
              <a:rPr lang="ro-RO" sz="1800">
                <a:solidFill>
                  <a:srgbClr val="FF0000"/>
                </a:solidFill>
              </a:rPr>
              <a:t> 	</a:t>
            </a:r>
            <a:r>
              <a:rPr lang="en-US" sz="1800">
                <a:solidFill>
                  <a:srgbClr val="FF0000"/>
                </a:solidFill>
              </a:rPr>
              <a:t>{?x 	(:areCopilPe|^:areCopilPe)+/</a:t>
            </a:r>
            <a:r>
              <a:rPr lang="ro-RO" sz="1800">
                <a:solidFill>
                  <a:srgbClr val="FF0000"/>
                </a:solidFill>
              </a:rPr>
              <a:t>:</a:t>
            </a:r>
            <a:r>
              <a:rPr lang="en-US" sz="1800">
                <a:solidFill>
                  <a:srgbClr val="FF0000"/>
                </a:solidFill>
              </a:rPr>
              <a:t>traiesteLa 	?y}</a:t>
            </a:r>
            <a:endParaRPr lang="ro-MD" sz="1800">
              <a:solidFill>
                <a:srgbClr val="FF0000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6CAFC0E-3EAE-4490-8290-FF52C1719C9D}"/>
              </a:ext>
            </a:extLst>
          </p:cNvPr>
          <p:cNvSpPr/>
          <p:nvPr/>
        </p:nvSpPr>
        <p:spPr>
          <a:xfrm rot="20238757" flipH="1">
            <a:off x="5009532" y="3098086"/>
            <a:ext cx="1249836" cy="1903049"/>
          </a:xfrm>
          <a:custGeom>
            <a:avLst/>
            <a:gdLst>
              <a:gd name="connsiteX0" fmla="*/ 415015 w 2115228"/>
              <a:gd name="connsiteY0" fmla="*/ 0 h 1762022"/>
              <a:gd name="connsiteX1" fmla="*/ 5440 w 2115228"/>
              <a:gd name="connsiteY1" fmla="*/ 957263 h 1762022"/>
              <a:gd name="connsiteX2" fmla="*/ 676953 w 2115228"/>
              <a:gd name="connsiteY2" fmla="*/ 1714500 h 1762022"/>
              <a:gd name="connsiteX3" fmla="*/ 2115228 w 2115228"/>
              <a:gd name="connsiteY3" fmla="*/ 1619250 h 176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228" h="1762022">
                <a:moveTo>
                  <a:pt x="415015" y="0"/>
                </a:moveTo>
                <a:cubicBezTo>
                  <a:pt x="188399" y="335756"/>
                  <a:pt x="-38216" y="671513"/>
                  <a:pt x="5440" y="957263"/>
                </a:cubicBezTo>
                <a:cubicBezTo>
                  <a:pt x="49096" y="1243013"/>
                  <a:pt x="325322" y="1604169"/>
                  <a:pt x="676953" y="1714500"/>
                </a:cubicBezTo>
                <a:cubicBezTo>
                  <a:pt x="1028584" y="1824831"/>
                  <a:pt x="1571906" y="1722040"/>
                  <a:pt x="2115228" y="161925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34608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32" grpId="0"/>
      <p:bldP spid="33" grpId="0"/>
      <p:bldP spid="28" grpId="0" animBg="1"/>
      <p:bldP spid="31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FC979-4214-4781-808D-2382A189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/>
              <a:t>Interogări de explorare a unui graf necunoscut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6D5DF-EA81-4BEF-B282-329D1DF2C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fontScale="62500" lnSpcReduction="20000"/>
          </a:bodyPr>
          <a:lstStyle/>
          <a:p>
            <a:r>
              <a:rPr lang="ro-RO" b="1"/>
              <a:t>DESCRIBE</a:t>
            </a:r>
          </a:p>
          <a:p>
            <a:pPr>
              <a:buFontTx/>
              <a:buChar char="-"/>
            </a:pPr>
            <a:r>
              <a:rPr lang="ro-RO"/>
              <a:t>returnează toate conexiunile lui X</a:t>
            </a:r>
          </a:p>
          <a:p>
            <a:pPr>
              <a:buFontTx/>
              <a:buChar char="-"/>
            </a:pPr>
            <a:r>
              <a:rPr lang="ro-RO"/>
              <a:t>returnează toate utilizările proprietății P</a:t>
            </a:r>
          </a:p>
          <a:p>
            <a:pPr marL="0" indent="0">
              <a:buNone/>
            </a:pPr>
            <a:endParaRPr lang="ro-RO"/>
          </a:p>
          <a:p>
            <a:r>
              <a:rPr lang="ro-RO" b="1"/>
              <a:t>SELECT </a:t>
            </a:r>
            <a:r>
              <a:rPr lang="en-US" b="1"/>
              <a:t>?tip WHERE {?x a ?tip}</a:t>
            </a:r>
            <a:endParaRPr lang="ro-RO" b="1"/>
          </a:p>
          <a:p>
            <a:pPr>
              <a:buFontTx/>
              <a:buChar char="-"/>
            </a:pPr>
            <a:r>
              <a:rPr lang="ro-RO"/>
              <a:t>returnează toate</a:t>
            </a:r>
            <a:r>
              <a:rPr lang="en-US"/>
              <a:t> tipurile de entit</a:t>
            </a:r>
            <a:r>
              <a:rPr lang="ro-MD"/>
              <a:t>ăți menționate în graf</a:t>
            </a:r>
            <a:endParaRPr lang="ro-RO"/>
          </a:p>
          <a:p>
            <a:pPr marL="0" indent="0">
              <a:buNone/>
            </a:pPr>
            <a:endParaRPr lang="ro-RO"/>
          </a:p>
          <a:p>
            <a:r>
              <a:rPr lang="ro-RO" b="1"/>
              <a:t>ASK</a:t>
            </a:r>
          </a:p>
          <a:p>
            <a:pPr>
              <a:buFontTx/>
              <a:buChar char="-"/>
            </a:pPr>
            <a:r>
              <a:rPr lang="ro-RO"/>
              <a:t>există informații despre X?</a:t>
            </a:r>
            <a:r>
              <a:rPr lang="ro-RO" i="1"/>
              <a:t>(se folosește și pentru a preveni inserarea accidentală a unui ID deja alocat)</a:t>
            </a:r>
          </a:p>
          <a:p>
            <a:pPr>
              <a:buFontTx/>
              <a:buChar char="-"/>
            </a:pPr>
            <a:r>
              <a:rPr lang="ro-RO"/>
              <a:t>există un drum între X și Y?</a:t>
            </a:r>
          </a:p>
          <a:p>
            <a:pPr marL="0" indent="0">
              <a:buNone/>
            </a:pPr>
            <a:endParaRPr lang="ro-RO"/>
          </a:p>
          <a:p>
            <a:r>
              <a:rPr lang="ro-RO" b="1"/>
              <a:t>Interogări asupra schemei grafului, dacă există</a:t>
            </a:r>
            <a:r>
              <a:rPr lang="ro-RO"/>
              <a:t> (urmărind axiomele uzuale din care e formată o schemă, vezi capitolul despre scheme RDF)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163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B5EB65-050A-486D-A2B6-FC9DC4E9D8EF}"/>
              </a:ext>
            </a:extLst>
          </p:cNvPr>
          <p:cNvSpPr/>
          <p:nvPr/>
        </p:nvSpPr>
        <p:spPr>
          <a:xfrm>
            <a:off x="233908" y="66431"/>
            <a:ext cx="8496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MD" sz="2000" b="1"/>
              <a:t>Categorii de operații</a:t>
            </a:r>
            <a:r>
              <a:rPr lang="en-US" sz="2000" b="1"/>
              <a:t>: </a:t>
            </a:r>
            <a:r>
              <a:rPr lang="en-US" sz="2000" b="1">
                <a:solidFill>
                  <a:srgbClr val="FF0000"/>
                </a:solidFill>
              </a:rPr>
              <a:t>Interog</a:t>
            </a:r>
            <a:r>
              <a:rPr lang="ro-MD" sz="2000" b="1">
                <a:solidFill>
                  <a:srgbClr val="FF0000"/>
                </a:solidFill>
              </a:rPr>
              <a:t>ări federative</a:t>
            </a:r>
            <a:endParaRPr lang="ro-RO" sz="2000" b="1">
              <a:solidFill>
                <a:srgbClr val="FF0000"/>
              </a:solidFill>
            </a:endParaRPr>
          </a:p>
          <a:p>
            <a:pPr algn="ctr"/>
            <a:r>
              <a:rPr lang="ro-RO" sz="2000"/>
              <a:t>(</a:t>
            </a:r>
            <a:r>
              <a:rPr lang="en-US" sz="2000"/>
              <a:t>"trag" date de pe alte servere, care de</a:t>
            </a:r>
            <a:r>
              <a:rPr lang="ro-MD" sz="2000"/>
              <a:t>țin informații despre același lucru</a:t>
            </a:r>
            <a:r>
              <a:rPr lang="ro-RO" sz="2000"/>
              <a:t>)</a:t>
            </a:r>
            <a:endParaRPr lang="ro-RO" sz="2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24346F-A14E-4B43-9BB6-051D0E95EA2D}"/>
              </a:ext>
            </a:extLst>
          </p:cNvPr>
          <p:cNvSpPr/>
          <p:nvPr/>
        </p:nvSpPr>
        <p:spPr>
          <a:xfrm>
            <a:off x="1589162" y="4293096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Robert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83B908-1C3B-49D8-B5A1-782872B504A8}"/>
              </a:ext>
            </a:extLst>
          </p:cNvPr>
          <p:cNvSpPr/>
          <p:nvPr/>
        </p:nvSpPr>
        <p:spPr>
          <a:xfrm>
            <a:off x="259321" y="5239444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>
                <a:solidFill>
                  <a:schemeClr val="tx1"/>
                </a:solidFill>
                <a:latin typeface="Arial Narrow" panose="020B0606020202030204" pitchFamily="34" charset="0"/>
              </a:rPr>
              <a:t>UBB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39D36B-928A-4E59-B827-7C3D9FAF5D2C}"/>
              </a:ext>
            </a:extLst>
          </p:cNvPr>
          <p:cNvSpPr/>
          <p:nvPr/>
        </p:nvSpPr>
        <p:spPr>
          <a:xfrm>
            <a:off x="3281114" y="3966139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03135C-F228-4F83-B280-BD569E327B47}"/>
              </a:ext>
            </a:extLst>
          </p:cNvPr>
          <p:cNvSpPr/>
          <p:nvPr/>
        </p:nvSpPr>
        <p:spPr>
          <a:xfrm>
            <a:off x="5009306" y="4149080"/>
            <a:ext cx="1356648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Terminator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EA4935-0606-4485-8F39-9BB615D3D7E0}"/>
              </a:ext>
            </a:extLst>
          </p:cNvPr>
          <p:cNvSpPr/>
          <p:nvPr/>
        </p:nvSpPr>
        <p:spPr>
          <a:xfrm>
            <a:off x="259321" y="3278535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Susana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1CBB9D-5A86-4B96-A756-6B418880B3AE}"/>
              </a:ext>
            </a:extLst>
          </p:cNvPr>
          <p:cNvSpPr/>
          <p:nvPr/>
        </p:nvSpPr>
        <p:spPr>
          <a:xfrm>
            <a:off x="2699792" y="6237312"/>
            <a:ext cx="1268190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>
                <a:solidFill>
                  <a:schemeClr val="tx1"/>
                </a:solidFill>
                <a:latin typeface="Arial Narrow" panose="020B0606020202030204" pitchFamily="34" charset="0"/>
              </a:rPr>
              <a:t>ClujNapoca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8EAEDDC-552C-488D-8562-50A75B1E9A31}"/>
              </a:ext>
            </a:extLst>
          </p:cNvPr>
          <p:cNvSpPr/>
          <p:nvPr/>
        </p:nvSpPr>
        <p:spPr>
          <a:xfrm>
            <a:off x="2056978" y="5239444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Patrik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743FDE-953A-4481-BD29-2B0AA5AB9600}"/>
              </a:ext>
            </a:extLst>
          </p:cNvPr>
          <p:cNvCxnSpPr>
            <a:stCxn id="9" idx="5"/>
            <a:endCxn id="5" idx="1"/>
          </p:cNvCxnSpPr>
          <p:nvPr/>
        </p:nvCxnSpPr>
        <p:spPr>
          <a:xfrm>
            <a:off x="1058336" y="3708774"/>
            <a:ext cx="667915" cy="65813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3AC45F-8B75-4CF7-A3B4-D782742FD471}"/>
              </a:ext>
            </a:extLst>
          </p:cNvPr>
          <p:cNvCxnSpPr>
            <a:stCxn id="5" idx="6"/>
            <a:endCxn id="7" idx="2"/>
          </p:cNvCxnSpPr>
          <p:nvPr/>
        </p:nvCxnSpPr>
        <p:spPr>
          <a:xfrm flipV="1">
            <a:off x="2525266" y="4218167"/>
            <a:ext cx="755848" cy="326957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FE4CF9-126D-46DE-87B9-FC698556CBC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4217218" y="4218167"/>
            <a:ext cx="792088" cy="18294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77928B-E327-4E80-A831-56D5B61DC2AC}"/>
              </a:ext>
            </a:extLst>
          </p:cNvPr>
          <p:cNvCxnSpPr>
            <a:stCxn id="5" idx="4"/>
            <a:endCxn id="11" idx="0"/>
          </p:cNvCxnSpPr>
          <p:nvPr/>
        </p:nvCxnSpPr>
        <p:spPr>
          <a:xfrm>
            <a:off x="2057214" y="4797152"/>
            <a:ext cx="467816" cy="44229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D4508-E669-4AE0-995F-22C6EEDE4300}"/>
              </a:ext>
            </a:extLst>
          </p:cNvPr>
          <p:cNvCxnSpPr>
            <a:stCxn id="5" idx="3"/>
            <a:endCxn id="6" idx="7"/>
          </p:cNvCxnSpPr>
          <p:nvPr/>
        </p:nvCxnSpPr>
        <p:spPr>
          <a:xfrm flipH="1">
            <a:off x="1058336" y="4723335"/>
            <a:ext cx="667915" cy="589926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B63D14-599F-48D0-B51E-1AB4A2EB1039}"/>
              </a:ext>
            </a:extLst>
          </p:cNvPr>
          <p:cNvCxnSpPr>
            <a:cxnSpLocks/>
            <a:stCxn id="11" idx="4"/>
            <a:endCxn id="10" idx="1"/>
          </p:cNvCxnSpPr>
          <p:nvPr/>
        </p:nvCxnSpPr>
        <p:spPr>
          <a:xfrm>
            <a:off x="2525030" y="5743500"/>
            <a:ext cx="360484" cy="56762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70B60F2-62F9-450F-A746-1F0C4D1544E0}"/>
              </a:ext>
            </a:extLst>
          </p:cNvPr>
          <p:cNvSpPr txBox="1"/>
          <p:nvPr/>
        </p:nvSpPr>
        <p:spPr>
          <a:xfrm>
            <a:off x="2291122" y="4139207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DB8BC6-0284-4DB0-8804-D9493D612FE5}"/>
              </a:ext>
            </a:extLst>
          </p:cNvPr>
          <p:cNvSpPr txBox="1"/>
          <p:nvPr/>
        </p:nvSpPr>
        <p:spPr>
          <a:xfrm>
            <a:off x="727373" y="3883954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C7C887-5D9F-46FA-96A6-5B652D7A8E04}"/>
              </a:ext>
            </a:extLst>
          </p:cNvPr>
          <p:cNvSpPr txBox="1"/>
          <p:nvPr/>
        </p:nvSpPr>
        <p:spPr>
          <a:xfrm>
            <a:off x="1792560" y="4864409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DD2F51-C9AD-4046-9B34-F0115FDD9B04}"/>
              </a:ext>
            </a:extLst>
          </p:cNvPr>
          <p:cNvSpPr txBox="1"/>
          <p:nvPr/>
        </p:nvSpPr>
        <p:spPr>
          <a:xfrm>
            <a:off x="615621" y="4779453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lucreazaLa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0624E8-ECAC-436B-A8EA-62888A43F6C1}"/>
              </a:ext>
            </a:extLst>
          </p:cNvPr>
          <p:cNvSpPr txBox="1"/>
          <p:nvPr/>
        </p:nvSpPr>
        <p:spPr>
          <a:xfrm>
            <a:off x="2281566" y="5873425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traiesteLa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B90AC7-AFC1-4EB7-8B30-AFCBE7315DDF}"/>
              </a:ext>
            </a:extLst>
          </p:cNvPr>
          <p:cNvSpPr txBox="1"/>
          <p:nvPr/>
        </p:nvSpPr>
        <p:spPr>
          <a:xfrm>
            <a:off x="4217218" y="3910390"/>
            <a:ext cx="7920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iiPlace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CB3D6B-A118-4107-81B9-0DA6D343AD10}"/>
              </a:ext>
            </a:extLst>
          </p:cNvPr>
          <p:cNvCxnSpPr/>
          <p:nvPr/>
        </p:nvCxnSpPr>
        <p:spPr>
          <a:xfrm>
            <a:off x="1080641" y="3715300"/>
            <a:ext cx="667915" cy="65813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CF43EBE-D85A-44F8-AD4E-9F744753FE21}"/>
              </a:ext>
            </a:extLst>
          </p:cNvPr>
          <p:cNvSpPr txBox="1"/>
          <p:nvPr/>
        </p:nvSpPr>
        <p:spPr>
          <a:xfrm>
            <a:off x="91796" y="2567041"/>
            <a:ext cx="40989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/>
              <a:t>Cine e regizorul filmului care place nepotului Susanei?</a:t>
            </a:r>
            <a:endParaRPr lang="en-US"/>
          </a:p>
          <a:p>
            <a:endParaRPr lang="ro-MD">
              <a:solidFill>
                <a:srgbClr val="FF0000"/>
              </a:solidFill>
            </a:endParaRPr>
          </a:p>
          <a:p>
            <a:endParaRPr lang="ro-MD">
              <a:solidFill>
                <a:srgbClr val="FF0000"/>
              </a:solidFill>
            </a:endParaRPr>
          </a:p>
          <a:p>
            <a:endParaRPr lang="ro-MD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4321108-89B0-4089-86B3-4943BFEC787E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2525266" y="4210449"/>
            <a:ext cx="755848" cy="33467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DF74E7D-52C9-40F2-B561-F8CA52D2C5AB}"/>
              </a:ext>
            </a:extLst>
          </p:cNvPr>
          <p:cNvSpPr/>
          <p:nvPr/>
        </p:nvSpPr>
        <p:spPr>
          <a:xfrm>
            <a:off x="7380312" y="1772816"/>
            <a:ext cx="165618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>
                <a:solidFill>
                  <a:schemeClr val="tx1"/>
                </a:solidFill>
                <a:latin typeface="Arial Narrow" panose="020B0606020202030204" pitchFamily="34" charset="0"/>
              </a:rPr>
              <a:t>JamesCameron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BCFA61-DCCA-4B72-9CE1-1A4BEE37654E}"/>
              </a:ext>
            </a:extLst>
          </p:cNvPr>
          <p:cNvSpPr txBox="1"/>
          <p:nvPr/>
        </p:nvSpPr>
        <p:spPr>
          <a:xfrm>
            <a:off x="6985726" y="3677542"/>
            <a:ext cx="21582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i="1">
                <a:solidFill>
                  <a:srgbClr val="FF0000"/>
                </a:solidFill>
              </a:rPr>
              <a:t>Informația publică e disponibilă în</a:t>
            </a:r>
          </a:p>
          <a:p>
            <a:r>
              <a:rPr lang="ro-MD" i="1">
                <a:solidFill>
                  <a:srgbClr val="FF0000"/>
                </a:solidFill>
              </a:rPr>
              <a:t>grafuri DBPedia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A770BD1-FC67-4DB3-A128-5271F8AB6307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4232596" y="4244332"/>
            <a:ext cx="776710" cy="15677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8D4AA0F-F452-47C8-A5AA-7EFA072E2500}"/>
              </a:ext>
            </a:extLst>
          </p:cNvPr>
          <p:cNvCxnSpPr>
            <a:cxnSpLocks/>
          </p:cNvCxnSpPr>
          <p:nvPr/>
        </p:nvCxnSpPr>
        <p:spPr>
          <a:xfrm flipV="1">
            <a:off x="5660329" y="3143833"/>
            <a:ext cx="322081" cy="1005247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9DC71D6-6AE8-43EB-B4A6-BB19A5CA873F}"/>
              </a:ext>
            </a:extLst>
          </p:cNvPr>
          <p:cNvCxnSpPr>
            <a:cxnSpLocks/>
          </p:cNvCxnSpPr>
          <p:nvPr/>
        </p:nvCxnSpPr>
        <p:spPr>
          <a:xfrm flipV="1">
            <a:off x="6921942" y="2038538"/>
            <a:ext cx="458370" cy="75789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3DE937-5569-4C49-BE03-684120063195}"/>
              </a:ext>
            </a:extLst>
          </p:cNvPr>
          <p:cNvGrpSpPr/>
          <p:nvPr/>
        </p:nvGrpSpPr>
        <p:grpSpPr>
          <a:xfrm>
            <a:off x="5763970" y="1777779"/>
            <a:ext cx="3380030" cy="1800876"/>
            <a:chOff x="5763970" y="1771121"/>
            <a:chExt cx="3380030" cy="1800876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EBBCD4D-807E-4615-80EB-5074EA659504}"/>
                </a:ext>
              </a:extLst>
            </p:cNvPr>
            <p:cNvCxnSpPr>
              <a:cxnSpLocks/>
              <a:stCxn id="34" idx="6"/>
              <a:endCxn id="48" idx="2"/>
            </p:cNvCxnSpPr>
            <p:nvPr/>
          </p:nvCxnSpPr>
          <p:spPr>
            <a:xfrm>
              <a:off x="7120618" y="2960948"/>
              <a:ext cx="516131" cy="359021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CDC6865-118E-420F-B352-2EC994FEC7BF}"/>
                </a:ext>
              </a:extLst>
            </p:cNvPr>
            <p:cNvSpPr/>
            <p:nvPr/>
          </p:nvSpPr>
          <p:spPr>
            <a:xfrm>
              <a:off x="5763970" y="2708920"/>
              <a:ext cx="1356648" cy="5040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13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Terminator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38B39DC-601A-4071-8CCF-81501A1D0113}"/>
                </a:ext>
              </a:extLst>
            </p:cNvPr>
            <p:cNvSpPr/>
            <p:nvPr/>
          </p:nvSpPr>
          <p:spPr>
            <a:xfrm>
              <a:off x="7767736" y="2492896"/>
              <a:ext cx="1296144" cy="5040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1300">
                  <a:solidFill>
                    <a:schemeClr val="tx1"/>
                  </a:solidFill>
                  <a:latin typeface="Arial Narrow" panose="020B0606020202030204" pitchFamily="34" charset="0"/>
                </a:rPr>
                <a:t>ArnoldSchw</a:t>
              </a:r>
              <a:endParaRPr lang="ro-RO" sz="13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353876F-4C16-4D7D-B831-939502B27158}"/>
                </a:ext>
              </a:extLst>
            </p:cNvPr>
            <p:cNvCxnSpPr>
              <a:cxnSpLocks/>
              <a:stCxn id="34" idx="7"/>
              <a:endCxn id="40" idx="2"/>
            </p:cNvCxnSpPr>
            <p:nvPr/>
          </p:nvCxnSpPr>
          <p:spPr>
            <a:xfrm flipV="1">
              <a:off x="6921942" y="2024844"/>
              <a:ext cx="458370" cy="757893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77FC030-4716-47D8-962B-2188C2D9BC9B}"/>
                </a:ext>
              </a:extLst>
            </p:cNvPr>
            <p:cNvCxnSpPr>
              <a:cxnSpLocks/>
              <a:stCxn id="34" idx="6"/>
              <a:endCxn id="45" idx="2"/>
            </p:cNvCxnSpPr>
            <p:nvPr/>
          </p:nvCxnSpPr>
          <p:spPr>
            <a:xfrm flipV="1">
              <a:off x="7120618" y="2744924"/>
              <a:ext cx="647118" cy="216024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47EC10E-150A-4DA0-B0C5-88BF9CA1E19A}"/>
                </a:ext>
              </a:extLst>
            </p:cNvPr>
            <p:cNvSpPr/>
            <p:nvPr/>
          </p:nvSpPr>
          <p:spPr>
            <a:xfrm>
              <a:off x="7636749" y="3067941"/>
              <a:ext cx="1507251" cy="5040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1300">
                  <a:solidFill>
                    <a:schemeClr val="tx1"/>
                  </a:solidFill>
                  <a:latin typeface="Arial Narrow" panose="020B0606020202030204" pitchFamily="34" charset="0"/>
                </a:rPr>
                <a:t>LindaHamilton</a:t>
              </a:r>
              <a:endParaRPr lang="ro-RO" sz="13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22CDDD-D362-466D-A6E9-91AC99F72946}"/>
                </a:ext>
              </a:extLst>
            </p:cNvPr>
            <p:cNvSpPr txBox="1"/>
            <p:nvPr/>
          </p:nvSpPr>
          <p:spPr>
            <a:xfrm>
              <a:off x="7067609" y="2313930"/>
              <a:ext cx="92511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1300">
                  <a:latin typeface="Arial Narrow" panose="020B0606020202030204" pitchFamily="34" charset="0"/>
                </a:rPr>
                <a:t>director</a:t>
              </a:r>
              <a:endParaRPr lang="ro-RO" sz="1300" dirty="0">
                <a:latin typeface="Arial Narrow" panose="020B060602020203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ED4E274-F6A5-4E0A-A5C2-98F568CAEEE4}"/>
                </a:ext>
              </a:extLst>
            </p:cNvPr>
            <p:cNvSpPr txBox="1"/>
            <p:nvPr/>
          </p:nvSpPr>
          <p:spPr>
            <a:xfrm>
              <a:off x="7120618" y="2609274"/>
              <a:ext cx="154315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1300">
                  <a:latin typeface="Arial Narrow" panose="020B0606020202030204" pitchFamily="34" charset="0"/>
                </a:rPr>
                <a:t>starring</a:t>
              </a:r>
              <a:endParaRPr lang="ro-RO" sz="1300" dirty="0">
                <a:latin typeface="Arial Narrow" panose="020B060602020203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C9D5B7E-44A0-4F18-806B-E98BCC39A13C}"/>
                </a:ext>
              </a:extLst>
            </p:cNvPr>
            <p:cNvSpPr txBox="1"/>
            <p:nvPr/>
          </p:nvSpPr>
          <p:spPr>
            <a:xfrm>
              <a:off x="7069535" y="2978851"/>
              <a:ext cx="72723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1300">
                  <a:latin typeface="Arial Narrow" panose="020B0606020202030204" pitchFamily="34" charset="0"/>
                </a:rPr>
                <a:t>starring</a:t>
              </a:r>
              <a:endParaRPr lang="ro-RO" sz="1300" dirty="0">
                <a:latin typeface="Arial Narrow" panose="020B0606020202030204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DEA0750-1F26-463A-AC48-A8F59CC9E114}"/>
                </a:ext>
              </a:extLst>
            </p:cNvPr>
            <p:cNvSpPr/>
            <p:nvPr/>
          </p:nvSpPr>
          <p:spPr>
            <a:xfrm>
              <a:off x="7375868" y="1771121"/>
              <a:ext cx="1656184" cy="5040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1300">
                  <a:solidFill>
                    <a:schemeClr val="tx1"/>
                  </a:solidFill>
                  <a:latin typeface="Arial Narrow" panose="020B0606020202030204" pitchFamily="34" charset="0"/>
                </a:rPr>
                <a:t>JamesCameron</a:t>
              </a:r>
              <a:endParaRPr lang="ro-RO" sz="13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0E313018-18D3-4C5F-B8AE-7B4E6661110E}"/>
              </a:ext>
            </a:extLst>
          </p:cNvPr>
          <p:cNvSpPr txBox="1"/>
          <p:nvPr/>
        </p:nvSpPr>
        <p:spPr>
          <a:xfrm>
            <a:off x="96956" y="862639"/>
            <a:ext cx="742737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400"/>
          </a:p>
          <a:p>
            <a:r>
              <a:rPr lang="en-US" sz="1400">
                <a:solidFill>
                  <a:srgbClr val="FF0000"/>
                </a:solidFill>
              </a:rPr>
              <a:t>SELECT ?regizor</a:t>
            </a:r>
            <a:r>
              <a:rPr lang="ro-RO" sz="1400">
                <a:solidFill>
                  <a:srgbClr val="FF0000"/>
                </a:solidFill>
              </a:rPr>
              <a:t> </a:t>
            </a:r>
            <a:r>
              <a:rPr lang="en-US" sz="1400">
                <a:solidFill>
                  <a:srgbClr val="FF0000"/>
                </a:solidFill>
              </a:rPr>
              <a:t>WHERE</a:t>
            </a:r>
            <a:r>
              <a:rPr lang="ro-RO" sz="1400">
                <a:solidFill>
                  <a:srgbClr val="FF0000"/>
                </a:solidFill>
              </a:rPr>
              <a:t> </a:t>
            </a:r>
          </a:p>
          <a:p>
            <a:r>
              <a:rPr lang="en-US" sz="1400">
                <a:solidFill>
                  <a:srgbClr val="FF0000"/>
                </a:solidFill>
              </a:rPr>
              <a:t>{</a:t>
            </a:r>
            <a:endParaRPr lang="ro-MD" sz="1400">
              <a:solidFill>
                <a:srgbClr val="FF0000"/>
              </a:solidFill>
            </a:endParaRPr>
          </a:p>
          <a:p>
            <a:r>
              <a:rPr lang="ro-RO" sz="1400">
                <a:solidFill>
                  <a:srgbClr val="FF0000"/>
                </a:solidFill>
              </a:rPr>
              <a:t>:Susana</a:t>
            </a:r>
            <a:r>
              <a:rPr lang="en-US" sz="1400">
                <a:solidFill>
                  <a:srgbClr val="FF0000"/>
                </a:solidFill>
              </a:rPr>
              <a:t> </a:t>
            </a:r>
            <a:r>
              <a:rPr lang="ro-MD" sz="1400">
                <a:solidFill>
                  <a:srgbClr val="FF0000"/>
                </a:solidFill>
              </a:rPr>
              <a:t>:areCopilPe/:areCopilPe/:iiPlace  </a:t>
            </a:r>
            <a:r>
              <a:rPr lang="ro-MD" sz="1400" u="sng">
                <a:solidFill>
                  <a:srgbClr val="FF0000"/>
                </a:solidFill>
              </a:rPr>
              <a:t>?film</a:t>
            </a:r>
            <a:r>
              <a:rPr lang="ro-MD" sz="1400">
                <a:solidFill>
                  <a:srgbClr val="FF0000"/>
                </a:solidFill>
              </a:rPr>
              <a:t>.  </a:t>
            </a:r>
            <a:r>
              <a:rPr lang="en-US" sz="1400" i="1"/>
              <a:t>#</a:t>
            </a:r>
            <a:r>
              <a:rPr lang="ro-MD" sz="1400" i="1"/>
              <a:t>se interoghează graful local până la ?film</a:t>
            </a:r>
          </a:p>
          <a:p>
            <a:endParaRPr lang="ro-MD" sz="1400" b="1">
              <a:solidFill>
                <a:srgbClr val="FF0000"/>
              </a:solidFill>
            </a:endParaRPr>
          </a:p>
          <a:p>
            <a:r>
              <a:rPr lang="ro-MD" sz="1400" b="1">
                <a:solidFill>
                  <a:srgbClr val="FF0000"/>
                </a:solidFill>
              </a:rPr>
              <a:t>SERVICE </a:t>
            </a:r>
            <a:r>
              <a:rPr lang="en-US" sz="1400" b="1">
                <a:solidFill>
                  <a:srgbClr val="FF0000"/>
                </a:solidFill>
              </a:rPr>
              <a:t>&lt;</a:t>
            </a:r>
            <a:r>
              <a:rPr lang="ro-RO" sz="1400" b="1">
                <a:solidFill>
                  <a:srgbClr val="FF0000"/>
                </a:solidFill>
              </a:rPr>
              <a:t>http://dbpedia.org/sparql</a:t>
            </a:r>
            <a:r>
              <a:rPr lang="en-US" sz="1400" b="1">
                <a:solidFill>
                  <a:srgbClr val="FF0000"/>
                </a:solidFill>
              </a:rPr>
              <a:t>&gt;</a:t>
            </a:r>
            <a:r>
              <a:rPr lang="en-US" sz="1400">
                <a:solidFill>
                  <a:srgbClr val="FF0000"/>
                </a:solidFill>
              </a:rPr>
              <a:t> {?film </a:t>
            </a:r>
            <a:r>
              <a:rPr lang="ro-RO" sz="1400">
                <a:solidFill>
                  <a:srgbClr val="FF0000"/>
                </a:solidFill>
              </a:rPr>
              <a:t>dbo</a:t>
            </a:r>
            <a:r>
              <a:rPr lang="en-US" sz="1400">
                <a:solidFill>
                  <a:srgbClr val="FF0000"/>
                </a:solidFill>
              </a:rPr>
              <a:t>:director ?regizor}</a:t>
            </a:r>
            <a:r>
              <a:rPr lang="ro-MD" sz="1400">
                <a:solidFill>
                  <a:srgbClr val="FF0000"/>
                </a:solidFill>
              </a:rPr>
              <a:t>   </a:t>
            </a:r>
            <a:r>
              <a:rPr lang="en-US" sz="1400" i="1"/>
              <a:t>#</a:t>
            </a:r>
            <a:r>
              <a:rPr lang="ro-MD" sz="1400" i="1"/>
              <a:t>apoi se sare în </a:t>
            </a:r>
            <a:r>
              <a:rPr lang="en-US" sz="1400" i="1"/>
              <a:t>graf</a:t>
            </a:r>
            <a:r>
              <a:rPr lang="ro-MD" sz="1400" i="1"/>
              <a:t>ul</a:t>
            </a:r>
            <a:r>
              <a:rPr lang="en-US" sz="1400" i="1"/>
              <a:t> public</a:t>
            </a:r>
            <a:endParaRPr lang="ro-MD" sz="1400" i="1"/>
          </a:p>
          <a:p>
            <a:r>
              <a:rPr lang="en-US" sz="1400">
                <a:solidFill>
                  <a:srgbClr val="FF0000"/>
                </a:solidFill>
              </a:rPr>
              <a:t>}</a:t>
            </a:r>
            <a:endParaRPr lang="ro-MD" sz="14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0E733D1-BC3F-4167-B737-C3EDF1C2081D}"/>
              </a:ext>
            </a:extLst>
          </p:cNvPr>
          <p:cNvSpPr txBox="1"/>
          <p:nvPr/>
        </p:nvSpPr>
        <p:spPr>
          <a:xfrm>
            <a:off x="5860468" y="3464417"/>
            <a:ext cx="92511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solidFill>
                  <a:srgbClr val="FF0000"/>
                </a:solidFill>
                <a:latin typeface="Arial Narrow" panose="020B0606020202030204" pitchFamily="34" charset="0"/>
              </a:rPr>
              <a:t>Cerere HTTP pe bază de ID!</a:t>
            </a:r>
            <a:endParaRPr lang="ro-RO" sz="13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DC9625EC-5399-43A6-8ADC-7D4A4533E226}"/>
              </a:ext>
            </a:extLst>
          </p:cNvPr>
          <p:cNvCxnSpPr>
            <a:cxnSpLocks/>
          </p:cNvCxnSpPr>
          <p:nvPr/>
        </p:nvCxnSpPr>
        <p:spPr>
          <a:xfrm rot="5400000">
            <a:off x="3110597" y="1714465"/>
            <a:ext cx="310701" cy="31005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18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11111E-6 L -0.275 0.5513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50" y="2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0" grpId="0" animBg="1"/>
      <p:bldP spid="40" grpId="1" animBg="1"/>
      <p:bldP spid="55" grpId="0"/>
      <p:bldP spid="70" grpId="0"/>
      <p:bldP spid="71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Tipuri de interogări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525963"/>
          </a:xfrm>
        </p:spPr>
        <p:txBody>
          <a:bodyPr>
            <a:normAutofit fontScale="85000" lnSpcReduction="20000"/>
          </a:bodyPr>
          <a:lstStyle/>
          <a:p>
            <a:r>
              <a:rPr lang="ro-RO" b="1"/>
              <a:t>Interogări de citire </a:t>
            </a:r>
            <a:r>
              <a:rPr lang="ro-RO"/>
              <a:t>= interogările care nu modifică baza de grafuri:</a:t>
            </a:r>
          </a:p>
          <a:p>
            <a:pPr lvl="1"/>
            <a:r>
              <a:rPr lang="ro-RO"/>
              <a:t>SELECT, ASK, DESCRIBE, CONSTRUCT</a:t>
            </a:r>
          </a:p>
          <a:p>
            <a:endParaRPr lang="ro-RO" b="1"/>
          </a:p>
          <a:p>
            <a:r>
              <a:rPr lang="ro-RO" b="1"/>
              <a:t>Interogări de scriere </a:t>
            </a:r>
            <a:r>
              <a:rPr lang="ro-RO"/>
              <a:t>= interogările ce modifică baza de grafuri:</a:t>
            </a:r>
          </a:p>
          <a:p>
            <a:pPr lvl="1"/>
            <a:r>
              <a:rPr lang="ro-RO" b="1"/>
              <a:t>Modificări macro </a:t>
            </a:r>
            <a:r>
              <a:rPr lang="en-GB"/>
              <a:t>(</a:t>
            </a:r>
            <a:r>
              <a:rPr lang="ro-RO"/>
              <a:t>lucrează cu un graf întreg):</a:t>
            </a:r>
            <a:r>
              <a:rPr lang="en-GB"/>
              <a:t> LOAD, ADD, MOVE, COPY, DROP</a:t>
            </a:r>
            <a:endParaRPr lang="ro-RO"/>
          </a:p>
          <a:p>
            <a:pPr lvl="1"/>
            <a:r>
              <a:rPr lang="ro-RO" b="1"/>
              <a:t>Modificări granulare</a:t>
            </a:r>
            <a:r>
              <a:rPr lang="ro-RO"/>
              <a:t> (la nivel de afirmații): INSERT, DELETE, DELETE</a:t>
            </a:r>
            <a:r>
              <a:rPr lang="en-GB"/>
              <a:t>/INSERT</a:t>
            </a:r>
            <a:endParaRPr lang="ro-RO"/>
          </a:p>
          <a:p>
            <a:pPr marL="0" indent="0">
              <a:buNone/>
            </a:pPr>
            <a:endParaRPr lang="ro-RO"/>
          </a:p>
          <a:p>
            <a:pPr marL="0" indent="0">
              <a:buNone/>
            </a:pPr>
            <a:r>
              <a:rPr lang="ro-RO" sz="2400" i="1"/>
              <a:t>Avertisment: în RDF4J citirile şi scrierile se execută în ferestre diferite.</a:t>
            </a:r>
            <a:endParaRPr lang="de-AT" sz="2400" i="1"/>
          </a:p>
        </p:txBody>
      </p:sp>
    </p:spTree>
    <p:extLst>
      <p:ext uri="{BB962C8B-B14F-4D97-AF65-F5344CB8AC3E}">
        <p14:creationId xmlns:p14="http://schemas.microsoft.com/office/powerpoint/2010/main" val="14929485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/>
              <a:t>Interogări de citire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lvl="0" indent="0" algn="just">
              <a:buNone/>
            </a:pPr>
            <a:r>
              <a:rPr lang="ro-RO"/>
              <a:t>Cu răspuns de tip array:</a:t>
            </a:r>
            <a:endParaRPr lang="en-US"/>
          </a:p>
          <a:p>
            <a:pPr lvl="0" algn="just"/>
            <a:r>
              <a:rPr lang="ro-RO" b="1"/>
              <a:t>SELECT</a:t>
            </a:r>
            <a:r>
              <a:rPr lang="ro-RO"/>
              <a:t> – comanda de bază, citește afirmații pe baza unor patternuri</a:t>
            </a:r>
          </a:p>
          <a:p>
            <a:pPr lvl="0" algn="just"/>
            <a:endParaRPr lang="ro-RO" dirty="0"/>
          </a:p>
          <a:p>
            <a:pPr lvl="0" algn="just"/>
            <a:r>
              <a:rPr lang="ro-RO" b="1"/>
              <a:t>SELECT cu</a:t>
            </a:r>
            <a:r>
              <a:rPr lang="en-US" b="1"/>
              <a:t> GRAPH </a:t>
            </a:r>
            <a:r>
              <a:rPr lang="ro-RO" b="1"/>
              <a:t>sau</a:t>
            </a:r>
            <a:r>
              <a:rPr lang="en-US" b="1"/>
              <a:t> FROM</a:t>
            </a:r>
            <a:r>
              <a:rPr lang="ro-RO"/>
              <a:t> – citește afirmații filtrate după ID-ul de graf (dacă sunt mai multe în aceeași bază de grafuri)</a:t>
            </a:r>
            <a:endParaRPr lang="ro-RO" dirty="0"/>
          </a:p>
          <a:p>
            <a:pPr lvl="0" algn="just"/>
            <a:endParaRPr lang="ro-RO" b="1"/>
          </a:p>
          <a:p>
            <a:pPr lvl="0" algn="just"/>
            <a:r>
              <a:rPr lang="ro-RO" b="1"/>
              <a:t>SELECT cu </a:t>
            </a:r>
            <a:r>
              <a:rPr lang="ro-RO" b="1" dirty="0"/>
              <a:t>SERVICE</a:t>
            </a:r>
            <a:r>
              <a:rPr lang="ro-RO" dirty="0"/>
              <a:t> </a:t>
            </a:r>
            <a:r>
              <a:rPr lang="ro-RO"/>
              <a:t>– citește afirmații de la un API de tip SPARQL endpoint</a:t>
            </a:r>
          </a:p>
          <a:p>
            <a:pPr marL="0" lvl="0" indent="0" algn="just">
              <a:buNone/>
            </a:pPr>
            <a:endParaRPr lang="ro-RO"/>
          </a:p>
          <a:p>
            <a:pPr marL="0" lvl="0" indent="0" algn="just">
              <a:buNone/>
            </a:pPr>
            <a:endParaRPr lang="ro-RO"/>
          </a:p>
          <a:p>
            <a:pPr marL="0" lvl="0" indent="0" algn="just">
              <a:buNone/>
            </a:pPr>
            <a:r>
              <a:rPr lang="ro-RO"/>
              <a:t>Cu răspuns boolean:</a:t>
            </a:r>
            <a:endParaRPr lang="ro-RO" dirty="0"/>
          </a:p>
          <a:p>
            <a:pPr lvl="0" algn="just"/>
            <a:r>
              <a:rPr lang="ro-RO" b="1"/>
              <a:t>ASK</a:t>
            </a:r>
            <a:r>
              <a:rPr lang="ro-RO"/>
              <a:t> – interogare cu răspuns boolean</a:t>
            </a:r>
            <a:r>
              <a:rPr lang="en-US"/>
              <a:t> (</a:t>
            </a:r>
            <a:r>
              <a:rPr lang="ro-RO"/>
              <a:t>testează existența sau absenţa unor afirmaţii);</a:t>
            </a:r>
          </a:p>
          <a:p>
            <a:pPr marL="0" lvl="0" indent="0" algn="just">
              <a:buNone/>
            </a:pPr>
            <a:endParaRPr lang="ro-RO"/>
          </a:p>
          <a:p>
            <a:pPr marL="0" lvl="0" indent="0" algn="just">
              <a:buNone/>
            </a:pPr>
            <a:endParaRPr lang="ro-RO"/>
          </a:p>
          <a:p>
            <a:pPr marL="0" lvl="0" indent="0" algn="just">
              <a:buNone/>
            </a:pPr>
            <a:r>
              <a:rPr lang="ro-RO"/>
              <a:t>Cu răspuns de tip graf:</a:t>
            </a:r>
          </a:p>
          <a:p>
            <a:pPr lvl="0" algn="just"/>
            <a:r>
              <a:rPr lang="ro-RO" b="1"/>
              <a:t>DESCRIBE</a:t>
            </a:r>
            <a:r>
              <a:rPr lang="ro-RO"/>
              <a:t> – solicită toate afirmațiile ce conțin un anumit termen ("tot ce se știe despre o resursă");</a:t>
            </a:r>
          </a:p>
          <a:p>
            <a:pPr lvl="0" algn="just"/>
            <a:r>
              <a:rPr lang="en-GB" b="1"/>
              <a:t>CONSTRUCT</a:t>
            </a:r>
            <a:r>
              <a:rPr lang="en-GB"/>
              <a:t> </a:t>
            </a:r>
            <a:r>
              <a:rPr lang="ro-RO"/>
              <a:t>cu o acoladă – filtrează graful extrăgând porțiunile ce respectă un pattern</a:t>
            </a:r>
          </a:p>
          <a:p>
            <a:pPr lvl="0" algn="just"/>
            <a:r>
              <a:rPr lang="ro-RO" b="1"/>
              <a:t>CONSTRUCT</a:t>
            </a:r>
            <a:r>
              <a:rPr lang="ro-RO"/>
              <a:t> cu două acolade </a:t>
            </a:r>
            <a:r>
              <a:rPr lang="en-GB"/>
              <a:t>– </a:t>
            </a:r>
            <a:r>
              <a:rPr lang="ro-MD"/>
              <a:t>raționare fără salvarea afirmațiilor generate</a:t>
            </a:r>
            <a:endParaRPr lang="ro-RO"/>
          </a:p>
          <a:p>
            <a:pPr marL="0" indent="0" algn="just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567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ro-RO"/>
              <a:t>Exemplu graf</a:t>
            </a:r>
            <a:br>
              <a:rPr lang="ro-RO"/>
            </a:br>
            <a:r>
              <a:rPr lang="ro-RO" sz="2200"/>
              <a:t> (pentru interogările de pe slideurile următoare)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2001"/>
            <a:ext cx="8820472" cy="1370895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ro-RO" sz="1800" i="1"/>
              <a:t>	Am folosit </a:t>
            </a:r>
            <a:r>
              <a:rPr lang="en-US" sz="1800" i="1">
                <a:solidFill>
                  <a:srgbClr val="FF0000"/>
                </a:solidFill>
              </a:rPr>
              <a:t>@base</a:t>
            </a:r>
            <a:r>
              <a:rPr lang="en-US" sz="1800" i="1"/>
              <a:t> </a:t>
            </a:r>
            <a:r>
              <a:rPr lang="ro-RO" sz="1800" i="1"/>
              <a:t>în loc de </a:t>
            </a:r>
            <a:r>
              <a:rPr lang="en-US" sz="1800" i="1"/>
              <a:t>@prefix!</a:t>
            </a:r>
            <a:r>
              <a:rPr lang="ro-RO" sz="1800" i="1"/>
              <a:t> C</a:t>
            </a:r>
            <a:r>
              <a:rPr lang="en-US" sz="1800" i="1"/>
              <a:t>u </a:t>
            </a:r>
            <a:r>
              <a:rPr lang="en-US" sz="1800" i="1">
                <a:solidFill>
                  <a:srgbClr val="FF0000"/>
                </a:solidFill>
              </a:rPr>
              <a:t>@base</a:t>
            </a:r>
            <a:r>
              <a:rPr lang="ro-RO" sz="1800" i="1"/>
              <a:t>, toţi termenii vor fi "căi relative" (în paranteză unghiulară) la o aceeaşi "adresă de bază"</a:t>
            </a:r>
          </a:p>
          <a:p>
            <a:pPr algn="just">
              <a:buNone/>
            </a:pPr>
            <a:r>
              <a:rPr lang="ro-RO" sz="1800" i="1"/>
              <a:t>	(</a:t>
            </a:r>
            <a:r>
              <a:rPr lang="en-GB" sz="1800" i="1"/>
              <a:t>se </a:t>
            </a:r>
            <a:r>
              <a:rPr lang="ro-MD" sz="1800" i="1"/>
              <a:t>poate </a:t>
            </a:r>
            <a:r>
              <a:rPr lang="ro-RO" sz="1800" i="1"/>
              <a:t>folosi când toţi termenii au aceeaşi provenienţă, </a:t>
            </a:r>
            <a:r>
              <a:rPr lang="en-GB" sz="1800" i="1"/>
              <a:t>deci nu e nevoie de diferen</a:t>
            </a:r>
            <a:r>
              <a:rPr lang="ro-RO" sz="1800" i="1"/>
              <a:t>ţiere după prefix)</a:t>
            </a:r>
          </a:p>
          <a:p>
            <a:pPr>
              <a:buNone/>
            </a:pPr>
            <a:endParaRPr lang="en-US" sz="1800" b="1" i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92" y="2492896"/>
            <a:ext cx="9144000" cy="48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endParaRPr lang="ro-RO" sz="2000" dirty="0">
              <a:solidFill>
                <a:srgbClr val="FF0000"/>
              </a:solidFill>
            </a:endParaRPr>
          </a:p>
          <a:p>
            <a:r>
              <a:rPr lang="ro-RO" sz="2000" dirty="0">
                <a:solidFill>
                  <a:srgbClr val="FF0000"/>
                </a:solidFill>
              </a:rPr>
              <a:t>@base &lt;http://buchmann.ro&gt;.</a:t>
            </a:r>
          </a:p>
          <a:p>
            <a:r>
              <a:rPr lang="ro-RO" sz="2000" dirty="0">
                <a:solidFill>
                  <a:srgbClr val="FF0000"/>
                </a:solidFill>
              </a:rPr>
              <a:t>&lt;#</a:t>
            </a:r>
            <a:r>
              <a:rPr lang="ro-RO" sz="2000" dirty="0" err="1">
                <a:solidFill>
                  <a:srgbClr val="FF0000"/>
                </a:solidFill>
              </a:rPr>
              <a:t>JamesCameron</a:t>
            </a:r>
            <a:r>
              <a:rPr lang="ro-RO" sz="2000" dirty="0">
                <a:solidFill>
                  <a:srgbClr val="FF0000"/>
                </a:solidFill>
              </a:rPr>
              <a:t>&gt; 	&lt;#</a:t>
            </a:r>
            <a:r>
              <a:rPr lang="ro-RO" sz="2000" dirty="0" err="1">
                <a:solidFill>
                  <a:srgbClr val="FF0000"/>
                </a:solidFill>
              </a:rPr>
              <a:t>directed</a:t>
            </a:r>
            <a:r>
              <a:rPr lang="ro-RO" sz="2000" dirty="0">
                <a:solidFill>
                  <a:srgbClr val="FF0000"/>
                </a:solidFill>
              </a:rPr>
              <a:t>&gt; 	&lt;#Avatar&gt;, &lt;#</a:t>
            </a:r>
            <a:r>
              <a:rPr lang="ro-RO" sz="2000">
                <a:solidFill>
                  <a:srgbClr val="FF0000"/>
                </a:solidFill>
              </a:rPr>
              <a:t>Terminator&gt;;</a:t>
            </a:r>
          </a:p>
          <a:p>
            <a:r>
              <a:rPr lang="ro-RO" sz="2000">
                <a:solidFill>
                  <a:srgbClr val="FF0000"/>
                </a:solidFill>
              </a:rPr>
              <a:t>			&lt;#hasName&gt;	</a:t>
            </a:r>
            <a:r>
              <a:rPr lang="en-GB" sz="2000">
                <a:solidFill>
                  <a:srgbClr val="FF0000"/>
                </a:solidFill>
              </a:rPr>
              <a:t>"</a:t>
            </a:r>
            <a:r>
              <a:rPr lang="ro-RO" sz="2000">
                <a:solidFill>
                  <a:srgbClr val="FF0000"/>
                </a:solidFill>
              </a:rPr>
              <a:t>James Cameron".</a:t>
            </a:r>
          </a:p>
          <a:p>
            <a:r>
              <a:rPr lang="ro-RO" sz="2000">
                <a:solidFill>
                  <a:srgbClr val="FF0000"/>
                </a:solidFill>
              </a:rPr>
              <a:t>&lt;#</a:t>
            </a:r>
            <a:r>
              <a:rPr lang="ro-RO" sz="2000" dirty="0">
                <a:solidFill>
                  <a:srgbClr val="FF0000"/>
                </a:solidFill>
              </a:rPr>
              <a:t>Arnold&gt;		&lt;#</a:t>
            </a:r>
            <a:r>
              <a:rPr lang="ro-RO" sz="2000" dirty="0" err="1">
                <a:solidFill>
                  <a:srgbClr val="FF0000"/>
                </a:solidFill>
              </a:rPr>
              <a:t>playedIn</a:t>
            </a:r>
            <a:r>
              <a:rPr lang="ro-RO" sz="2000" dirty="0">
                <a:solidFill>
                  <a:srgbClr val="FF0000"/>
                </a:solidFill>
              </a:rPr>
              <a:t>&gt;	&lt;#Terminator&gt;;</a:t>
            </a:r>
          </a:p>
          <a:p>
            <a:r>
              <a:rPr lang="ro-RO" sz="2000" dirty="0">
                <a:solidFill>
                  <a:srgbClr val="FF0000"/>
                </a:solidFill>
              </a:rPr>
              <a:t>			&lt;#</a:t>
            </a:r>
            <a:r>
              <a:rPr lang="ro-RO" sz="2000" dirty="0" err="1">
                <a:solidFill>
                  <a:srgbClr val="FF0000"/>
                </a:solidFill>
              </a:rPr>
              <a:t>governed</a:t>
            </a:r>
            <a:r>
              <a:rPr lang="ro-RO" sz="2000" dirty="0">
                <a:solidFill>
                  <a:srgbClr val="FF0000"/>
                </a:solidFill>
              </a:rPr>
              <a:t>&gt;	&lt;#</a:t>
            </a:r>
            <a:r>
              <a:rPr lang="ro-RO" sz="2000">
                <a:solidFill>
                  <a:srgbClr val="FF0000"/>
                </a:solidFill>
              </a:rPr>
              <a:t>California&gt;;</a:t>
            </a:r>
          </a:p>
          <a:p>
            <a:r>
              <a:rPr lang="ro-RO" sz="2000">
                <a:solidFill>
                  <a:srgbClr val="FF0000"/>
                </a:solidFill>
              </a:rPr>
              <a:t>			&lt;#hasName&gt;	"Arnold Schwarzenegger".</a:t>
            </a:r>
            <a:endParaRPr lang="ro-RO" sz="2000" dirty="0">
              <a:solidFill>
                <a:srgbClr val="FF0000"/>
              </a:solidFill>
            </a:endParaRPr>
          </a:p>
          <a:p>
            <a:r>
              <a:rPr lang="ro-RO" sz="2000">
                <a:solidFill>
                  <a:srgbClr val="FF0000"/>
                </a:solidFill>
              </a:rPr>
              <a:t>&lt;#</a:t>
            </a:r>
            <a:r>
              <a:rPr lang="ro-RO" sz="2000" dirty="0">
                <a:solidFill>
                  <a:srgbClr val="FF0000"/>
                </a:solidFill>
              </a:rPr>
              <a:t>California&gt;		&lt;#</a:t>
            </a:r>
            <a:r>
              <a:rPr lang="ro-RO" sz="2000" dirty="0" err="1">
                <a:solidFill>
                  <a:srgbClr val="FF0000"/>
                </a:solidFill>
              </a:rPr>
              <a:t>hasName</a:t>
            </a:r>
            <a:r>
              <a:rPr lang="ro-RO" sz="2000" dirty="0">
                <a:solidFill>
                  <a:srgbClr val="FF0000"/>
                </a:solidFill>
              </a:rPr>
              <a:t>&gt;	</a:t>
            </a:r>
            <a:r>
              <a:rPr lang="en-GB" sz="2000" dirty="0">
                <a:solidFill>
                  <a:srgbClr val="FF0000"/>
                </a:solidFill>
              </a:rPr>
              <a:t>"</a:t>
            </a:r>
            <a:r>
              <a:rPr lang="ro-RO" sz="2000" dirty="0">
                <a:solidFill>
                  <a:srgbClr val="FF0000"/>
                </a:solidFill>
              </a:rPr>
              <a:t>California".</a:t>
            </a:r>
          </a:p>
          <a:p>
            <a:r>
              <a:rPr lang="ro-RO" sz="2000">
                <a:solidFill>
                  <a:srgbClr val="FF0000"/>
                </a:solidFill>
              </a:rPr>
              <a:t>&lt;#</a:t>
            </a:r>
            <a:r>
              <a:rPr lang="ro-RO" sz="2000" dirty="0">
                <a:solidFill>
                  <a:srgbClr val="FF0000"/>
                </a:solidFill>
              </a:rPr>
              <a:t>Avatar&gt;		&lt;#</a:t>
            </a:r>
            <a:r>
              <a:rPr lang="ro-RO" sz="2000" dirty="0" err="1">
                <a:solidFill>
                  <a:srgbClr val="FF0000"/>
                </a:solidFill>
              </a:rPr>
              <a:t>hasTitle</a:t>
            </a:r>
            <a:r>
              <a:rPr lang="ro-RO" sz="2000" dirty="0">
                <a:solidFill>
                  <a:srgbClr val="FF0000"/>
                </a:solidFill>
              </a:rPr>
              <a:t>&gt;	</a:t>
            </a:r>
            <a:r>
              <a:rPr lang="en-GB" sz="2000" dirty="0">
                <a:solidFill>
                  <a:srgbClr val="FF0000"/>
                </a:solidFill>
              </a:rPr>
              <a:t>"</a:t>
            </a:r>
            <a:r>
              <a:rPr lang="ro-RO" sz="2000">
                <a:solidFill>
                  <a:srgbClr val="FF0000"/>
                </a:solidFill>
              </a:rPr>
              <a:t>Avatar".</a:t>
            </a:r>
          </a:p>
          <a:p>
            <a:r>
              <a:rPr lang="ro-RO" sz="2000">
                <a:solidFill>
                  <a:srgbClr val="FF0000"/>
                </a:solidFill>
              </a:rPr>
              <a:t>&lt;#Terminator&gt;		&lt;#hasTitle&gt;	</a:t>
            </a:r>
            <a:r>
              <a:rPr lang="en-GB" sz="2000">
                <a:solidFill>
                  <a:srgbClr val="FF0000"/>
                </a:solidFill>
              </a:rPr>
              <a:t>"</a:t>
            </a:r>
            <a:r>
              <a:rPr lang="ro-RO" sz="2000">
                <a:solidFill>
                  <a:srgbClr val="FF0000"/>
                </a:solidFill>
              </a:rPr>
              <a:t>Terminator".</a:t>
            </a:r>
          </a:p>
          <a:p>
            <a:endParaRPr lang="ro-RO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81583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63034"/>
          </a:xfrm>
        </p:spPr>
        <p:txBody>
          <a:bodyPr>
            <a:normAutofit fontScale="90000"/>
          </a:bodyPr>
          <a:lstStyle/>
          <a:p>
            <a:r>
              <a:rPr lang="ro-RO"/>
              <a:t>Exemple de interogări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12776"/>
            <a:ext cx="8591872" cy="518457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>
                <a:solidFill>
                  <a:srgbClr val="FF0000"/>
                </a:solidFill>
              </a:rPr>
              <a:t>BASE </a:t>
            </a:r>
            <a:r>
              <a:rPr lang="ro-RO" sz="1600" dirty="0">
                <a:solidFill>
                  <a:srgbClr val="FF0000"/>
                </a:solidFill>
              </a:rPr>
              <a:t>&lt;http://buchmann.ro&gt;</a:t>
            </a:r>
            <a:r>
              <a:rPr lang="en-US" sz="1600" dirty="0"/>
              <a:t>*</a:t>
            </a:r>
          </a:p>
          <a:p>
            <a:pPr>
              <a:buNone/>
            </a:pPr>
            <a:r>
              <a:rPr lang="ro-RO" sz="1600" dirty="0">
                <a:solidFill>
                  <a:srgbClr val="FF0000"/>
                </a:solidFill>
              </a:rPr>
              <a:t>SELECT 	?</a:t>
            </a:r>
            <a:r>
              <a:rPr lang="en-GB" sz="1600" dirty="0">
                <a:solidFill>
                  <a:srgbClr val="FF0000"/>
                </a:solidFill>
              </a:rPr>
              <a:t>m</a:t>
            </a:r>
            <a:endParaRPr lang="ro-RO" sz="16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o-RO" sz="1600" dirty="0">
                <a:solidFill>
                  <a:srgbClr val="FF0000"/>
                </a:solidFill>
              </a:rPr>
              <a:t>	WHERE {&lt;#</a:t>
            </a:r>
            <a:r>
              <a:rPr lang="ro-RO" sz="1600" dirty="0" err="1">
                <a:solidFill>
                  <a:srgbClr val="FF0000"/>
                </a:solidFill>
              </a:rPr>
              <a:t>JamesCameron</a:t>
            </a:r>
            <a:r>
              <a:rPr lang="ro-RO" sz="1600" dirty="0">
                <a:solidFill>
                  <a:srgbClr val="FF0000"/>
                </a:solidFill>
              </a:rPr>
              <a:t>&gt; &lt;#</a:t>
            </a:r>
            <a:r>
              <a:rPr lang="ro-RO" sz="1600" dirty="0" err="1">
                <a:solidFill>
                  <a:srgbClr val="FF0000"/>
                </a:solidFill>
              </a:rPr>
              <a:t>directed</a:t>
            </a:r>
            <a:r>
              <a:rPr lang="ro-RO" sz="1600" dirty="0">
                <a:solidFill>
                  <a:srgbClr val="FF0000"/>
                </a:solidFill>
              </a:rPr>
              <a:t>&gt; ?</a:t>
            </a:r>
            <a:r>
              <a:rPr lang="en-GB" sz="1600" dirty="0">
                <a:solidFill>
                  <a:srgbClr val="FF0000"/>
                </a:solidFill>
              </a:rPr>
              <a:t>m</a:t>
            </a:r>
            <a:r>
              <a:rPr lang="ro-RO" sz="1600" dirty="0">
                <a:solidFill>
                  <a:srgbClr val="FF0000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1600" b="1" i="1" dirty="0"/>
              <a:t>= </a:t>
            </a:r>
            <a:r>
              <a:rPr lang="ro-RO" sz="1600" b="1" i="1" dirty="0"/>
              <a:t>returnează toate filmele regizate de</a:t>
            </a:r>
            <a:r>
              <a:rPr lang="en-US" sz="1600" b="1" i="1" dirty="0"/>
              <a:t> </a:t>
            </a:r>
            <a:r>
              <a:rPr lang="ro-RO" sz="1600" b="1" i="1" dirty="0"/>
              <a:t>James Cameron</a:t>
            </a:r>
            <a:endParaRPr lang="ro-RO" sz="1600" i="1" dirty="0"/>
          </a:p>
          <a:p>
            <a:pPr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o-RO" sz="1600" dirty="0">
                <a:solidFill>
                  <a:srgbClr val="FF0000"/>
                </a:solidFill>
              </a:rPr>
              <a:t>SELECT	?p	?o</a:t>
            </a:r>
          </a:p>
          <a:p>
            <a:pPr>
              <a:buNone/>
            </a:pPr>
            <a:r>
              <a:rPr lang="ro-RO" sz="1600" dirty="0">
                <a:solidFill>
                  <a:srgbClr val="FF0000"/>
                </a:solidFill>
              </a:rPr>
              <a:t>	WHERE {&lt;#Arnold&gt; ?p ?o}</a:t>
            </a: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b="1" i="1" dirty="0"/>
              <a:t>= </a:t>
            </a:r>
            <a:r>
              <a:rPr lang="ro-RO" sz="1600" b="1" i="1" dirty="0"/>
              <a:t>returnează toate afirmațiile despre Arnold</a:t>
            </a:r>
          </a:p>
          <a:p>
            <a:pPr marL="0" indent="0"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o-RO" sz="1600" dirty="0">
                <a:solidFill>
                  <a:srgbClr val="FF0000"/>
                </a:solidFill>
              </a:rPr>
              <a:t>SELECT 	?</a:t>
            </a:r>
            <a:r>
              <a:rPr lang="en-US" sz="1600" dirty="0">
                <a:solidFill>
                  <a:srgbClr val="FF0000"/>
                </a:solidFill>
              </a:rPr>
              <a:t>x</a:t>
            </a:r>
            <a:endParaRPr lang="ro-RO" sz="16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o-RO" sz="1600" dirty="0">
                <a:solidFill>
                  <a:srgbClr val="FF0000"/>
                </a:solidFill>
              </a:rPr>
              <a:t>	WHERE {&lt;#</a:t>
            </a:r>
            <a:r>
              <a:rPr lang="ro-RO" sz="1600" dirty="0" err="1">
                <a:solidFill>
                  <a:srgbClr val="FF0000"/>
                </a:solidFill>
              </a:rPr>
              <a:t>JamesCameron</a:t>
            </a:r>
            <a:r>
              <a:rPr lang="ro-RO" sz="1600" dirty="0">
                <a:solidFill>
                  <a:srgbClr val="FF0000"/>
                </a:solidFill>
              </a:rPr>
              <a:t>&gt;</a:t>
            </a:r>
            <a:r>
              <a:rPr lang="en-GB" sz="1600" dirty="0">
                <a:solidFill>
                  <a:srgbClr val="FF0000"/>
                </a:solidFill>
              </a:rPr>
              <a:t> </a:t>
            </a:r>
            <a:r>
              <a:rPr lang="ro-RO" sz="1600" dirty="0">
                <a:solidFill>
                  <a:srgbClr val="FF0000"/>
                </a:solidFill>
              </a:rPr>
              <a:t>&lt;#</a:t>
            </a:r>
            <a:r>
              <a:rPr lang="ro-RO" sz="1600" dirty="0" err="1">
                <a:solidFill>
                  <a:srgbClr val="FF0000"/>
                </a:solidFill>
              </a:rPr>
              <a:t>directed</a:t>
            </a:r>
            <a:r>
              <a:rPr lang="ro-RO" sz="1600" dirty="0">
                <a:solidFill>
                  <a:srgbClr val="FF0000"/>
                </a:solidFill>
              </a:rPr>
              <a:t>&gt;</a:t>
            </a:r>
            <a:r>
              <a:rPr lang="en-GB" sz="1600" dirty="0">
                <a:solidFill>
                  <a:srgbClr val="FF0000"/>
                </a:solidFill>
              </a:rPr>
              <a:t> </a:t>
            </a:r>
            <a:r>
              <a:rPr lang="ro-RO" sz="1600" dirty="0">
                <a:solidFill>
                  <a:srgbClr val="FF0000"/>
                </a:solidFill>
              </a:rPr>
              <a:t>?</a:t>
            </a:r>
            <a:r>
              <a:rPr lang="en-GB" sz="1600" dirty="0">
                <a:solidFill>
                  <a:srgbClr val="FF0000"/>
                </a:solidFill>
              </a:rPr>
              <a:t>mov</a:t>
            </a:r>
            <a:r>
              <a:rPr lang="ro-RO" sz="1600" dirty="0">
                <a:solidFill>
                  <a:srgbClr val="FF0000"/>
                </a:solidFill>
              </a:rPr>
              <a:t>.</a:t>
            </a:r>
          </a:p>
          <a:p>
            <a:pPr>
              <a:buNone/>
            </a:pPr>
            <a:r>
              <a:rPr lang="ro-RO" sz="1600" dirty="0">
                <a:solidFill>
                  <a:srgbClr val="FF0000"/>
                </a:solidFill>
              </a:rPr>
              <a:t>		</a:t>
            </a:r>
            <a:r>
              <a:rPr lang="en-US" sz="1600" dirty="0">
                <a:solidFill>
                  <a:srgbClr val="FF0000"/>
                </a:solidFill>
              </a:rPr>
              <a:t>      </a:t>
            </a:r>
            <a:r>
              <a:rPr lang="ro-RO" sz="1600" dirty="0">
                <a:solidFill>
                  <a:srgbClr val="FF0000"/>
                </a:solidFill>
              </a:rPr>
              <a:t>?</a:t>
            </a:r>
            <a:r>
              <a:rPr lang="en-US" sz="1600" dirty="0">
                <a:solidFill>
                  <a:srgbClr val="FF0000"/>
                </a:solidFill>
              </a:rPr>
              <a:t>x</a:t>
            </a:r>
            <a:r>
              <a:rPr lang="ro-RO" sz="1600" dirty="0">
                <a:solidFill>
                  <a:srgbClr val="FF0000"/>
                </a:solidFill>
              </a:rPr>
              <a:t> &lt;#</a:t>
            </a:r>
            <a:r>
              <a:rPr lang="ro-RO" sz="1600" dirty="0" err="1">
                <a:solidFill>
                  <a:srgbClr val="FF0000"/>
                </a:solidFill>
              </a:rPr>
              <a:t>playedIn</a:t>
            </a:r>
            <a:r>
              <a:rPr lang="ro-RO" sz="1600" dirty="0">
                <a:solidFill>
                  <a:srgbClr val="FF0000"/>
                </a:solidFill>
              </a:rPr>
              <a:t>&gt; ?</a:t>
            </a:r>
            <a:r>
              <a:rPr lang="en-GB" sz="1600" dirty="0">
                <a:solidFill>
                  <a:srgbClr val="FF0000"/>
                </a:solidFill>
              </a:rPr>
              <a:t>mov</a:t>
            </a:r>
            <a:r>
              <a:rPr lang="ro-RO" sz="1600" dirty="0">
                <a:solidFill>
                  <a:srgbClr val="FF0000"/>
                </a:solidFill>
              </a:rPr>
              <a:t>.</a:t>
            </a:r>
          </a:p>
          <a:p>
            <a:pPr>
              <a:buNone/>
            </a:pPr>
            <a:r>
              <a:rPr lang="ro-RO" sz="1600" dirty="0">
                <a:solidFill>
                  <a:srgbClr val="FF0000"/>
                </a:solidFill>
              </a:rPr>
              <a:t>		</a:t>
            </a:r>
            <a:r>
              <a:rPr lang="en-US" sz="1600" dirty="0">
                <a:solidFill>
                  <a:srgbClr val="FF0000"/>
                </a:solidFill>
              </a:rPr>
              <a:t>      </a:t>
            </a:r>
            <a:r>
              <a:rPr lang="ro-RO" sz="1600" dirty="0">
                <a:solidFill>
                  <a:srgbClr val="FF0000"/>
                </a:solidFill>
              </a:rPr>
              <a:t>?</a:t>
            </a:r>
            <a:r>
              <a:rPr lang="en-US" sz="1600" dirty="0">
                <a:solidFill>
                  <a:srgbClr val="FF0000"/>
                </a:solidFill>
              </a:rPr>
              <a:t>x</a:t>
            </a:r>
            <a:r>
              <a:rPr lang="ro-RO" sz="1600" dirty="0">
                <a:solidFill>
                  <a:srgbClr val="FF0000"/>
                </a:solidFill>
              </a:rPr>
              <a:t> &lt;#</a:t>
            </a:r>
            <a:r>
              <a:rPr lang="ro-RO" sz="1600" dirty="0" err="1">
                <a:solidFill>
                  <a:srgbClr val="FF0000"/>
                </a:solidFill>
              </a:rPr>
              <a:t>governed</a:t>
            </a:r>
            <a:r>
              <a:rPr lang="ro-RO" sz="1600" dirty="0">
                <a:solidFill>
                  <a:srgbClr val="FF0000"/>
                </a:solidFill>
              </a:rPr>
              <a:t>&gt;&lt;#California&gt;}</a:t>
            </a: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b="1" i="1" dirty="0"/>
              <a:t>= </a:t>
            </a:r>
            <a:r>
              <a:rPr lang="ro-RO" sz="1600" b="1" i="1" dirty="0"/>
              <a:t>ce guvernator din California a jucat într-un film regizat de </a:t>
            </a:r>
            <a:r>
              <a:rPr lang="en-US" sz="1600" b="1" i="1" dirty="0"/>
              <a:t>James Cameron?</a:t>
            </a:r>
            <a:endParaRPr lang="ro-RO" sz="1600" b="1" i="1" dirty="0"/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i="1"/>
              <a:t>*base </a:t>
            </a:r>
            <a:r>
              <a:rPr lang="ro-RO" sz="1600" i="1" dirty="0"/>
              <a:t>sau</a:t>
            </a:r>
            <a:r>
              <a:rPr lang="en-US" sz="1600" i="1" dirty="0"/>
              <a:t> prefix </a:t>
            </a:r>
            <a:r>
              <a:rPr lang="ro-RO" sz="1600" i="1"/>
              <a:t>trebuie declarate și în interogări </a:t>
            </a:r>
            <a:r>
              <a:rPr lang="en-US" sz="1600" i="1" dirty="0"/>
              <a:t>(</a:t>
            </a:r>
            <a:r>
              <a:rPr lang="ro-RO" sz="1600" i="1" dirty="0"/>
              <a:t>dar fără</a:t>
            </a:r>
            <a:r>
              <a:rPr lang="en-US" sz="1600" i="1" dirty="0"/>
              <a:t> @ </a:t>
            </a:r>
            <a:r>
              <a:rPr lang="ro-RO" sz="1600" i="1" dirty="0"/>
              <a:t> și fără punct </a:t>
            </a:r>
            <a:r>
              <a:rPr lang="ro-RO" sz="1600" i="1"/>
              <a:t>final</a:t>
            </a:r>
            <a:r>
              <a:rPr lang="en-US" sz="1600" i="1"/>
              <a:t>)</a:t>
            </a:r>
            <a:r>
              <a:rPr lang="ro-RO" sz="1600" i="1"/>
              <a:t>; vom </a:t>
            </a:r>
            <a:r>
              <a:rPr lang="ro-RO" sz="1600" i="1" dirty="0"/>
              <a:t>omite aceste </a:t>
            </a:r>
            <a:r>
              <a:rPr lang="ro-RO" sz="1600" i="1"/>
              <a:t>declarații deoarece adesea sunt inserate automat</a:t>
            </a:r>
            <a:endParaRPr lang="en-US" sz="1600" i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84168" y="1484784"/>
          <a:ext cx="2304256" cy="999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7287">
                <a:tc>
                  <a:txBody>
                    <a:bodyPr/>
                    <a:lstStyle/>
                    <a:p>
                      <a:r>
                        <a:rPr lang="en-GB" sz="1400"/>
                        <a:t>?m</a:t>
                      </a:r>
                      <a:endParaRPr lang="de-AT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287">
                <a:tc>
                  <a:txBody>
                    <a:bodyPr/>
                    <a:lstStyle/>
                    <a:p>
                      <a:r>
                        <a:rPr lang="en-GB" sz="1400" i="0"/>
                        <a:t>&lt;#Avatar&gt;</a:t>
                      </a:r>
                      <a:endParaRPr lang="de-AT" sz="140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&lt;#Terminator&gt;</a:t>
                      </a:r>
                      <a:endParaRPr lang="de-AT" sz="140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580112" y="2996952"/>
          <a:ext cx="2880320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16">
                <a:tc>
                  <a:txBody>
                    <a:bodyPr/>
                    <a:lstStyle/>
                    <a:p>
                      <a:r>
                        <a:rPr lang="en-GB" sz="1400"/>
                        <a:t>?p</a:t>
                      </a:r>
                      <a:endParaRPr lang="de-A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?o</a:t>
                      </a:r>
                      <a:endParaRPr lang="de-AT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98">
                <a:tc>
                  <a:txBody>
                    <a:bodyPr/>
                    <a:lstStyle/>
                    <a:p>
                      <a:r>
                        <a:rPr lang="en-GB" sz="1400" i="0"/>
                        <a:t>&lt;#playedIn&gt;</a:t>
                      </a:r>
                      <a:endParaRPr lang="de-AT" sz="14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&lt;#Terminator&gt;</a:t>
                      </a:r>
                      <a:endParaRPr lang="de-AT" sz="1400" i="0"/>
                    </a:p>
                    <a:p>
                      <a:endParaRPr lang="de-AT" sz="140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4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&lt;#governor&gt;</a:t>
                      </a:r>
                      <a:endParaRPr lang="de-AT" sz="14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&lt;#California&gt;</a:t>
                      </a:r>
                      <a:endParaRPr lang="de-AT" sz="1400" i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400" b="1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84168" y="4653136"/>
          <a:ext cx="2304256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7287">
                <a:tc>
                  <a:txBody>
                    <a:bodyPr/>
                    <a:lstStyle/>
                    <a:p>
                      <a:r>
                        <a:rPr lang="en-GB" sz="1400"/>
                        <a:t>?x</a:t>
                      </a:r>
                      <a:endParaRPr lang="de-AT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287">
                <a:tc>
                  <a:txBody>
                    <a:bodyPr/>
                    <a:lstStyle/>
                    <a:p>
                      <a:r>
                        <a:rPr lang="en-GB" sz="1400" i="0"/>
                        <a:t>&lt;#Arnold&gt;</a:t>
                      </a:r>
                      <a:endParaRPr lang="de-AT" sz="140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1845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Exemple de interogări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5105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o-RO" sz="1600" dirty="0">
                <a:solidFill>
                  <a:srgbClr val="FF0000"/>
                </a:solidFill>
              </a:rPr>
              <a:t>SELECT </a:t>
            </a:r>
            <a:r>
              <a:rPr lang="ro-RO" sz="1600">
                <a:solidFill>
                  <a:srgbClr val="FF0000"/>
                </a:solidFill>
              </a:rPr>
              <a:t>	?</a:t>
            </a:r>
            <a:r>
              <a:rPr lang="en-GB" sz="1600">
                <a:solidFill>
                  <a:srgbClr val="FF0000"/>
                </a:solidFill>
              </a:rPr>
              <a:t>mov</a:t>
            </a:r>
            <a:endParaRPr lang="ro-RO" sz="16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o-RO" sz="1600" dirty="0">
                <a:solidFill>
                  <a:srgbClr val="FF0000"/>
                </a:solidFill>
              </a:rPr>
              <a:t>	WHERE {&lt;#</a:t>
            </a:r>
            <a:r>
              <a:rPr lang="ro-RO" sz="1600" dirty="0" err="1">
                <a:solidFill>
                  <a:srgbClr val="FF0000"/>
                </a:solidFill>
              </a:rPr>
              <a:t>JamesCameron</a:t>
            </a:r>
            <a:r>
              <a:rPr lang="ro-RO" sz="1600">
                <a:solidFill>
                  <a:srgbClr val="FF0000"/>
                </a:solidFill>
              </a:rPr>
              <a:t>&gt; &lt;#directed&gt; ?</a:t>
            </a:r>
            <a:r>
              <a:rPr lang="en-GB" sz="1600">
                <a:solidFill>
                  <a:srgbClr val="FF0000"/>
                </a:solidFill>
              </a:rPr>
              <a:t>mov</a:t>
            </a:r>
            <a:r>
              <a:rPr lang="ro-RO" sz="1600">
                <a:solidFill>
                  <a:srgbClr val="FF0000"/>
                </a:solidFill>
              </a:rPr>
              <a:t>.</a:t>
            </a:r>
            <a:endParaRPr lang="ro-RO" sz="16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o-RO" sz="1600" dirty="0">
                <a:solidFill>
                  <a:srgbClr val="FF0000"/>
                </a:solidFill>
              </a:rPr>
              <a:t>		</a:t>
            </a:r>
            <a:r>
              <a:rPr lang="ro-RO" sz="1600">
                <a:solidFill>
                  <a:srgbClr val="FF0000"/>
                </a:solidFill>
              </a:rPr>
              <a:t>         ?</a:t>
            </a:r>
            <a:r>
              <a:rPr lang="en-GB" sz="1600">
                <a:solidFill>
                  <a:srgbClr val="FF0000"/>
                </a:solidFill>
              </a:rPr>
              <a:t>mov</a:t>
            </a:r>
            <a:r>
              <a:rPr lang="ro-RO" sz="1600">
                <a:solidFill>
                  <a:srgbClr val="FF0000"/>
                </a:solidFill>
              </a:rPr>
              <a:t> &lt;#hasTitle&gt; ?</a:t>
            </a:r>
            <a:r>
              <a:rPr lang="en-US" sz="1600">
                <a:solidFill>
                  <a:srgbClr val="FF0000"/>
                </a:solidFill>
              </a:rPr>
              <a:t>t</a:t>
            </a:r>
            <a:r>
              <a:rPr lang="ro-RO" sz="1600">
                <a:solidFill>
                  <a:srgbClr val="FF0000"/>
                </a:solidFill>
              </a:rPr>
              <a:t>.</a:t>
            </a:r>
            <a:endParaRPr lang="ro-RO" sz="16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o-RO" sz="1600" dirty="0">
                <a:solidFill>
                  <a:srgbClr val="FF0000"/>
                </a:solidFill>
              </a:rPr>
              <a:t>		        FILTER  </a:t>
            </a:r>
            <a:r>
              <a:rPr lang="ro-RO" sz="1600" err="1">
                <a:solidFill>
                  <a:srgbClr val="FF0000"/>
                </a:solidFill>
              </a:rPr>
              <a:t>regex</a:t>
            </a:r>
            <a:r>
              <a:rPr lang="ro-RO" sz="1600">
                <a:solidFill>
                  <a:srgbClr val="FF0000"/>
                </a:solidFill>
              </a:rPr>
              <a:t>(?</a:t>
            </a:r>
            <a:r>
              <a:rPr lang="en-US" sz="1600">
                <a:solidFill>
                  <a:srgbClr val="FF0000"/>
                </a:solidFill>
              </a:rPr>
              <a:t>t</a:t>
            </a:r>
            <a:r>
              <a:rPr lang="ro-RO" sz="1600">
                <a:solidFill>
                  <a:srgbClr val="FF0000"/>
                </a:solidFill>
              </a:rPr>
              <a:t>,"^T")}</a:t>
            </a:r>
            <a:r>
              <a:rPr lang="ro-RO" sz="1600" dirty="0">
                <a:solidFill>
                  <a:srgbClr val="FF0000"/>
                </a:solidFill>
              </a:rPr>
              <a:t>	</a:t>
            </a:r>
          </a:p>
          <a:p>
            <a:pPr marL="0" indent="0">
              <a:buNone/>
            </a:pPr>
            <a:r>
              <a:rPr lang="en-US" sz="1600" b="1" i="1"/>
              <a:t>= </a:t>
            </a:r>
            <a:r>
              <a:rPr lang="ro-RO" sz="1600" b="1" i="1"/>
              <a:t>ce film regizat de</a:t>
            </a:r>
            <a:r>
              <a:rPr lang="en-US" sz="1600" b="1" i="1"/>
              <a:t> James Cameron </a:t>
            </a:r>
            <a:r>
              <a:rPr lang="ro-RO" sz="1600" b="1" i="1"/>
              <a:t>are un titlu ce începe cu</a:t>
            </a:r>
            <a:r>
              <a:rPr lang="en-US" sz="1600" b="1" i="1"/>
              <a:t> T</a:t>
            </a:r>
            <a:r>
              <a:rPr lang="ro-RO" sz="1600" b="1" i="1"/>
              <a:t>?</a:t>
            </a:r>
            <a:r>
              <a:rPr lang="en-US" sz="1600" b="1" i="1"/>
              <a:t> </a:t>
            </a:r>
            <a:r>
              <a:rPr lang="en-US" sz="1600" i="1"/>
              <a:t>(</a:t>
            </a:r>
            <a:r>
              <a:rPr lang="ro-RO" sz="1600" i="1"/>
              <a:t>filtrare după expresie regulată</a:t>
            </a:r>
            <a:r>
              <a:rPr lang="en-US" sz="1600" i="1"/>
              <a:t>)</a:t>
            </a:r>
            <a:endParaRPr lang="en-GB" sz="1600" i="1" dirty="0"/>
          </a:p>
          <a:p>
            <a:pPr>
              <a:buFontTx/>
              <a:buChar char="-"/>
            </a:pPr>
            <a:endParaRPr lang="ro-RO" sz="1600" i="1"/>
          </a:p>
          <a:p>
            <a:pPr>
              <a:buNone/>
            </a:pPr>
            <a:endParaRPr lang="ro-RO" sz="1600" i="1" dirty="0"/>
          </a:p>
          <a:p>
            <a:pPr>
              <a:buNone/>
            </a:pPr>
            <a:r>
              <a:rPr lang="ro-RO" sz="1600" dirty="0">
                <a:solidFill>
                  <a:srgbClr val="FF0000"/>
                </a:solidFill>
              </a:rPr>
              <a:t>SELECT </a:t>
            </a:r>
            <a:r>
              <a:rPr lang="ro-RO" sz="1600">
                <a:solidFill>
                  <a:srgbClr val="FF0000"/>
                </a:solidFill>
              </a:rPr>
              <a:t>	?</a:t>
            </a:r>
            <a:r>
              <a:rPr lang="en-GB" sz="1600">
                <a:solidFill>
                  <a:srgbClr val="FF0000"/>
                </a:solidFill>
              </a:rPr>
              <a:t>mov</a:t>
            </a:r>
            <a:endParaRPr lang="ro-RO" sz="16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o-RO" sz="1600" dirty="0">
                <a:solidFill>
                  <a:srgbClr val="FF0000"/>
                </a:solidFill>
              </a:rPr>
              <a:t>	WHERE {&lt;#</a:t>
            </a:r>
            <a:r>
              <a:rPr lang="ro-RO" sz="1600" err="1">
                <a:solidFill>
                  <a:srgbClr val="FF0000"/>
                </a:solidFill>
              </a:rPr>
              <a:t>JamesCameron</a:t>
            </a:r>
            <a:r>
              <a:rPr lang="ro-RO" sz="1600">
                <a:solidFill>
                  <a:srgbClr val="FF0000"/>
                </a:solidFill>
              </a:rPr>
              <a:t>&gt;&lt;#directed&gt;?mov.</a:t>
            </a:r>
            <a:endParaRPr lang="ro-RO" sz="16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o-RO" sz="1600" dirty="0">
                <a:solidFill>
                  <a:srgbClr val="FF0000"/>
                </a:solidFill>
              </a:rPr>
              <a:t>			&lt;#</a:t>
            </a:r>
            <a:r>
              <a:rPr lang="ro-RO" sz="1600">
                <a:solidFill>
                  <a:srgbClr val="FF0000"/>
                </a:solidFill>
              </a:rPr>
              <a:t>Arnold&gt;&lt;#playedIn&gt; ?mov}</a:t>
            </a:r>
            <a:endParaRPr lang="ro-RO" sz="16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1600" b="1" i="1"/>
              <a:t>= </a:t>
            </a:r>
            <a:r>
              <a:rPr lang="ro-RO" sz="1600" b="1" i="1"/>
              <a:t>ce film regizat de </a:t>
            </a:r>
            <a:r>
              <a:rPr lang="en-US" sz="1600" b="1" i="1"/>
              <a:t>James Cameron </a:t>
            </a:r>
            <a:r>
              <a:rPr lang="ro-RO" sz="1600" b="1" i="1"/>
              <a:t>îl are pe Arnold în el?</a:t>
            </a:r>
            <a:endParaRPr lang="en-US" sz="1600" b="1" i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84168" y="1484784"/>
          <a:ext cx="2304256" cy="694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7287">
                <a:tc>
                  <a:txBody>
                    <a:bodyPr/>
                    <a:lstStyle/>
                    <a:p>
                      <a:r>
                        <a:rPr lang="en-GB" sz="1400"/>
                        <a:t>?mov</a:t>
                      </a:r>
                      <a:endParaRPr lang="de-AT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&lt;#Terminator&gt;</a:t>
                      </a:r>
                      <a:endParaRPr lang="de-AT" sz="140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084168" y="3861047"/>
          <a:ext cx="2304256" cy="694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792">
                <a:tc>
                  <a:txBody>
                    <a:bodyPr/>
                    <a:lstStyle/>
                    <a:p>
                      <a:r>
                        <a:rPr lang="en-GB" sz="1400"/>
                        <a:t>?mov</a:t>
                      </a:r>
                      <a:endParaRPr lang="de-AT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&lt;#Terminator&gt;</a:t>
                      </a:r>
                      <a:endParaRPr lang="de-AT" sz="140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9033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Exemple de interogări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915400" cy="49530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ro-RO" dirty="0">
                <a:solidFill>
                  <a:srgbClr val="FF0000"/>
                </a:solidFill>
              </a:rPr>
              <a:t>SELECT </a:t>
            </a:r>
            <a:r>
              <a:rPr lang="ro-RO">
                <a:solidFill>
                  <a:srgbClr val="FF0000"/>
                </a:solidFill>
              </a:rPr>
              <a:t>	?</a:t>
            </a:r>
            <a:r>
              <a:rPr lang="en-US">
                <a:solidFill>
                  <a:srgbClr val="FF0000"/>
                </a:solidFill>
              </a:rPr>
              <a:t>x</a:t>
            </a:r>
            <a:endParaRPr lang="ro-RO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o-RO" dirty="0">
                <a:solidFill>
                  <a:srgbClr val="FF0000"/>
                </a:solidFill>
              </a:rPr>
              <a:t>	WHERE {</a:t>
            </a:r>
          </a:p>
          <a:p>
            <a:pPr>
              <a:buNone/>
            </a:pPr>
            <a:r>
              <a:rPr lang="ro-RO" dirty="0">
                <a:solidFill>
                  <a:srgbClr val="FF0000"/>
                </a:solidFill>
              </a:rPr>
              <a:t>	</a:t>
            </a:r>
            <a:r>
              <a:rPr lang="ro-RO">
                <a:solidFill>
                  <a:srgbClr val="FF0000"/>
                </a:solidFill>
              </a:rPr>
              <a:t>	{?</a:t>
            </a:r>
            <a:r>
              <a:rPr lang="en-US">
                <a:solidFill>
                  <a:srgbClr val="FF0000"/>
                </a:solidFill>
              </a:rPr>
              <a:t>x</a:t>
            </a:r>
            <a:r>
              <a:rPr lang="ro-RO">
                <a:solidFill>
                  <a:srgbClr val="FF0000"/>
                </a:solidFill>
              </a:rPr>
              <a:t> &lt;#directed&gt; </a:t>
            </a:r>
            <a:r>
              <a:rPr lang="ro-RO" dirty="0">
                <a:solidFill>
                  <a:srgbClr val="FF0000"/>
                </a:solidFill>
              </a:rPr>
              <a:t>&lt;#Terminator&gt;}</a:t>
            </a:r>
          </a:p>
          <a:p>
            <a:pPr>
              <a:buNone/>
            </a:pPr>
            <a:r>
              <a:rPr lang="ro-RO" dirty="0">
                <a:solidFill>
                  <a:srgbClr val="FF0000"/>
                </a:solidFill>
              </a:rPr>
              <a:t>		UNION</a:t>
            </a:r>
          </a:p>
          <a:p>
            <a:pPr>
              <a:buNone/>
            </a:pPr>
            <a:r>
              <a:rPr lang="ro-RO" dirty="0">
                <a:solidFill>
                  <a:srgbClr val="FF0000"/>
                </a:solidFill>
              </a:rPr>
              <a:t>	</a:t>
            </a:r>
            <a:r>
              <a:rPr lang="ro-RO">
                <a:solidFill>
                  <a:srgbClr val="FF0000"/>
                </a:solidFill>
              </a:rPr>
              <a:t>	{?</a:t>
            </a:r>
            <a:r>
              <a:rPr lang="en-US">
                <a:solidFill>
                  <a:srgbClr val="FF0000"/>
                </a:solidFill>
              </a:rPr>
              <a:t>x</a:t>
            </a:r>
            <a:r>
              <a:rPr lang="ro-RO">
                <a:solidFill>
                  <a:srgbClr val="FF0000"/>
                </a:solidFill>
              </a:rPr>
              <a:t> &lt;#playedIn&gt; </a:t>
            </a:r>
            <a:r>
              <a:rPr lang="ro-RO" dirty="0">
                <a:solidFill>
                  <a:srgbClr val="FF0000"/>
                </a:solidFill>
              </a:rPr>
              <a:t>&lt;#Terminator&gt;}</a:t>
            </a:r>
          </a:p>
          <a:p>
            <a:pPr>
              <a:buNone/>
            </a:pPr>
            <a:r>
              <a:rPr lang="ro-RO" dirty="0">
                <a:solidFill>
                  <a:srgbClr val="FF0000"/>
                </a:solidFill>
              </a:rPr>
              <a:t>		}</a:t>
            </a:r>
          </a:p>
          <a:p>
            <a:pPr marL="0" indent="0">
              <a:buNone/>
            </a:pPr>
            <a:r>
              <a:rPr lang="en-US" b="1" i="1"/>
              <a:t>= </a:t>
            </a:r>
            <a:r>
              <a:rPr lang="ro-RO" b="1" i="1"/>
              <a:t>returnează pe cei care "au jucat în" SAU "au regizat" Terminator</a:t>
            </a:r>
            <a:r>
              <a:rPr lang="en-US" i="1"/>
              <a:t> (</a:t>
            </a:r>
            <a:r>
              <a:rPr lang="ro-RO" i="1"/>
              <a:t>reuniune de rezultate din două şabloane</a:t>
            </a:r>
            <a:r>
              <a:rPr lang="en-US" i="1"/>
              <a:t>)</a:t>
            </a:r>
          </a:p>
          <a:p>
            <a:pPr marL="0" indent="0">
              <a:buNone/>
            </a:pPr>
            <a:endParaRPr lang="ro-RO" dirty="0"/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SELECT </a:t>
            </a:r>
            <a:r>
              <a:rPr lang="en-US">
                <a:solidFill>
                  <a:srgbClr val="FF0000"/>
                </a:solidFill>
              </a:rPr>
              <a:t>	?x</a:t>
            </a:r>
            <a:endParaRPr lang="en-US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	WHERE {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>
                <a:solidFill>
                  <a:srgbClr val="FF0000"/>
                </a:solidFill>
              </a:rPr>
              <a:t>	?x &lt;#directed&gt; </a:t>
            </a:r>
            <a:r>
              <a:rPr lang="en-US" dirty="0">
                <a:solidFill>
                  <a:srgbClr val="FF0000"/>
                </a:solidFill>
              </a:rPr>
              <a:t>&lt;#Terminator&gt;.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>
                <a:solidFill>
                  <a:srgbClr val="FF0000"/>
                </a:solidFill>
              </a:rPr>
              <a:t>	?x &lt;#playedIn&gt; </a:t>
            </a:r>
            <a:r>
              <a:rPr lang="en-US" dirty="0">
                <a:solidFill>
                  <a:srgbClr val="FF0000"/>
                </a:solidFill>
              </a:rPr>
              <a:t>&lt;#Terminator&gt;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		}</a:t>
            </a:r>
          </a:p>
          <a:p>
            <a:pPr marL="0" indent="0">
              <a:buNone/>
            </a:pPr>
            <a:r>
              <a:rPr lang="en-US" b="1" i="1"/>
              <a:t>= </a:t>
            </a:r>
            <a:r>
              <a:rPr lang="ro-RO" b="1" i="1"/>
              <a:t>returnează pe care "au jucat în" ȘI "au regizat" </a:t>
            </a:r>
            <a:r>
              <a:rPr lang="en-US" b="1" i="1"/>
              <a:t>Terminator </a:t>
            </a:r>
            <a:r>
              <a:rPr lang="en-US" i="1"/>
              <a:t>(</a:t>
            </a:r>
            <a:r>
              <a:rPr lang="ro-RO" i="1"/>
              <a:t>intersecție de rezultate</a:t>
            </a:r>
            <a:r>
              <a:rPr lang="en-US" i="1"/>
              <a:t>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580112" y="1700808"/>
          <a:ext cx="2304256" cy="1083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792">
                <a:tc>
                  <a:txBody>
                    <a:bodyPr/>
                    <a:lstStyle/>
                    <a:p>
                      <a:r>
                        <a:rPr lang="en-GB" sz="1400"/>
                        <a:t>?mov</a:t>
                      </a:r>
                      <a:endParaRPr lang="de-AT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&lt;#JamesCameron&gt;</a:t>
                      </a:r>
                      <a:endParaRPr lang="de-AT" sz="140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&lt;#Arnold&gt;</a:t>
                      </a:r>
                      <a:endParaRPr lang="de-AT" sz="140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580112" y="4365104"/>
          <a:ext cx="2304256" cy="694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792">
                <a:tc>
                  <a:txBody>
                    <a:bodyPr/>
                    <a:lstStyle/>
                    <a:p>
                      <a:r>
                        <a:rPr lang="en-GB" sz="1400"/>
                        <a:t>?x</a:t>
                      </a:r>
                      <a:endParaRPr lang="de-AT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099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20A4F-C72B-4BC6-8402-69459EA4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Alte resurse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1D1D-E4DB-4FE6-8971-F65A3104D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ro-MD" dirty="0"/>
              <a:t>Grafuri publicate de EU: </a:t>
            </a:r>
            <a:r>
              <a:rPr lang="en-US" dirty="0">
                <a:hlinkClick r:id="rId2"/>
              </a:rPr>
              <a:t>https://data.europa.eu/euodp/en/linked-data</a:t>
            </a:r>
            <a:endParaRPr lang="ro-MD" dirty="0">
              <a:hlinkClick r:id="rId3"/>
            </a:endParaRPr>
          </a:p>
          <a:p>
            <a:endParaRPr lang="ro-MD" dirty="0">
              <a:hlinkClick r:id="rId3"/>
            </a:endParaRPr>
          </a:p>
          <a:p>
            <a:r>
              <a:rPr lang="ro-MD" dirty="0"/>
              <a:t>Rolul </a:t>
            </a:r>
            <a:r>
              <a:rPr lang="ro-MD" dirty="0" err="1"/>
              <a:t>Knowledge</a:t>
            </a:r>
            <a:r>
              <a:rPr lang="ro-MD" dirty="0"/>
              <a:t> </a:t>
            </a:r>
            <a:r>
              <a:rPr lang="ro-MD" dirty="0" err="1"/>
              <a:t>Graph</a:t>
            </a:r>
            <a:r>
              <a:rPr lang="ro-MD" dirty="0"/>
              <a:t> in SEO: </a:t>
            </a:r>
            <a:r>
              <a:rPr lang="en-US" dirty="0">
                <a:hlinkClick r:id="rId3"/>
              </a:rPr>
              <a:t>https://thenextweb.com/podium/2019/06/11/what-is-a-knowledge-graph-and-how-does-one-work/</a:t>
            </a:r>
            <a:endParaRPr lang="ro-MD" dirty="0"/>
          </a:p>
          <a:p>
            <a:endParaRPr lang="ro-MD" dirty="0"/>
          </a:p>
          <a:p>
            <a:r>
              <a:rPr lang="ro-MD" dirty="0"/>
              <a:t>Despre Amazon Product </a:t>
            </a:r>
            <a:r>
              <a:rPr lang="ro-MD" dirty="0" err="1"/>
              <a:t>Graph</a:t>
            </a:r>
            <a:r>
              <a:rPr lang="ro-MD" dirty="0"/>
              <a:t>: </a:t>
            </a:r>
            <a:r>
              <a:rPr lang="en-US" dirty="0">
                <a:hlinkClick r:id="rId4"/>
              </a:rPr>
              <a:t>http://conferences.cis.umac.mo/icde2019/wp-content/uploads/2019/06/icde-2019-keynote-luna-dong.pdf</a:t>
            </a:r>
            <a:endParaRPr lang="ro-MD" dirty="0"/>
          </a:p>
          <a:p>
            <a:endParaRPr lang="ro-MD" dirty="0"/>
          </a:p>
          <a:p>
            <a:r>
              <a:rPr lang="ro-MD"/>
              <a:t>Refinitiv </a:t>
            </a:r>
            <a:r>
              <a:rPr lang="ro-MD" dirty="0" err="1"/>
              <a:t>Knowledge</a:t>
            </a:r>
            <a:r>
              <a:rPr lang="ro-MD" dirty="0"/>
              <a:t> </a:t>
            </a:r>
            <a:r>
              <a:rPr lang="ro-MD" dirty="0" err="1"/>
              <a:t>Graph</a:t>
            </a:r>
            <a:r>
              <a:rPr lang="ro-MD" dirty="0"/>
              <a:t> pentru date financiare de la Thomson Reuters: </a:t>
            </a:r>
            <a:r>
              <a:rPr lang="en-US" dirty="0">
                <a:hlinkClick r:id="rId5"/>
              </a:rPr>
              <a:t>https://developers.refinitiv.com/knowledge-graph</a:t>
            </a:r>
            <a:endParaRPr lang="ro-MD" dirty="0"/>
          </a:p>
          <a:p>
            <a:endParaRPr lang="ro-MD" dirty="0"/>
          </a:p>
          <a:p>
            <a:r>
              <a:rPr lang="ro-MD" dirty="0" err="1"/>
              <a:t>LinkedIn</a:t>
            </a:r>
            <a:r>
              <a:rPr lang="ro-MD" dirty="0"/>
              <a:t> </a:t>
            </a:r>
            <a:r>
              <a:rPr lang="ro-MD" dirty="0" err="1"/>
              <a:t>Knowledge</a:t>
            </a:r>
            <a:r>
              <a:rPr lang="ro-MD" dirty="0"/>
              <a:t> </a:t>
            </a:r>
            <a:r>
              <a:rPr lang="ro-MD" dirty="0" err="1"/>
              <a:t>Graph</a:t>
            </a:r>
            <a:r>
              <a:rPr lang="ro-MD" dirty="0"/>
              <a:t>: </a:t>
            </a:r>
            <a:r>
              <a:rPr lang="en-US" dirty="0">
                <a:hlinkClick r:id="rId6"/>
              </a:rPr>
              <a:t>https://engineering.linkedin.com/blog/2016/10/building-the-linkedin-knowledge-graph</a:t>
            </a:r>
            <a:endParaRPr lang="ro-MD" dirty="0"/>
          </a:p>
          <a:p>
            <a:endParaRPr lang="ro-MD" dirty="0"/>
          </a:p>
          <a:p>
            <a:r>
              <a:rPr lang="ro-MD" dirty="0" err="1"/>
              <a:t>Airbnb</a:t>
            </a:r>
            <a:r>
              <a:rPr lang="ro-MD" dirty="0"/>
              <a:t> </a:t>
            </a:r>
            <a:r>
              <a:rPr lang="ro-MD" dirty="0" err="1"/>
              <a:t>Knowledge</a:t>
            </a:r>
            <a:r>
              <a:rPr lang="ro-MD" dirty="0"/>
              <a:t> </a:t>
            </a:r>
            <a:r>
              <a:rPr lang="ro-MD" dirty="0" err="1"/>
              <a:t>Graph</a:t>
            </a:r>
            <a:r>
              <a:rPr lang="ro-MD" dirty="0"/>
              <a:t>:</a:t>
            </a:r>
          </a:p>
          <a:p>
            <a:pPr marL="0" indent="0">
              <a:buNone/>
            </a:pPr>
            <a:r>
              <a:rPr lang="en-US" dirty="0">
                <a:hlinkClick r:id="rId7"/>
              </a:rPr>
              <a:t>https://medium.com/airbnb-engineering/scaling-knowledge-access-and-retrieval-at-airbnb-665b6ba21e95</a:t>
            </a:r>
            <a:endParaRPr lang="ro-MD" dirty="0"/>
          </a:p>
          <a:p>
            <a:pPr marL="0" indent="0">
              <a:buNone/>
            </a:pPr>
            <a:endParaRPr lang="ro-MD" dirty="0"/>
          </a:p>
          <a:p>
            <a:r>
              <a:rPr lang="ro-MD" dirty="0" err="1"/>
              <a:t>Knowledge</a:t>
            </a:r>
            <a:r>
              <a:rPr lang="ro-MD" dirty="0"/>
              <a:t> </a:t>
            </a:r>
            <a:r>
              <a:rPr lang="ro-MD" dirty="0" err="1"/>
              <a:t>Graph</a:t>
            </a:r>
            <a:r>
              <a:rPr lang="ro-MD" dirty="0"/>
              <a:t> la Ernst </a:t>
            </a:r>
            <a:r>
              <a:rPr lang="ro-MD" dirty="0" err="1"/>
              <a:t>and</a:t>
            </a:r>
            <a:r>
              <a:rPr lang="ro-MD" dirty="0"/>
              <a:t> Young: </a:t>
            </a:r>
            <a:r>
              <a:rPr lang="en-US" dirty="0">
                <a:hlinkClick r:id="rId8"/>
              </a:rPr>
              <a:t>https://www.youtube.com/watch?v=tvSgRX9_vP4</a:t>
            </a:r>
            <a:endParaRPr lang="ro-MD" dirty="0"/>
          </a:p>
          <a:p>
            <a:endParaRPr lang="ro-MD"/>
          </a:p>
          <a:p>
            <a:r>
              <a:rPr lang="ro-MD"/>
              <a:t>Uber </a:t>
            </a:r>
            <a:r>
              <a:rPr lang="ro-MD" dirty="0" err="1"/>
              <a:t>Knowledge</a:t>
            </a:r>
            <a:r>
              <a:rPr lang="ro-MD" dirty="0"/>
              <a:t> </a:t>
            </a:r>
            <a:r>
              <a:rPr lang="ro-MD" dirty="0" err="1"/>
              <a:t>Graph</a:t>
            </a:r>
            <a:r>
              <a:rPr lang="ro-MD" dirty="0"/>
              <a:t>: </a:t>
            </a:r>
            <a:r>
              <a:rPr lang="en-US" dirty="0">
                <a:hlinkClick r:id="rId9"/>
              </a:rPr>
              <a:t>https://www.youtube.com/watch?v=r3yMSl5NB_Q</a:t>
            </a:r>
            <a:endParaRPr lang="ro-MD" dirty="0"/>
          </a:p>
          <a:p>
            <a:endParaRPr lang="ro-MD"/>
          </a:p>
          <a:p>
            <a:r>
              <a:rPr lang="ro-MD"/>
              <a:t>Comply </a:t>
            </a:r>
            <a:r>
              <a:rPr lang="ro-MD" dirty="0" err="1"/>
              <a:t>Advantage</a:t>
            </a:r>
            <a:r>
              <a:rPr lang="ro-MD" dirty="0"/>
              <a:t> despre </a:t>
            </a:r>
            <a:r>
              <a:rPr lang="ro-MD" dirty="0" err="1"/>
              <a:t>Machine</a:t>
            </a:r>
            <a:r>
              <a:rPr lang="ro-MD" dirty="0"/>
              <a:t> </a:t>
            </a:r>
            <a:r>
              <a:rPr lang="ro-MD" dirty="0" err="1"/>
              <a:t>Learning</a:t>
            </a:r>
            <a:r>
              <a:rPr lang="ro-MD" dirty="0"/>
              <a:t> + RDF </a:t>
            </a:r>
            <a:r>
              <a:rPr lang="ro-MD" dirty="0" err="1"/>
              <a:t>Graphs</a:t>
            </a:r>
            <a:r>
              <a:rPr lang="ro-MD" dirty="0"/>
              <a:t>: </a:t>
            </a:r>
            <a:r>
              <a:rPr lang="en-US" dirty="0">
                <a:hlinkClick r:id="rId10"/>
              </a:rPr>
              <a:t>https://www.youtube.com/watch?v=hVEJWsSMCrk</a:t>
            </a:r>
            <a:endParaRPr lang="ro-MD" dirty="0"/>
          </a:p>
        </p:txBody>
      </p:sp>
    </p:spTree>
    <p:extLst>
      <p:ext uri="{BB962C8B-B14F-4D97-AF65-F5344CB8AC3E}">
        <p14:creationId xmlns:p14="http://schemas.microsoft.com/office/powerpoint/2010/main" val="4599856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Exemple de interogări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49530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1800" dirty="0">
                <a:solidFill>
                  <a:srgbClr val="FF0000"/>
                </a:solidFill>
              </a:rPr>
              <a:t>SELECT </a:t>
            </a:r>
            <a:r>
              <a:rPr lang="en-US" sz="1800">
                <a:solidFill>
                  <a:srgbClr val="FF0000"/>
                </a:solidFill>
              </a:rPr>
              <a:t>	?n ?mov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1800" dirty="0">
                <a:solidFill>
                  <a:srgbClr val="FF0000"/>
                </a:solidFill>
              </a:rPr>
              <a:t>	WHERE {</a:t>
            </a:r>
          </a:p>
          <a:p>
            <a:pPr>
              <a:buNone/>
            </a:pPr>
            <a:r>
              <a:rPr lang="en-US" sz="1800" dirty="0">
                <a:solidFill>
                  <a:srgbClr val="FF0000"/>
                </a:solidFill>
              </a:rPr>
              <a:t>		?</a:t>
            </a:r>
            <a:r>
              <a:rPr lang="en-US" sz="1800">
                <a:solidFill>
                  <a:srgbClr val="FF0000"/>
                </a:solidFill>
              </a:rPr>
              <a:t>x &lt;#hasName&gt; ?n.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1800" dirty="0">
                <a:solidFill>
                  <a:srgbClr val="FF0000"/>
                </a:solidFill>
              </a:rPr>
              <a:t>		OPTIONAL {?</a:t>
            </a:r>
            <a:r>
              <a:rPr lang="en-US" sz="1800">
                <a:solidFill>
                  <a:srgbClr val="FF0000"/>
                </a:solidFill>
              </a:rPr>
              <a:t>x &lt;#playedIn&gt; ?mov}}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b="1" i="1"/>
              <a:t>= </a:t>
            </a:r>
            <a:r>
              <a:rPr lang="ro-RO" sz="1800" b="1" i="1"/>
              <a:t>returnează TOATE</a:t>
            </a:r>
            <a:r>
              <a:rPr lang="en-US" sz="1800" b="1" i="1"/>
              <a:t> </a:t>
            </a:r>
            <a:r>
              <a:rPr lang="ro-RO" sz="1800" b="1" i="1"/>
              <a:t>numele indivizilor</a:t>
            </a:r>
            <a:r>
              <a:rPr lang="en-US" sz="1800" b="1" i="1"/>
              <a:t> </a:t>
            </a:r>
            <a:r>
              <a:rPr lang="ro-RO" sz="1800" b="1" i="1"/>
              <a:t>și</a:t>
            </a:r>
            <a:r>
              <a:rPr lang="en-US" sz="1800" b="1" i="1"/>
              <a:t>, </a:t>
            </a:r>
            <a:r>
              <a:rPr lang="ro-RO" sz="1800" b="1" i="1"/>
              <a:t>unde e cazul</a:t>
            </a:r>
            <a:r>
              <a:rPr lang="en-US" sz="1800" b="1" i="1"/>
              <a:t>, </a:t>
            </a:r>
            <a:r>
              <a:rPr lang="ro-RO" sz="1800" b="1" i="1"/>
              <a:t>filmul în care au jucat</a:t>
            </a:r>
            <a:r>
              <a:rPr lang="en-US" sz="1800" b="1" i="1"/>
              <a:t> </a:t>
            </a:r>
            <a:r>
              <a:rPr lang="en-US" sz="1800" i="1"/>
              <a:t>(</a:t>
            </a:r>
            <a:r>
              <a:rPr lang="ro-RO" sz="1800" i="1"/>
              <a:t>în absența lui</a:t>
            </a:r>
            <a:r>
              <a:rPr lang="en-US" sz="1800" i="1"/>
              <a:t> OPTIONAL</a:t>
            </a:r>
            <a:r>
              <a:rPr lang="ro-RO" sz="1800" i="1"/>
              <a:t> nu vom primi numele celor care nu au jucat în nici un film</a:t>
            </a:r>
            <a:r>
              <a:rPr lang="en-US" sz="1800" i="1"/>
              <a:t>)</a:t>
            </a:r>
          </a:p>
          <a:p>
            <a:pPr marL="0" indent="0">
              <a:buNone/>
            </a:pPr>
            <a:endParaRPr lang="ro-RO" sz="18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sz="1800">
                <a:solidFill>
                  <a:srgbClr val="FF0000"/>
                </a:solidFill>
              </a:rPr>
              <a:t>SELECT 	?</a:t>
            </a:r>
            <a:r>
              <a:rPr lang="en-GB" sz="1800">
                <a:solidFill>
                  <a:srgbClr val="FF0000"/>
                </a:solidFill>
              </a:rPr>
              <a:t>t</a:t>
            </a:r>
            <a:endParaRPr lang="ro-RO" sz="18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ro-RO" sz="1800">
                <a:solidFill>
                  <a:srgbClr val="FF0000"/>
                </a:solidFill>
              </a:rPr>
              <a:t>	WHERE {</a:t>
            </a:r>
            <a:r>
              <a:rPr lang="en-US" sz="1800" dirty="0">
                <a:solidFill>
                  <a:srgbClr val="FF0000"/>
                </a:solidFill>
              </a:rPr>
              <a:t>&lt;#</a:t>
            </a:r>
            <a:r>
              <a:rPr lang="en-US" sz="1800" dirty="0" err="1">
                <a:solidFill>
                  <a:srgbClr val="FF0000"/>
                </a:solidFill>
              </a:rPr>
              <a:t>JamesCameron</a:t>
            </a:r>
            <a:r>
              <a:rPr lang="en-US" sz="1800">
                <a:solidFill>
                  <a:srgbClr val="FF0000"/>
                </a:solidFill>
              </a:rPr>
              <a:t>&gt;</a:t>
            </a:r>
            <a:r>
              <a:rPr lang="ro-RO" sz="1800">
                <a:solidFill>
                  <a:srgbClr val="FF0000"/>
                </a:solidFill>
              </a:rPr>
              <a:t> &lt;#directed&gt;/&lt;#hasTitle&gt; ?</a:t>
            </a:r>
            <a:r>
              <a:rPr lang="en-GB" sz="1800">
                <a:solidFill>
                  <a:srgbClr val="FF0000"/>
                </a:solidFill>
              </a:rPr>
              <a:t>t</a:t>
            </a:r>
            <a:r>
              <a:rPr lang="ro-RO" sz="1800">
                <a:solidFill>
                  <a:srgbClr val="FF0000"/>
                </a:solidFill>
              </a:rPr>
              <a:t>}</a:t>
            </a:r>
            <a:endParaRPr lang="ro-RO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b="1" i="1"/>
              <a:t>= </a:t>
            </a:r>
            <a:r>
              <a:rPr lang="ro-RO" sz="1800" b="1" i="1"/>
              <a:t>returnează titlurile</a:t>
            </a:r>
            <a:r>
              <a:rPr lang="en-US" sz="1800" b="1" i="1"/>
              <a:t> </a:t>
            </a:r>
            <a:r>
              <a:rPr lang="ro-RO" sz="1800" b="1" i="1"/>
              <a:t>lucrurilor regizate de</a:t>
            </a:r>
            <a:r>
              <a:rPr lang="en-US" sz="1800" b="1" i="1"/>
              <a:t> James Cameron </a:t>
            </a:r>
            <a:r>
              <a:rPr lang="en-US" sz="1800" i="1"/>
              <a:t>(</a:t>
            </a:r>
            <a:r>
              <a:rPr lang="ro-RO" sz="1800" i="1"/>
              <a:t>exemplu de drum prin graf înlănțuit prin slash</a:t>
            </a:r>
            <a:r>
              <a:rPr lang="en-US" sz="1800" i="1"/>
              <a:t>)</a:t>
            </a:r>
          </a:p>
          <a:p>
            <a:pPr marL="0" indent="0">
              <a:buNone/>
            </a:pPr>
            <a:endParaRPr lang="ro-RO" sz="18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sz="1800">
                <a:solidFill>
                  <a:srgbClr val="FF0000"/>
                </a:solidFill>
              </a:rPr>
              <a:t>SELECT 	?</a:t>
            </a:r>
            <a:r>
              <a:rPr lang="en-GB" sz="1800">
                <a:solidFill>
                  <a:srgbClr val="FF0000"/>
                </a:solidFill>
              </a:rPr>
              <a:t>x ?y</a:t>
            </a:r>
            <a:endParaRPr lang="ro-RO" sz="1800">
              <a:solidFill>
                <a:srgbClr val="FF0000"/>
              </a:solidFill>
            </a:endParaRPr>
          </a:p>
          <a:p>
            <a:pPr>
              <a:buNone/>
            </a:pPr>
            <a:r>
              <a:rPr lang="ro-RO" sz="1800">
                <a:solidFill>
                  <a:srgbClr val="FF0000"/>
                </a:solidFill>
              </a:rPr>
              <a:t>	WHERE</a:t>
            </a:r>
          </a:p>
          <a:p>
            <a:pPr>
              <a:buNone/>
            </a:pPr>
            <a:r>
              <a:rPr lang="ro-RO" sz="1800">
                <a:solidFill>
                  <a:srgbClr val="FF0000"/>
                </a:solidFill>
              </a:rPr>
              <a:t>{</a:t>
            </a:r>
            <a:r>
              <a:rPr lang="en-GB" sz="1800">
                <a:solidFill>
                  <a:srgbClr val="FF0000"/>
                </a:solidFill>
              </a:rPr>
              <a:t>?x </a:t>
            </a:r>
            <a:r>
              <a:rPr lang="ro-RO" sz="1800">
                <a:solidFill>
                  <a:srgbClr val="FF0000"/>
                </a:solidFill>
              </a:rPr>
              <a:t>&lt;#directed&gt;/</a:t>
            </a:r>
            <a:r>
              <a:rPr lang="de-AT" sz="1800">
                <a:solidFill>
                  <a:srgbClr val="FF0000"/>
                </a:solidFill>
              </a:rPr>
              <a:t>^</a:t>
            </a:r>
            <a:r>
              <a:rPr lang="ro-RO" sz="1800">
                <a:solidFill>
                  <a:srgbClr val="FF0000"/>
                </a:solidFill>
              </a:rPr>
              <a:t>&lt;#</a:t>
            </a:r>
            <a:r>
              <a:rPr lang="de-AT" sz="1800">
                <a:solidFill>
                  <a:srgbClr val="FF0000"/>
                </a:solidFill>
              </a:rPr>
              <a:t>playedIn</a:t>
            </a:r>
            <a:r>
              <a:rPr lang="ro-RO" sz="1800">
                <a:solidFill>
                  <a:srgbClr val="FF0000"/>
                </a:solidFill>
              </a:rPr>
              <a:t>&gt; ?</a:t>
            </a:r>
            <a:r>
              <a:rPr lang="en-GB" sz="1800">
                <a:solidFill>
                  <a:srgbClr val="FF0000"/>
                </a:solidFill>
              </a:rPr>
              <a:t>y</a:t>
            </a:r>
            <a:r>
              <a:rPr lang="ro-RO" sz="1800">
                <a:solidFill>
                  <a:srgbClr val="FF0000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1800" b="1" i="1"/>
              <a:t>= </a:t>
            </a:r>
            <a:r>
              <a:rPr lang="ro-RO" sz="1800" b="1" i="1"/>
              <a:t>returnează titlurile</a:t>
            </a:r>
            <a:r>
              <a:rPr lang="en-US" sz="1800" b="1" i="1"/>
              <a:t> perechile regizor-actor care au lucrat la acela</a:t>
            </a:r>
            <a:r>
              <a:rPr lang="ro-RO" sz="1800" b="1" i="1"/>
              <a:t>şi film</a:t>
            </a:r>
            <a:r>
              <a:rPr lang="en-US" sz="1800" b="1" i="1"/>
              <a:t> </a:t>
            </a:r>
            <a:r>
              <a:rPr lang="en-US" sz="1800" i="1"/>
              <a:t>(</a:t>
            </a:r>
            <a:r>
              <a:rPr lang="ro-RO" sz="1800" i="1"/>
              <a:t>din nou înlănţuire, dar ţinem cont de faptul că de la film la actor se merge în contra-sensul relaţiei playedIn</a:t>
            </a:r>
            <a:r>
              <a:rPr lang="en-US" sz="1800" i="1"/>
              <a:t>)</a:t>
            </a:r>
            <a:endParaRPr lang="ro-RO" sz="1800" i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004048" y="1196752"/>
          <a:ext cx="3816424" cy="1427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16">
                <a:tc>
                  <a:txBody>
                    <a:bodyPr/>
                    <a:lstStyle/>
                    <a:p>
                      <a:r>
                        <a:rPr lang="en-GB" sz="1400"/>
                        <a:t>?n</a:t>
                      </a:r>
                      <a:endParaRPr lang="de-A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?mov</a:t>
                      </a:r>
                      <a:endParaRPr lang="de-AT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272">
                <a:tc>
                  <a:txBody>
                    <a:bodyPr/>
                    <a:lstStyle/>
                    <a:p>
                      <a:r>
                        <a:rPr lang="en-GB" sz="1400" i="0"/>
                        <a:t>"California"</a:t>
                      </a:r>
                      <a:endParaRPr lang="de-AT" sz="14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sz="140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4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"Arnold Schwarzenegger"</a:t>
                      </a:r>
                      <a:endParaRPr lang="de-AT" sz="14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&lt;#Terminator&gt;</a:t>
                      </a:r>
                      <a:endParaRPr lang="de-AT" sz="140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4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"James Cameron"</a:t>
                      </a:r>
                      <a:endParaRPr lang="de-AT" sz="14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400" b="1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588224" y="3068960"/>
          <a:ext cx="1440160" cy="1037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116">
                <a:tc>
                  <a:txBody>
                    <a:bodyPr/>
                    <a:lstStyle/>
                    <a:p>
                      <a:r>
                        <a:rPr lang="en-GB" sz="1400"/>
                        <a:t>?t</a:t>
                      </a:r>
                      <a:endParaRPr lang="de-AT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272">
                <a:tc>
                  <a:txBody>
                    <a:bodyPr/>
                    <a:lstStyle/>
                    <a:p>
                      <a:r>
                        <a:rPr lang="en-GB" sz="1400" i="0"/>
                        <a:t>"Avatar"</a:t>
                      </a:r>
                      <a:endParaRPr lang="de-AT" sz="140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4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"Terminator"</a:t>
                      </a:r>
                      <a:endParaRPr lang="de-AT" sz="140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076056" y="4941168"/>
          <a:ext cx="3816424" cy="694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16">
                <a:tc>
                  <a:txBody>
                    <a:bodyPr/>
                    <a:lstStyle/>
                    <a:p>
                      <a:r>
                        <a:rPr lang="en-GB" sz="1400"/>
                        <a:t>?x</a:t>
                      </a:r>
                      <a:endParaRPr lang="de-A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?y</a:t>
                      </a:r>
                      <a:endParaRPr lang="de-AT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&lt;#JamesCameron&gt;</a:t>
                      </a:r>
                      <a:endParaRPr lang="de-AT" sz="14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&lt;#Arnold&gt;</a:t>
                      </a:r>
                      <a:endParaRPr lang="de-AT" sz="140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0725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/>
              <a:t>Exemple de interogări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686800" cy="49971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o-RO" sz="2000"/>
              <a:t>Interogări booleene</a:t>
            </a:r>
            <a:r>
              <a:rPr lang="en-US" sz="2000"/>
              <a:t>:</a:t>
            </a:r>
            <a:endParaRPr lang="en-US" sz="2000">
              <a:solidFill>
                <a:srgbClr val="FF0000"/>
              </a:solidFill>
            </a:endParaRPr>
          </a:p>
          <a:p>
            <a:pPr>
              <a:buNone/>
            </a:pPr>
            <a:r>
              <a:rPr lang="ro-RO" sz="2000">
                <a:solidFill>
                  <a:srgbClr val="FF0000"/>
                </a:solidFill>
              </a:rPr>
              <a:t>ASK	</a:t>
            </a:r>
            <a:r>
              <a:rPr lang="en-US" sz="2000">
                <a:solidFill>
                  <a:srgbClr val="FF0000"/>
                </a:solidFill>
              </a:rPr>
              <a:t>{?x &lt;#directed&gt; ?movie.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>
                <a:solidFill>
                  <a:srgbClr val="FF0000"/>
                </a:solidFill>
              </a:rPr>
              <a:t>	?y &lt;#playedIn&gt;  ?movie} </a:t>
            </a:r>
            <a:endParaRPr lang="ro-RO" sz="20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000" b="1" i="1"/>
              <a:t>= </a:t>
            </a:r>
            <a:r>
              <a:rPr lang="ro-RO" sz="2000" b="1" i="1"/>
              <a:t>avem regizori și actori care au lucrat la același film</a:t>
            </a:r>
            <a:r>
              <a:rPr lang="en-US" sz="2000" b="1" i="1"/>
              <a:t>?</a:t>
            </a:r>
          </a:p>
          <a:p>
            <a:pPr>
              <a:buNone/>
            </a:pPr>
            <a:r>
              <a:rPr lang="en-US" sz="2000" b="1" i="1"/>
              <a:t> </a:t>
            </a:r>
            <a:r>
              <a:rPr lang="en-US" sz="2000" i="1"/>
              <a:t>(</a:t>
            </a:r>
            <a:r>
              <a:rPr lang="ro-RO" sz="2000" i="1"/>
              <a:t>răspuns boolean</a:t>
            </a:r>
            <a:r>
              <a:rPr lang="en-US" sz="2000" i="1"/>
              <a:t>: Yes </a:t>
            </a:r>
            <a:r>
              <a:rPr lang="ro-RO" sz="2000" i="1"/>
              <a:t>sau</a:t>
            </a:r>
            <a:r>
              <a:rPr lang="en-US" sz="2000" i="1"/>
              <a:t> No)</a:t>
            </a:r>
          </a:p>
          <a:p>
            <a:pPr>
              <a:buNone/>
            </a:pPr>
            <a:endParaRPr lang="en-US" sz="2000" i="1"/>
          </a:p>
          <a:p>
            <a:pPr>
              <a:buNone/>
            </a:pPr>
            <a:r>
              <a:rPr lang="ro-RO" sz="2000"/>
              <a:t>Solicitare de descrieri complete</a:t>
            </a:r>
            <a:r>
              <a:rPr lang="en-US" sz="2000"/>
              <a:t>:</a:t>
            </a:r>
            <a:endParaRPr lang="en-US" sz="2000" i="1"/>
          </a:p>
          <a:p>
            <a:pPr>
              <a:buNone/>
            </a:pPr>
            <a:r>
              <a:rPr lang="ro-RO" sz="2000">
                <a:solidFill>
                  <a:srgbClr val="FF0000"/>
                </a:solidFill>
              </a:rPr>
              <a:t>DESCRIBE	</a:t>
            </a:r>
            <a:r>
              <a:rPr lang="en-US" sz="2000">
                <a:solidFill>
                  <a:srgbClr val="FF0000"/>
                </a:solidFill>
              </a:rPr>
              <a:t>&lt;#Terminator&gt;</a:t>
            </a:r>
            <a:endParaRPr lang="ro-RO" sz="200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000" b="1" i="1"/>
              <a:t>= </a:t>
            </a:r>
            <a:r>
              <a:rPr lang="ro-RO" sz="2000" b="1" i="1"/>
              <a:t>returnează tot ce se știe despre</a:t>
            </a:r>
            <a:r>
              <a:rPr lang="en-US" sz="2000" b="1" i="1"/>
              <a:t> Terminator</a:t>
            </a:r>
          </a:p>
          <a:p>
            <a:pPr>
              <a:buNone/>
            </a:pPr>
            <a:r>
              <a:rPr lang="en-US" sz="2000" i="1"/>
              <a:t>(</a:t>
            </a:r>
            <a:r>
              <a:rPr lang="ro-RO" sz="2000" i="1"/>
              <a:t>toate afirmațiile ce conțin</a:t>
            </a:r>
            <a:r>
              <a:rPr lang="en-US" sz="2000" i="1"/>
              <a:t> Terminator)</a:t>
            </a:r>
            <a:r>
              <a:rPr lang="en-US" sz="2000"/>
              <a:t>	</a:t>
            </a:r>
          </a:p>
          <a:p>
            <a:pPr>
              <a:buNone/>
            </a:pPr>
            <a:endParaRPr lang="en-US" sz="2000" i="1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300192" y="2132856"/>
          <a:ext cx="144016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116">
                <a:tc>
                  <a:txBody>
                    <a:bodyPr/>
                    <a:lstStyle/>
                    <a:p>
                      <a:r>
                        <a:rPr lang="ro-RO" sz="1400"/>
                        <a:t>YES</a:t>
                      </a:r>
                      <a:endParaRPr lang="de-AT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860032" y="4005064"/>
          <a:ext cx="4176464" cy="1427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9116">
                <a:tc>
                  <a:txBody>
                    <a:bodyPr/>
                    <a:lstStyle/>
                    <a:p>
                      <a:r>
                        <a:rPr lang="en-GB" sz="1400"/>
                        <a:t>Subject</a:t>
                      </a:r>
                      <a:endParaRPr lang="de-A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Predicate</a:t>
                      </a:r>
                      <a:endParaRPr lang="de-A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Object</a:t>
                      </a:r>
                      <a:endParaRPr lang="de-AT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272">
                <a:tc>
                  <a:txBody>
                    <a:bodyPr/>
                    <a:lstStyle/>
                    <a:p>
                      <a:r>
                        <a:rPr lang="en-GB" sz="1400" i="0"/>
                        <a:t>&lt;#JamesCameron&gt;</a:t>
                      </a:r>
                      <a:endParaRPr lang="de-AT" sz="14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i="0"/>
                        <a:t>&lt;#directed&gt;</a:t>
                      </a:r>
                      <a:endParaRPr lang="de-AT" sz="14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i="0"/>
                        <a:t>&lt;#Terminator&gt;</a:t>
                      </a:r>
                      <a:endParaRPr lang="de-AT" sz="140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4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&lt;#Arnold&gt;</a:t>
                      </a:r>
                      <a:endParaRPr lang="de-AT" sz="14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&lt;#playedIn&gt;</a:t>
                      </a:r>
                      <a:endParaRPr lang="de-AT" sz="14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&lt;#Terminator&gt;</a:t>
                      </a:r>
                      <a:endParaRPr lang="de-AT" sz="140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4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&lt;#Terminator&gt;</a:t>
                      </a:r>
                      <a:endParaRPr lang="de-AT" sz="14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&lt;#hasTitle&gt;</a:t>
                      </a:r>
                      <a:endParaRPr lang="de-AT" sz="14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/>
                        <a:t>"Terminator"</a:t>
                      </a:r>
                      <a:endParaRPr lang="de-AT" sz="1400" b="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94351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/>
              <a:t>Exemple de interogări</a:t>
            </a:r>
            <a:r>
              <a:rPr lang="en-GB"/>
              <a:t> cu sursa precizat</a:t>
            </a:r>
            <a:r>
              <a:rPr lang="ro-RO"/>
              <a:t>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4953000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ro-RO" dirty="0"/>
              <a:t>Sursa poate fi un graf local:</a:t>
            </a:r>
          </a:p>
          <a:p>
            <a:pPr>
              <a:buNone/>
            </a:pPr>
            <a:r>
              <a:rPr lang="ro-RO" dirty="0">
                <a:solidFill>
                  <a:srgbClr val="FF0000"/>
                </a:solidFill>
              </a:rPr>
              <a:t>SELECT *</a:t>
            </a:r>
          </a:p>
          <a:p>
            <a:pPr>
              <a:buNone/>
            </a:pPr>
            <a:r>
              <a:rPr lang="ro-RO" dirty="0">
                <a:solidFill>
                  <a:srgbClr val="FF0000"/>
                </a:solidFill>
              </a:rPr>
              <a:t>	WHERE {</a:t>
            </a:r>
          </a:p>
          <a:p>
            <a:pPr>
              <a:buNone/>
            </a:pPr>
            <a:r>
              <a:rPr lang="ro-RO" dirty="0">
                <a:solidFill>
                  <a:srgbClr val="FF0000"/>
                </a:solidFill>
              </a:rPr>
              <a:t>GRAPH &lt;#g1&gt; {?x ?y ?z}}</a:t>
            </a:r>
          </a:p>
          <a:p>
            <a:pPr marL="0" indent="0">
              <a:buNone/>
            </a:pPr>
            <a:r>
              <a:rPr lang="en-US" b="1" i="1" dirty="0"/>
              <a:t>= </a:t>
            </a:r>
            <a:r>
              <a:rPr lang="ro-RO" b="1" i="1" dirty="0"/>
              <a:t>returnează toate afirmațiile din graful</a:t>
            </a:r>
            <a:r>
              <a:rPr lang="en-US" b="1" i="1" dirty="0"/>
              <a:t> #</a:t>
            </a:r>
            <a:r>
              <a:rPr lang="ro-RO" b="1" i="1" dirty="0"/>
              <a:t>g1</a:t>
            </a:r>
            <a:endParaRPr lang="en-US" b="1" i="1" dirty="0"/>
          </a:p>
          <a:p>
            <a:pPr marL="0" indent="0">
              <a:buNone/>
            </a:pPr>
            <a:endParaRPr lang="ro-RO" i="1"/>
          </a:p>
          <a:p>
            <a:pPr marL="0" indent="0">
              <a:buNone/>
            </a:pPr>
            <a:endParaRPr lang="ro-RO" i="1" dirty="0"/>
          </a:p>
          <a:p>
            <a:pPr marL="0" indent="0">
              <a:buNone/>
            </a:pPr>
            <a:r>
              <a:rPr lang="ro-RO" dirty="0"/>
              <a:t>Sursa poate fi </a:t>
            </a:r>
            <a:r>
              <a:rPr lang="ro-RO"/>
              <a:t>un API de grafuri:</a:t>
            </a:r>
            <a:endParaRPr lang="ro-RO" dirty="0"/>
          </a:p>
          <a:p>
            <a:pPr>
              <a:buNone/>
            </a:pPr>
            <a:r>
              <a:rPr lang="ro-RO" dirty="0">
                <a:solidFill>
                  <a:srgbClr val="FF0000"/>
                </a:solidFill>
              </a:rPr>
              <a:t>SELECT *</a:t>
            </a:r>
          </a:p>
          <a:p>
            <a:pPr>
              <a:buNone/>
            </a:pPr>
            <a:r>
              <a:rPr lang="ro-RO" dirty="0">
                <a:solidFill>
                  <a:srgbClr val="FF0000"/>
                </a:solidFill>
              </a:rPr>
              <a:t>	WHERE {</a:t>
            </a:r>
          </a:p>
          <a:p>
            <a:pPr>
              <a:buNone/>
            </a:pPr>
            <a:r>
              <a:rPr lang="ro-RO" dirty="0">
                <a:solidFill>
                  <a:srgbClr val="FF0000"/>
                </a:solidFill>
              </a:rPr>
              <a:t>SERVICE &lt;http://dbpedia.org/sparql&gt; {?x ?y ?z}}</a:t>
            </a:r>
            <a:endParaRPr lang="en-US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b="1" i="1" dirty="0"/>
              <a:t>= </a:t>
            </a:r>
            <a:r>
              <a:rPr lang="ro-RO" b="1" i="1" dirty="0"/>
              <a:t>returnează toate afirmațiile de </a:t>
            </a:r>
            <a:r>
              <a:rPr lang="ro-RO" b="1" i="1"/>
              <a:t>la serviciul</a:t>
            </a:r>
            <a:r>
              <a:rPr lang="en-US" b="1" i="1"/>
              <a:t> </a:t>
            </a:r>
            <a:r>
              <a:rPr lang="en-US" b="1" i="1" err="1"/>
              <a:t>DBPedia</a:t>
            </a:r>
            <a:r>
              <a:rPr lang="ro-RO" b="1" i="1"/>
              <a:t> </a:t>
            </a:r>
            <a:r>
              <a:rPr lang="ro-RO" i="1"/>
              <a:t>(în realitate nu va executa căci DBPedia respinge interogările nespecifice, care nu se pot satisface în câteva secunde)</a:t>
            </a:r>
            <a:endParaRPr lang="ro-RO" b="1" i="1"/>
          </a:p>
          <a:p>
            <a:pPr>
              <a:buNone/>
            </a:pPr>
            <a:endParaRPr lang="ro-RO" b="1" i="1" dirty="0"/>
          </a:p>
          <a:p>
            <a:pPr>
              <a:buNone/>
            </a:pPr>
            <a:r>
              <a:rPr lang="ro-RO" dirty="0"/>
              <a:t>Sursa poate fi un graf al </a:t>
            </a:r>
            <a:r>
              <a:rPr lang="ro-RO"/>
              <a:t>unui API:</a:t>
            </a:r>
            <a:endParaRPr lang="ro-RO" dirty="0"/>
          </a:p>
          <a:p>
            <a:pPr>
              <a:buNone/>
            </a:pPr>
            <a:r>
              <a:rPr lang="ro-RO" dirty="0">
                <a:solidFill>
                  <a:srgbClr val="FF0000"/>
                </a:solidFill>
              </a:rPr>
              <a:t>SELECT *</a:t>
            </a:r>
          </a:p>
          <a:p>
            <a:pPr>
              <a:buNone/>
            </a:pPr>
            <a:r>
              <a:rPr lang="ro-RO" dirty="0">
                <a:solidFill>
                  <a:srgbClr val="FF0000"/>
                </a:solidFill>
              </a:rPr>
              <a:t>	WHERE {</a:t>
            </a:r>
          </a:p>
          <a:p>
            <a:pPr>
              <a:buNone/>
            </a:pPr>
            <a:r>
              <a:rPr lang="ro-RO" dirty="0">
                <a:solidFill>
                  <a:srgbClr val="FF0000"/>
                </a:solidFill>
              </a:rPr>
              <a:t>SERVICE &lt;http://</a:t>
            </a:r>
            <a:r>
              <a:rPr lang="en-GB" dirty="0">
                <a:solidFill>
                  <a:srgbClr val="FF0000"/>
                </a:solidFill>
              </a:rPr>
              <a:t>buchmann.ro/</a:t>
            </a:r>
            <a:r>
              <a:rPr lang="en-GB" dirty="0" err="1">
                <a:solidFill>
                  <a:srgbClr val="FF0000"/>
                </a:solidFill>
              </a:rPr>
              <a:t>myservice</a:t>
            </a:r>
            <a:r>
              <a:rPr lang="ro-RO" dirty="0">
                <a:solidFill>
                  <a:srgbClr val="FF0000"/>
                </a:solidFill>
              </a:rPr>
              <a:t>&gt; </a:t>
            </a:r>
            <a:r>
              <a:rPr lang="en-GB" dirty="0">
                <a:solidFill>
                  <a:srgbClr val="FF0000"/>
                </a:solidFill>
              </a:rPr>
              <a:t>{GRAPH &lt;#g1&gt; </a:t>
            </a:r>
            <a:r>
              <a:rPr lang="ro-RO" dirty="0">
                <a:solidFill>
                  <a:srgbClr val="FF0000"/>
                </a:solidFill>
              </a:rPr>
              <a:t>{?x ?y ?z}}</a:t>
            </a:r>
            <a:endParaRPr lang="en-US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b="1" i="1" dirty="0"/>
              <a:t>= </a:t>
            </a:r>
            <a:r>
              <a:rPr lang="ro-RO" b="1" i="1" dirty="0"/>
              <a:t>returnează toate afirmațiile </a:t>
            </a:r>
            <a:r>
              <a:rPr lang="en-GB" b="1" i="1" dirty="0"/>
              <a:t>din </a:t>
            </a:r>
            <a:r>
              <a:rPr lang="en-GB" b="1" i="1" dirty="0" err="1"/>
              <a:t>graful</a:t>
            </a:r>
            <a:r>
              <a:rPr lang="en-GB" b="1" i="1" dirty="0"/>
              <a:t> g1 </a:t>
            </a:r>
            <a:r>
              <a:rPr lang="en-GB" b="1" i="1" dirty="0" err="1"/>
              <a:t>oferit</a:t>
            </a:r>
            <a:r>
              <a:rPr lang="en-GB" b="1" i="1" dirty="0"/>
              <a:t> </a:t>
            </a:r>
            <a:r>
              <a:rPr lang="en-GB" b="1" i="1"/>
              <a:t>de </a:t>
            </a:r>
            <a:r>
              <a:rPr lang="ro-MD" b="1" i="1"/>
              <a:t>API-ul</a:t>
            </a:r>
            <a:r>
              <a:rPr lang="en-GB" b="1" i="1"/>
              <a:t> </a:t>
            </a:r>
            <a:r>
              <a:rPr lang="en-GB" b="1" i="1" dirty="0" err="1"/>
              <a:t>myservice</a:t>
            </a:r>
            <a:endParaRPr lang="ro-RO" b="1" i="1" dirty="0"/>
          </a:p>
        </p:txBody>
      </p:sp>
    </p:spTree>
    <p:extLst>
      <p:ext uri="{BB962C8B-B14F-4D97-AF65-F5344CB8AC3E}">
        <p14:creationId xmlns:p14="http://schemas.microsoft.com/office/powerpoint/2010/main" val="138243513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sz="3000" b="1"/>
              <a:t>Interogări de raționare =</a:t>
            </a:r>
            <a:r>
              <a:rPr lang="en-US" sz="3000"/>
              <a:t> </a:t>
            </a:r>
            <a:br>
              <a:rPr lang="ro-RO" sz="3000"/>
            </a:br>
            <a:r>
              <a:rPr lang="ro-RO" sz="3000"/>
              <a:t>generarea de noi afirmații ("concluzii") cu ajutorul interogărilor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72816"/>
            <a:ext cx="9144000" cy="508518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o-RO" sz="1600" dirty="0">
                <a:solidFill>
                  <a:srgbClr val="FF0000"/>
                </a:solidFill>
              </a:rPr>
              <a:t>CONSTRUCT</a:t>
            </a:r>
          </a:p>
          <a:p>
            <a:pPr>
              <a:buNone/>
            </a:pPr>
            <a:r>
              <a:rPr lang="en-US" sz="1600" dirty="0">
                <a:solidFill>
                  <a:srgbClr val="FF0000"/>
                </a:solidFill>
              </a:rPr>
              <a:t>{?x </a:t>
            </a:r>
            <a:r>
              <a:rPr lang="en-US" sz="1600">
                <a:solidFill>
                  <a:srgbClr val="FF0000"/>
                </a:solidFill>
              </a:rPr>
              <a:t>&lt;</a:t>
            </a:r>
            <a:r>
              <a:rPr lang="ro-RO" sz="1600">
                <a:solidFill>
                  <a:srgbClr val="FF0000"/>
                </a:solidFill>
              </a:rPr>
              <a:t>#</a:t>
            </a:r>
            <a:r>
              <a:rPr lang="en-US" sz="1600">
                <a:solidFill>
                  <a:srgbClr val="FF0000"/>
                </a:solidFill>
              </a:rPr>
              <a:t>workedWith&gt; ?y}</a:t>
            </a:r>
            <a:endParaRPr lang="en-US" sz="16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1600" dirty="0">
                <a:solidFill>
                  <a:srgbClr val="FF0000"/>
                </a:solidFill>
              </a:rPr>
              <a:t>WHERE</a:t>
            </a:r>
          </a:p>
          <a:p>
            <a:pPr>
              <a:buNone/>
            </a:pPr>
            <a:r>
              <a:rPr lang="en-US" sz="1600" dirty="0">
                <a:solidFill>
                  <a:srgbClr val="FF0000"/>
                </a:solidFill>
              </a:rPr>
              <a:t>{?</a:t>
            </a:r>
            <a:r>
              <a:rPr lang="en-US" sz="1600">
                <a:solidFill>
                  <a:srgbClr val="FF0000"/>
                </a:solidFill>
              </a:rPr>
              <a:t>x &lt;#directed&gt; ?movie.</a:t>
            </a:r>
            <a:r>
              <a:rPr lang="ro-RO" sz="1600" dirty="0">
                <a:solidFill>
                  <a:srgbClr val="FF0000"/>
                </a:solidFill>
              </a:rPr>
              <a:t> </a:t>
            </a:r>
            <a:r>
              <a:rPr lang="en-US" sz="1600">
                <a:solidFill>
                  <a:srgbClr val="FF0000"/>
                </a:solidFill>
              </a:rPr>
              <a:t>?y &lt;#playedIn&gt; ?movie}</a:t>
            </a:r>
            <a:r>
              <a:rPr lang="ro-RO" sz="1600"/>
              <a:t>*</a:t>
            </a:r>
            <a:endParaRPr lang="en-US" sz="1600" dirty="0"/>
          </a:p>
          <a:p>
            <a:pPr marL="0" indent="0">
              <a:buNone/>
            </a:pPr>
            <a:r>
              <a:rPr lang="en-US" sz="1600"/>
              <a:t>= </a:t>
            </a:r>
            <a:r>
              <a:rPr lang="ro-RO" sz="1600"/>
              <a:t>generează afirmații ce </a:t>
            </a:r>
            <a:r>
              <a:rPr lang="en-GB" sz="1600"/>
              <a:t>conecteaz</a:t>
            </a:r>
            <a:r>
              <a:rPr lang="ro-RO" sz="1600"/>
              <a:t>ă direct regizorii și actorii care au lucrat în același film</a:t>
            </a:r>
            <a:endParaRPr lang="en-US" sz="1600"/>
          </a:p>
          <a:p>
            <a:pPr marL="0" indent="0">
              <a:buNone/>
            </a:pPr>
            <a:r>
              <a:rPr lang="ro-RO" sz="1600">
                <a:solidFill>
                  <a:srgbClr val="FF0000"/>
                </a:solidFill>
              </a:rPr>
              <a:t>&lt;#JamesCameron&gt; 	&lt;#directed&gt; 	&lt;#Terminator&gt;.</a:t>
            </a:r>
          </a:p>
          <a:p>
            <a:pPr marL="0" indent="0">
              <a:buNone/>
            </a:pPr>
            <a:r>
              <a:rPr lang="ro-RO" sz="1600">
                <a:solidFill>
                  <a:srgbClr val="FF0000"/>
                </a:solidFill>
              </a:rPr>
              <a:t>&lt;#Arnold&gt;		&lt;#playedIn&gt;	&lt;#Terminator&gt;</a:t>
            </a:r>
            <a:r>
              <a:rPr lang="en-GB" sz="1600">
                <a:solidFill>
                  <a:srgbClr val="FF0000"/>
                </a:solidFill>
              </a:rPr>
              <a:t>.</a:t>
            </a:r>
            <a:endParaRPr lang="ro-RO" sz="16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sz="16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sz="1600">
                <a:solidFill>
                  <a:srgbClr val="FF0000"/>
                </a:solidFill>
              </a:rPr>
              <a:t>&lt;#</a:t>
            </a:r>
            <a:r>
              <a:rPr lang="en-GB" sz="1600">
                <a:solidFill>
                  <a:srgbClr val="FF0000"/>
                </a:solidFill>
              </a:rPr>
              <a:t>JamesCameron</a:t>
            </a:r>
            <a:r>
              <a:rPr lang="ro-RO" sz="1600">
                <a:solidFill>
                  <a:srgbClr val="FF0000"/>
                </a:solidFill>
              </a:rPr>
              <a:t>&gt;	&lt;#</a:t>
            </a:r>
            <a:r>
              <a:rPr lang="en-GB" sz="1600">
                <a:solidFill>
                  <a:srgbClr val="FF0000"/>
                </a:solidFill>
              </a:rPr>
              <a:t>workedWith</a:t>
            </a:r>
            <a:r>
              <a:rPr lang="ro-RO" sz="1600">
                <a:solidFill>
                  <a:srgbClr val="FF0000"/>
                </a:solidFill>
              </a:rPr>
              <a:t>&gt;	</a:t>
            </a:r>
            <a:r>
              <a:rPr lang="en-GB" sz="1600">
                <a:solidFill>
                  <a:srgbClr val="FF0000"/>
                </a:solidFill>
              </a:rPr>
              <a:t> </a:t>
            </a:r>
            <a:r>
              <a:rPr lang="ro-RO" sz="1600">
                <a:solidFill>
                  <a:srgbClr val="FF0000"/>
                </a:solidFill>
              </a:rPr>
              <a:t>&lt;#</a:t>
            </a:r>
            <a:r>
              <a:rPr lang="en-GB" sz="1600">
                <a:solidFill>
                  <a:srgbClr val="FF0000"/>
                </a:solidFill>
              </a:rPr>
              <a:t>Arnold</a:t>
            </a:r>
            <a:r>
              <a:rPr lang="ro-RO" sz="1600">
                <a:solidFill>
                  <a:srgbClr val="FF0000"/>
                </a:solidFill>
              </a:rPr>
              <a:t>&gt;</a:t>
            </a:r>
            <a:r>
              <a:rPr lang="en-GB" sz="1600">
                <a:solidFill>
                  <a:srgbClr val="FF0000"/>
                </a:solidFill>
              </a:rPr>
              <a:t>.</a:t>
            </a:r>
            <a:endParaRPr lang="ro-RO" sz="16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o-RO" sz="1600"/>
          </a:p>
          <a:p>
            <a:pPr marL="0" indent="0">
              <a:buNone/>
            </a:pPr>
            <a:endParaRPr lang="ro-RO" sz="1600"/>
          </a:p>
          <a:p>
            <a:pPr marL="0" indent="0">
              <a:buNone/>
            </a:pPr>
            <a:endParaRPr lang="ro-RO" sz="1600" dirty="0"/>
          </a:p>
          <a:p>
            <a:pPr marL="0" indent="0">
              <a:buNone/>
            </a:pPr>
            <a:r>
              <a:rPr lang="ro-RO" sz="1600" b="1"/>
              <a:t>Prin folosirea INSERT în loc de CONSTRUCT afirmațiile generate se vor și salva</a:t>
            </a:r>
          </a:p>
          <a:p>
            <a:pPr marL="0" indent="0">
              <a:buNone/>
            </a:pPr>
            <a:r>
              <a:rPr lang="ro-RO" sz="1600" b="1"/>
              <a:t>(CONSTRUCT doar le returnează / afișează)</a:t>
            </a:r>
            <a:endParaRPr lang="en-US" sz="1600" b="1"/>
          </a:p>
        </p:txBody>
      </p:sp>
      <p:sp>
        <p:nvSpPr>
          <p:cNvPr id="6" name="Curved Left Arrow 5"/>
          <p:cNvSpPr/>
          <p:nvPr/>
        </p:nvSpPr>
        <p:spPr>
          <a:xfrm>
            <a:off x="5148064" y="3356992"/>
            <a:ext cx="731520" cy="1112132"/>
          </a:xfrm>
          <a:prstGeom prst="curved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9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/>
              <a:t>Cum arată rezultatele</a:t>
            </a:r>
            <a:br>
              <a:rPr lang="ro-RO"/>
            </a:br>
            <a:r>
              <a:rPr lang="ro-RO"/>
              <a:t>interogărilor</a:t>
            </a:r>
            <a:r>
              <a:rPr lang="en-GB"/>
              <a:t>?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0"/>
            <a:ext cx="9001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1400"/>
              <a:t>Depinde de tipul interogării</a:t>
            </a:r>
            <a:r>
              <a:rPr lang="en-GB" sz="1400"/>
              <a:t>:</a:t>
            </a:r>
          </a:p>
          <a:p>
            <a:pPr lvl="1"/>
            <a:r>
              <a:rPr lang="en-GB" sz="1400"/>
              <a:t>CONSTRUCT, DESCRIBE </a:t>
            </a:r>
            <a:r>
              <a:rPr lang="ro-RO" sz="1400"/>
              <a:t>returnează grafuri (seturi de afirmaţii bine formate), deci în sintaxe RDF: Turtle, N-triples etc.</a:t>
            </a:r>
            <a:endParaRPr lang="en-GB" sz="1400"/>
          </a:p>
          <a:p>
            <a:pPr lvl="1"/>
            <a:r>
              <a:rPr lang="en-GB" sz="1400"/>
              <a:t>ASK </a:t>
            </a:r>
            <a:r>
              <a:rPr lang="ro-RO" sz="1400"/>
              <a:t>returnează valori booleene</a:t>
            </a:r>
            <a:endParaRPr lang="en-GB" sz="1400"/>
          </a:p>
          <a:p>
            <a:pPr lvl="1"/>
            <a:r>
              <a:rPr lang="en-GB" sz="1400"/>
              <a:t>SELECT </a:t>
            </a:r>
            <a:r>
              <a:rPr lang="ro-MD" sz="1400"/>
              <a:t>returnează array, eventual cu unele valori nule</a:t>
            </a:r>
            <a:r>
              <a:rPr lang="ro-RO" sz="1400"/>
              <a:t> (vezi clauza OPTIONAL cu date potențial absente)</a:t>
            </a:r>
            <a:endParaRPr lang="en-GB" sz="1400"/>
          </a:p>
          <a:p>
            <a:pPr lvl="1"/>
            <a:endParaRPr lang="de-AT" sz="1400"/>
          </a:p>
        </p:txBody>
      </p:sp>
      <p:sp>
        <p:nvSpPr>
          <p:cNvPr id="5" name="Rectangle 4"/>
          <p:cNvSpPr/>
          <p:nvPr/>
        </p:nvSpPr>
        <p:spPr>
          <a:xfrm>
            <a:off x="34330" y="4305576"/>
            <a:ext cx="4211960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>
                <a:solidFill>
                  <a:srgbClr val="FF0000"/>
                </a:solidFill>
              </a:rPr>
              <a:t>SELECT 	?n ?mov</a:t>
            </a:r>
          </a:p>
          <a:p>
            <a:pPr>
              <a:buNone/>
            </a:pPr>
            <a:r>
              <a:rPr lang="en-US" sz="1600">
                <a:solidFill>
                  <a:srgbClr val="FF0000"/>
                </a:solidFill>
              </a:rPr>
              <a:t>WHERE 	{?x &lt;#hasName&gt; ?n.</a:t>
            </a:r>
          </a:p>
          <a:p>
            <a:pPr>
              <a:buNone/>
            </a:pPr>
            <a:r>
              <a:rPr lang="en-US" sz="1600">
                <a:solidFill>
                  <a:srgbClr val="FF0000"/>
                </a:solidFill>
              </a:rPr>
              <a:t>	OPTIONAL {?x &lt;#playedIn&gt; ?mov}}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330" y="3300339"/>
            <a:ext cx="4211960" cy="5847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>
                <a:solidFill>
                  <a:srgbClr val="FF0000"/>
                </a:solidFill>
              </a:rPr>
              <a:t>SELECT 	?n</a:t>
            </a:r>
          </a:p>
          <a:p>
            <a:pPr>
              <a:buNone/>
            </a:pPr>
            <a:r>
              <a:rPr lang="en-US" sz="1600">
                <a:solidFill>
                  <a:srgbClr val="FF0000"/>
                </a:solidFill>
              </a:rPr>
              <a:t>WHERE 	{?x &lt;#hasName&gt; ?n}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598217" y="3329742"/>
            <a:ext cx="792088" cy="4846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 err="1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598217" y="4236443"/>
            <a:ext cx="792088" cy="4846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 err="1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330" y="5843003"/>
            <a:ext cx="910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GB"/>
          </a:p>
          <a:p>
            <a:pPr algn="just"/>
            <a:r>
              <a:rPr lang="ro-RO"/>
              <a:t>Pentru SELECT există un format standard numit </a:t>
            </a:r>
            <a:r>
              <a:rPr lang="en-GB" b="1"/>
              <a:t>SPARQL Results</a:t>
            </a:r>
            <a:endParaRPr lang="de-AT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390305" y="4423039"/>
          <a:ext cx="3816424" cy="1427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16">
                <a:tc>
                  <a:txBody>
                    <a:bodyPr/>
                    <a:lstStyle/>
                    <a:p>
                      <a:r>
                        <a:rPr lang="en-GB" sz="1400"/>
                        <a:t>?n</a:t>
                      </a:r>
                      <a:endParaRPr lang="de-AT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?mov</a:t>
                      </a:r>
                      <a:endParaRPr lang="de-AT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272">
                <a:tc>
                  <a:txBody>
                    <a:bodyPr/>
                    <a:lstStyle/>
                    <a:p>
                      <a:r>
                        <a:rPr lang="en-GB" sz="1400" i="0"/>
                        <a:t>"California"</a:t>
                      </a:r>
                      <a:endParaRPr lang="de-AT" sz="14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AT" sz="140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4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"Arnold Schwarzenegger"</a:t>
                      </a:r>
                      <a:endParaRPr lang="de-AT" sz="14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&lt;#Terminator&gt;</a:t>
                      </a:r>
                      <a:endParaRPr lang="de-AT" sz="140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4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"James Cameron"</a:t>
                      </a:r>
                      <a:endParaRPr lang="de-AT" sz="1400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AT" sz="1400" b="1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369968" y="2858524"/>
          <a:ext cx="2049561" cy="1427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9116">
                <a:tc>
                  <a:txBody>
                    <a:bodyPr/>
                    <a:lstStyle/>
                    <a:p>
                      <a:r>
                        <a:rPr lang="en-GB" sz="1400"/>
                        <a:t>?n</a:t>
                      </a:r>
                      <a:endParaRPr lang="de-AT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272">
                <a:tc>
                  <a:txBody>
                    <a:bodyPr/>
                    <a:lstStyle/>
                    <a:p>
                      <a:r>
                        <a:rPr lang="en-GB" sz="1400" i="0"/>
                        <a:t>"California"</a:t>
                      </a:r>
                      <a:endParaRPr lang="de-AT" sz="140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4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"Arnold Schwarzenegger"</a:t>
                      </a:r>
                      <a:endParaRPr lang="de-AT" sz="140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4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0"/>
                        <a:t>"James Cameron"</a:t>
                      </a:r>
                      <a:endParaRPr lang="de-AT" sz="1400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5483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/>
              <a:t>Formatul standard SPARQL Results </a:t>
            </a:r>
            <a:br>
              <a:rPr lang="ro-RO"/>
            </a:br>
            <a:r>
              <a:rPr lang="ro-RO"/>
              <a:t>(varianta XML)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686800" cy="4525963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sz="1400" dirty="0">
                <a:solidFill>
                  <a:srgbClr val="FF0000"/>
                </a:solidFill>
              </a:rPr>
              <a:t>&lt;</a:t>
            </a:r>
            <a:r>
              <a:rPr lang="en-US" sz="1400" dirty="0" err="1">
                <a:solidFill>
                  <a:srgbClr val="FF0000"/>
                </a:solidFill>
              </a:rPr>
              <a:t>sparql</a:t>
            </a:r>
            <a:r>
              <a:rPr lang="en-US" sz="1400" dirty="0">
                <a:solidFill>
                  <a:srgbClr val="FF0000"/>
                </a:solidFill>
              </a:rPr>
              <a:t>&gt;</a:t>
            </a:r>
          </a:p>
          <a:p>
            <a:pPr lvl="1">
              <a:buNone/>
            </a:pPr>
            <a:r>
              <a:rPr lang="en-US" sz="1400" dirty="0">
                <a:solidFill>
                  <a:srgbClr val="FF0000"/>
                </a:solidFill>
              </a:rPr>
              <a:t>	&lt;head&gt;</a:t>
            </a:r>
          </a:p>
          <a:p>
            <a:pPr lvl="1">
              <a:buNone/>
            </a:pPr>
            <a:r>
              <a:rPr lang="en-US" sz="1400" dirty="0">
                <a:solidFill>
                  <a:srgbClr val="FF0000"/>
                </a:solidFill>
              </a:rPr>
              <a:t>		&lt;variable name="?movie" /&gt;</a:t>
            </a:r>
          </a:p>
          <a:p>
            <a:pPr lvl="1">
              <a:buNone/>
            </a:pPr>
            <a:r>
              <a:rPr lang="en-US" sz="1400" dirty="0"/>
              <a:t>		…………..</a:t>
            </a:r>
            <a:r>
              <a:rPr lang="ro-RO" sz="1400" dirty="0"/>
              <a:t>Fiecare </a:t>
            </a:r>
            <a:r>
              <a:rPr lang="en-GB" sz="1400" dirty="0"/>
              <a:t>&lt;variable&gt; </a:t>
            </a:r>
            <a:r>
              <a:rPr lang="en-GB" sz="1400" dirty="0" err="1"/>
              <a:t>indic</a:t>
            </a:r>
            <a:r>
              <a:rPr lang="ro-RO" sz="1400" dirty="0"/>
              <a:t>ă numele unei variabile returnate ("câmp" al tabelului)</a:t>
            </a:r>
            <a:endParaRPr lang="en-US" sz="1400" dirty="0"/>
          </a:p>
          <a:p>
            <a:pPr lvl="1">
              <a:buNone/>
            </a:pPr>
            <a:r>
              <a:rPr lang="en-US" sz="1400" dirty="0">
                <a:solidFill>
                  <a:srgbClr val="FF0000"/>
                </a:solidFill>
              </a:rPr>
              <a:t>	&lt;/head&gt;</a:t>
            </a:r>
          </a:p>
          <a:p>
            <a:pPr lvl="1">
              <a:buNone/>
            </a:pPr>
            <a:r>
              <a:rPr lang="en-US" sz="1400" dirty="0">
                <a:solidFill>
                  <a:srgbClr val="FF0000"/>
                </a:solidFill>
              </a:rPr>
              <a:t>	&lt;results&gt;</a:t>
            </a:r>
          </a:p>
          <a:p>
            <a:pPr lvl="1">
              <a:buNone/>
            </a:pPr>
            <a:r>
              <a:rPr lang="en-US" sz="1400" dirty="0">
                <a:solidFill>
                  <a:srgbClr val="FF0000"/>
                </a:solidFill>
              </a:rPr>
              <a:t>		&lt;result&gt;</a:t>
            </a:r>
          </a:p>
          <a:p>
            <a:pPr lvl="1">
              <a:buNone/>
            </a:pPr>
            <a:r>
              <a:rPr lang="en-US" sz="1400" dirty="0">
                <a:solidFill>
                  <a:srgbClr val="FF0000"/>
                </a:solidFill>
              </a:rPr>
              <a:t>			&lt;binding name="movie"&gt;</a:t>
            </a:r>
          </a:p>
          <a:p>
            <a:pPr lvl="1">
              <a:buNone/>
            </a:pPr>
            <a:r>
              <a:rPr lang="en-US" sz="1400" dirty="0">
                <a:solidFill>
                  <a:srgbClr val="FF0000"/>
                </a:solidFill>
              </a:rPr>
              <a:t>				&lt;</a:t>
            </a:r>
            <a:r>
              <a:rPr lang="en-US" sz="1400" dirty="0" err="1">
                <a:solidFill>
                  <a:srgbClr val="FF0000"/>
                </a:solidFill>
              </a:rPr>
              <a:t>uri</a:t>
            </a:r>
            <a:r>
              <a:rPr lang="en-US" sz="1400" dirty="0">
                <a:solidFill>
                  <a:srgbClr val="FF0000"/>
                </a:solidFill>
              </a:rPr>
              <a:t>&gt;</a:t>
            </a:r>
            <a:r>
              <a:rPr lang="ro-RO" sz="1400" dirty="0">
                <a:solidFill>
                  <a:srgbClr val="FF0000"/>
                </a:solidFill>
              </a:rPr>
              <a:t>http://buchmann.ro</a:t>
            </a:r>
            <a:r>
              <a:rPr lang="en-US" sz="1400" dirty="0">
                <a:solidFill>
                  <a:srgbClr val="FF0000"/>
                </a:solidFill>
              </a:rPr>
              <a:t>#Terminator&lt;/</a:t>
            </a:r>
            <a:r>
              <a:rPr lang="en-US" sz="1400" dirty="0" err="1">
                <a:solidFill>
                  <a:srgbClr val="FF0000"/>
                </a:solidFill>
              </a:rPr>
              <a:t>uri</a:t>
            </a:r>
            <a:r>
              <a:rPr lang="en-US" sz="1400" dirty="0">
                <a:solidFill>
                  <a:srgbClr val="FF0000"/>
                </a:solidFill>
              </a:rPr>
              <a:t>&gt;</a:t>
            </a:r>
          </a:p>
          <a:p>
            <a:pPr lvl="1">
              <a:buNone/>
            </a:pPr>
            <a:r>
              <a:rPr lang="en-US" sz="1400" dirty="0">
                <a:solidFill>
                  <a:srgbClr val="FF0000"/>
                </a:solidFill>
              </a:rPr>
              <a:t>			&lt;/binding&gt;</a:t>
            </a:r>
          </a:p>
          <a:p>
            <a:pPr lvl="1">
              <a:buNone/>
            </a:pPr>
            <a:r>
              <a:rPr lang="en-US" sz="1400" dirty="0"/>
              <a:t>			………….. </a:t>
            </a:r>
            <a:r>
              <a:rPr lang="ro-RO" sz="1400" dirty="0"/>
              <a:t>Fiecare </a:t>
            </a:r>
            <a:r>
              <a:rPr lang="en-GB" sz="1400" dirty="0"/>
              <a:t>&lt;binding&gt; </a:t>
            </a:r>
            <a:r>
              <a:rPr lang="en-GB" sz="1400" dirty="0" err="1"/>
              <a:t>indic</a:t>
            </a:r>
            <a:r>
              <a:rPr lang="ro-RO" sz="1400" dirty="0"/>
              <a:t>ă numele </a:t>
            </a:r>
            <a:r>
              <a:rPr lang="ro-RO" sz="1400" dirty="0" err="1"/>
              <a:t>şi</a:t>
            </a:r>
            <a:r>
              <a:rPr lang="ro-RO" sz="1400" dirty="0"/>
              <a:t> valoarea unui "câmp", în cadrul unei înregistrări</a:t>
            </a:r>
            <a:endParaRPr lang="en-US" sz="1400" dirty="0"/>
          </a:p>
          <a:p>
            <a:pPr lvl="1">
              <a:buNone/>
            </a:pPr>
            <a:r>
              <a:rPr lang="en-US" sz="1400" dirty="0">
                <a:solidFill>
                  <a:srgbClr val="FF0000"/>
                </a:solidFill>
              </a:rPr>
              <a:t>		&lt;/result&gt;</a:t>
            </a:r>
          </a:p>
          <a:p>
            <a:pPr lvl="1">
              <a:buNone/>
            </a:pPr>
            <a:r>
              <a:rPr lang="en-US" sz="1400" dirty="0"/>
              <a:t>		………………. </a:t>
            </a:r>
            <a:r>
              <a:rPr lang="ro-RO" sz="1400" dirty="0"/>
              <a:t>Fiecare </a:t>
            </a:r>
            <a:r>
              <a:rPr lang="en-GB" sz="1400" dirty="0"/>
              <a:t>&lt;result&gt; </a:t>
            </a:r>
            <a:r>
              <a:rPr lang="en-GB" sz="1400" dirty="0" err="1"/>
              <a:t>indic</a:t>
            </a:r>
            <a:r>
              <a:rPr lang="ro-RO" sz="1400" dirty="0"/>
              <a:t>ă o înregistrare din tabelul returnat</a:t>
            </a:r>
            <a:r>
              <a:rPr lang="en-US" sz="1400" dirty="0"/>
              <a:t> </a:t>
            </a:r>
          </a:p>
          <a:p>
            <a:pPr lvl="1">
              <a:buNone/>
            </a:pPr>
            <a:r>
              <a:rPr lang="en-US" sz="1400" dirty="0">
                <a:solidFill>
                  <a:srgbClr val="FF0000"/>
                </a:solidFill>
              </a:rPr>
              <a:t>	&lt;/results&gt;</a:t>
            </a:r>
          </a:p>
          <a:p>
            <a:pPr lvl="1">
              <a:buNone/>
            </a:pPr>
            <a:r>
              <a:rPr lang="en-US" sz="1400" dirty="0">
                <a:solidFill>
                  <a:srgbClr val="FF0000"/>
                </a:solidFill>
              </a:rPr>
              <a:t>&lt;/</a:t>
            </a:r>
            <a:r>
              <a:rPr lang="en-US" sz="1400" dirty="0" err="1">
                <a:solidFill>
                  <a:srgbClr val="FF0000"/>
                </a:solidFill>
              </a:rPr>
              <a:t>sparql</a:t>
            </a:r>
            <a:r>
              <a:rPr lang="en-US" sz="1400" dirty="0">
                <a:solidFill>
                  <a:srgbClr val="FF000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148610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6868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o-RO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o-RO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o-RO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sz="1600" dirty="0">
                <a:solidFill>
                  <a:srgbClr val="FF0000"/>
                </a:solidFill>
              </a:rPr>
              <a:t>{</a:t>
            </a:r>
          </a:p>
          <a:p>
            <a:pPr marL="0" indent="0">
              <a:buNone/>
            </a:pPr>
            <a:r>
              <a:rPr lang="ro-RO" sz="1600" dirty="0">
                <a:solidFill>
                  <a:srgbClr val="FF0000"/>
                </a:solidFill>
              </a:rPr>
              <a:t>  "</a:t>
            </a:r>
            <a:r>
              <a:rPr lang="ro-RO" sz="1600" dirty="0" err="1">
                <a:solidFill>
                  <a:srgbClr val="FF0000"/>
                </a:solidFill>
              </a:rPr>
              <a:t>head</a:t>
            </a:r>
            <a:r>
              <a:rPr lang="ro-RO" sz="1600" dirty="0">
                <a:solidFill>
                  <a:srgbClr val="FF0000"/>
                </a:solidFill>
              </a:rPr>
              <a:t>": { "</a:t>
            </a:r>
            <a:r>
              <a:rPr lang="ro-RO" sz="1600" dirty="0" err="1">
                <a:solidFill>
                  <a:srgbClr val="FF0000"/>
                </a:solidFill>
              </a:rPr>
              <a:t>vars</a:t>
            </a:r>
            <a:r>
              <a:rPr lang="ro-RO" sz="1600" dirty="0">
                <a:solidFill>
                  <a:srgbClr val="FF0000"/>
                </a:solidFill>
              </a:rPr>
              <a:t>": [ "</a:t>
            </a:r>
            <a:r>
              <a:rPr lang="ro-RO" sz="1600" dirty="0" err="1">
                <a:solidFill>
                  <a:srgbClr val="FF0000"/>
                </a:solidFill>
              </a:rPr>
              <a:t>movie</a:t>
            </a:r>
            <a:r>
              <a:rPr lang="ro-RO" sz="1600">
                <a:solidFill>
                  <a:srgbClr val="FF0000"/>
                </a:solidFill>
              </a:rPr>
              <a:t>", ....</a:t>
            </a:r>
            <a:r>
              <a:rPr lang="ro-RO" sz="1600"/>
              <a:t>va fi un array cu numele </a:t>
            </a:r>
            <a:r>
              <a:rPr lang="ro-RO" sz="1600" dirty="0"/>
              <a:t>variabilelor returnate</a:t>
            </a:r>
            <a:r>
              <a:rPr lang="ro-RO" sz="1600" dirty="0">
                <a:solidFill>
                  <a:srgbClr val="FF0000"/>
                </a:solidFill>
              </a:rPr>
              <a:t>...</a:t>
            </a:r>
            <a:r>
              <a:rPr lang="en-US" sz="1600" dirty="0">
                <a:solidFill>
                  <a:srgbClr val="FF0000"/>
                </a:solidFill>
              </a:rPr>
              <a:t>]</a:t>
            </a:r>
            <a:r>
              <a:rPr lang="ro-RO" sz="1600" dirty="0">
                <a:solidFill>
                  <a:srgbClr val="FF0000"/>
                </a:solidFill>
              </a:rPr>
              <a:t>  } ,</a:t>
            </a:r>
          </a:p>
          <a:p>
            <a:pPr marL="0" indent="0">
              <a:buNone/>
            </a:pPr>
            <a:r>
              <a:rPr lang="ro-RO" sz="1600" dirty="0">
                <a:solidFill>
                  <a:srgbClr val="FF0000"/>
                </a:solidFill>
              </a:rPr>
              <a:t>  "</a:t>
            </a:r>
            <a:r>
              <a:rPr lang="ro-RO" sz="1600" dirty="0" err="1">
                <a:solidFill>
                  <a:srgbClr val="FF0000"/>
                </a:solidFill>
              </a:rPr>
              <a:t>results</a:t>
            </a:r>
            <a:r>
              <a:rPr lang="ro-RO" sz="1600" dirty="0">
                <a:solidFill>
                  <a:srgbClr val="FF0000"/>
                </a:solidFill>
              </a:rPr>
              <a:t>":</a:t>
            </a:r>
          </a:p>
          <a:p>
            <a:pPr marL="400050" lvl="1" indent="0">
              <a:buNone/>
            </a:pPr>
            <a:r>
              <a:rPr lang="ro-RO" sz="1600" dirty="0">
                <a:solidFill>
                  <a:srgbClr val="FF0000"/>
                </a:solidFill>
              </a:rPr>
              <a:t>{"</a:t>
            </a:r>
            <a:r>
              <a:rPr lang="ro-RO" sz="1600" err="1">
                <a:solidFill>
                  <a:srgbClr val="FF0000"/>
                </a:solidFill>
              </a:rPr>
              <a:t>bindings</a:t>
            </a:r>
            <a:r>
              <a:rPr lang="ro-RO" sz="1600">
                <a:solidFill>
                  <a:srgbClr val="FF0000"/>
                </a:solidFill>
              </a:rPr>
              <a:t>":</a:t>
            </a:r>
            <a:r>
              <a:rPr lang="en-GB" sz="1600">
                <a:solidFill>
                  <a:srgbClr val="FF0000"/>
                </a:solidFill>
              </a:rPr>
              <a:t> </a:t>
            </a:r>
            <a:r>
              <a:rPr lang="en-GB" sz="1600"/>
              <a:t>…</a:t>
            </a:r>
            <a:r>
              <a:rPr lang="ro-RO" sz="1600"/>
              <a:t>va fi un array cu înregistrările returnate</a:t>
            </a:r>
            <a:r>
              <a:rPr lang="ro-RO" sz="1600">
                <a:solidFill>
                  <a:srgbClr val="FF0000"/>
                </a:solidFill>
              </a:rPr>
              <a:t>...</a:t>
            </a:r>
            <a:endParaRPr lang="ro-RO" sz="1600" dirty="0">
              <a:solidFill>
                <a:srgbClr val="FF0000"/>
              </a:solidFill>
            </a:endParaRPr>
          </a:p>
          <a:p>
            <a:pPr marL="800100" lvl="2" indent="0">
              <a:buNone/>
            </a:pPr>
            <a:r>
              <a:rPr lang="ro-RO" sz="1600" dirty="0">
                <a:solidFill>
                  <a:srgbClr val="FF0000"/>
                </a:solidFill>
              </a:rPr>
              <a:t>[ 		</a:t>
            </a:r>
            <a:r>
              <a:rPr lang="en-GB" sz="1600" dirty="0">
                <a:solidFill>
                  <a:srgbClr val="FF0000"/>
                </a:solidFill>
              </a:rPr>
              <a:t>{</a:t>
            </a:r>
            <a:endParaRPr lang="ro-RO" sz="1600" dirty="0">
              <a:solidFill>
                <a:srgbClr val="FF0000"/>
              </a:solidFill>
            </a:endParaRPr>
          </a:p>
          <a:p>
            <a:pPr marL="800100" lvl="2" indent="0">
              <a:buNone/>
            </a:pPr>
            <a:r>
              <a:rPr lang="ro-RO" sz="1600" dirty="0">
                <a:solidFill>
                  <a:srgbClr val="FF0000"/>
                </a:solidFill>
              </a:rPr>
              <a:t>		{"</a:t>
            </a:r>
            <a:r>
              <a:rPr lang="ro-RO" sz="1600" dirty="0" err="1">
                <a:solidFill>
                  <a:srgbClr val="FF0000"/>
                </a:solidFill>
              </a:rPr>
              <a:t>movie</a:t>
            </a:r>
            <a:r>
              <a:rPr lang="ro-RO" sz="1600" dirty="0">
                <a:solidFill>
                  <a:srgbClr val="FF0000"/>
                </a:solidFill>
              </a:rPr>
              <a:t>": { "</a:t>
            </a:r>
            <a:r>
              <a:rPr lang="ro-RO" sz="1600" dirty="0" err="1">
                <a:solidFill>
                  <a:srgbClr val="FF0000"/>
                </a:solidFill>
              </a:rPr>
              <a:t>type</a:t>
            </a:r>
            <a:r>
              <a:rPr lang="ro-RO" sz="1600" dirty="0">
                <a:solidFill>
                  <a:srgbClr val="FF0000"/>
                </a:solidFill>
              </a:rPr>
              <a:t>": "uri" , "</a:t>
            </a:r>
            <a:r>
              <a:rPr lang="ro-RO" sz="1600" dirty="0" err="1">
                <a:solidFill>
                  <a:srgbClr val="FF0000"/>
                </a:solidFill>
              </a:rPr>
              <a:t>value</a:t>
            </a:r>
            <a:r>
              <a:rPr lang="ro-RO" sz="1600" dirty="0">
                <a:solidFill>
                  <a:srgbClr val="FF0000"/>
                </a:solidFill>
              </a:rPr>
              <a:t>": "http://buchmann.ro#Terminator" } } ,</a:t>
            </a:r>
            <a:endParaRPr lang="en-GB" sz="1600" dirty="0">
              <a:solidFill>
                <a:srgbClr val="FF0000"/>
              </a:solidFill>
            </a:endParaRPr>
          </a:p>
          <a:p>
            <a:pPr marL="800100" lvl="2" indent="0">
              <a:buNone/>
            </a:pPr>
            <a:r>
              <a:rPr lang="en-GB" sz="1600" dirty="0">
                <a:solidFill>
                  <a:srgbClr val="FF0000"/>
                </a:solidFill>
              </a:rPr>
              <a:t>  </a:t>
            </a:r>
            <a:r>
              <a:rPr lang="ro-RO" sz="1600" dirty="0">
                <a:solidFill>
                  <a:srgbClr val="FF0000"/>
                </a:solidFill>
              </a:rPr>
              <a:t>		</a:t>
            </a:r>
            <a:r>
              <a:rPr lang="en-GB" sz="1600" dirty="0">
                <a:solidFill>
                  <a:srgbClr val="FF0000"/>
                </a:solidFill>
              </a:rPr>
              <a:t>{…}, </a:t>
            </a:r>
            <a:endParaRPr lang="ro-RO" sz="1600" dirty="0">
              <a:solidFill>
                <a:srgbClr val="FF0000"/>
              </a:solidFill>
            </a:endParaRPr>
          </a:p>
          <a:p>
            <a:pPr marL="800100" lvl="2" indent="0">
              <a:buNone/>
            </a:pPr>
            <a:r>
              <a:rPr lang="ro-RO" sz="1600" dirty="0">
                <a:solidFill>
                  <a:srgbClr val="FF0000"/>
                </a:solidFill>
              </a:rPr>
              <a:t>		</a:t>
            </a:r>
            <a:r>
              <a:rPr lang="en-GB" sz="1600" dirty="0">
                <a:solidFill>
                  <a:srgbClr val="FF0000"/>
                </a:solidFill>
              </a:rPr>
              <a:t>…</a:t>
            </a:r>
            <a:r>
              <a:rPr lang="en-GB" sz="1600" dirty="0" err="1"/>
              <a:t>aici</a:t>
            </a:r>
            <a:r>
              <a:rPr lang="en-GB" sz="1600" dirty="0"/>
              <a:t> se </a:t>
            </a:r>
            <a:r>
              <a:rPr lang="en-GB" sz="1600" dirty="0" err="1"/>
              <a:t>enumer</a:t>
            </a:r>
            <a:r>
              <a:rPr lang="ro-RO" sz="1600" dirty="0"/>
              <a:t>ă câmpurile cu tipul </a:t>
            </a:r>
            <a:r>
              <a:rPr lang="ro-RO" sz="1600" dirty="0" err="1"/>
              <a:t>şi</a:t>
            </a:r>
            <a:r>
              <a:rPr lang="ro-RO" sz="1600" dirty="0"/>
              <a:t> valoarea lor, pentru o înregistrare</a:t>
            </a:r>
            <a:r>
              <a:rPr lang="ro-RO" sz="1600" dirty="0">
                <a:solidFill>
                  <a:srgbClr val="FF0000"/>
                </a:solidFill>
              </a:rPr>
              <a:t>...</a:t>
            </a:r>
          </a:p>
          <a:p>
            <a:pPr marL="800100" lvl="2" indent="0">
              <a:buNone/>
            </a:pPr>
            <a:r>
              <a:rPr lang="ro-RO" sz="1600" dirty="0">
                <a:solidFill>
                  <a:srgbClr val="FF0000"/>
                </a:solidFill>
              </a:rPr>
              <a:t>		</a:t>
            </a:r>
            <a:r>
              <a:rPr lang="en-GB" sz="1600" dirty="0">
                <a:solidFill>
                  <a:srgbClr val="FF0000"/>
                </a:solidFill>
              </a:rPr>
              <a:t>},</a:t>
            </a:r>
          </a:p>
          <a:p>
            <a:pPr marL="800100" lvl="2" indent="0">
              <a:buNone/>
            </a:pPr>
            <a:r>
              <a:rPr lang="ro-RO" sz="1600">
                <a:solidFill>
                  <a:srgbClr val="FF0000"/>
                </a:solidFill>
              </a:rPr>
              <a:t>]</a:t>
            </a:r>
            <a:endParaRPr lang="ro-RO" sz="1600" dirty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r>
              <a:rPr lang="ro-RO" sz="1600" dirty="0">
                <a:solidFill>
                  <a:srgbClr val="FF0000"/>
                </a:solidFill>
              </a:rPr>
              <a:t>}</a:t>
            </a:r>
          </a:p>
          <a:p>
            <a:pPr marL="0" indent="0">
              <a:buNone/>
            </a:pPr>
            <a:r>
              <a:rPr lang="ro-RO" sz="1600" dirty="0">
                <a:solidFill>
                  <a:srgbClr val="FF0000"/>
                </a:solidFill>
              </a:rPr>
              <a:t>}</a:t>
            </a:r>
          </a:p>
          <a:p>
            <a:pPr marL="0" indent="0">
              <a:buNone/>
            </a:pPr>
            <a:endParaRPr lang="en-US" sz="1600" i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/>
              <a:t>Formatul standard SPARQL Results</a:t>
            </a:r>
          </a:p>
          <a:p>
            <a:r>
              <a:rPr lang="ro-RO"/>
              <a:t>(varianta JSON)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7453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5D8BD-9FE8-46D6-837F-937ED5F57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/>
              <a:t>Extragerea datelor din formatul SPARQL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BBA9C-790F-43D2-80B1-3F48063FE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endParaRPr lang="ro-RO"/>
          </a:p>
          <a:p>
            <a:pPr algn="just"/>
            <a:r>
              <a:rPr lang="ro-RO"/>
              <a:t>Adesea librăriile RDF (EasyRDF, SPARQLWrapper) </a:t>
            </a:r>
            <a:r>
              <a:rPr lang="ro-RO" b="1"/>
              <a:t>vor converti formatul SPARQL Results în arrayuri </a:t>
            </a:r>
            <a:r>
              <a:rPr lang="ro-RO"/>
              <a:t>simple, scutindu-ne de cunoașterea sa</a:t>
            </a:r>
          </a:p>
          <a:p>
            <a:pPr algn="just"/>
            <a:endParaRPr lang="ro-RO"/>
          </a:p>
          <a:p>
            <a:pPr algn="just"/>
            <a:r>
              <a:rPr lang="ro-RO"/>
              <a:t>Totuși </a:t>
            </a:r>
            <a:r>
              <a:rPr lang="ro-RO" b="1"/>
              <a:t>dacă interogăm o bază de grafuri prin librării HTTP clasice</a:t>
            </a:r>
            <a:r>
              <a:rPr lang="ro-RO"/>
              <a:t> (JQuery etc.) va trebui să ne ocupăm noi de deserializarea formatului SPARQL Results</a:t>
            </a:r>
          </a:p>
          <a:p>
            <a:pPr lvl="1" algn="just"/>
            <a:r>
              <a:rPr lang="ro-RO"/>
              <a:t>măcar din varianta JSON să știm că vom găsi un array </a:t>
            </a:r>
            <a:r>
              <a:rPr lang="ro-RO" i="1"/>
              <a:t>rezultat.results.bindings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0779497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/>
              <a:t>Operații de scriere (SPARQL Update)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lvl="0" indent="0" algn="just">
              <a:buNone/>
            </a:pPr>
            <a:r>
              <a:rPr lang="en-US"/>
              <a:t>SPARQL Update </a:t>
            </a:r>
            <a:r>
              <a:rPr lang="ro-RO"/>
              <a:t>extinde</a:t>
            </a:r>
            <a:r>
              <a:rPr lang="en-US"/>
              <a:t> SPARQL </a:t>
            </a:r>
            <a:r>
              <a:rPr lang="ro-RO"/>
              <a:t>cu operații de scriere</a:t>
            </a:r>
            <a:r>
              <a:rPr lang="en-US"/>
              <a:t>:</a:t>
            </a:r>
          </a:p>
          <a:p>
            <a:pPr marL="0" lvl="0" indent="0" algn="just">
              <a:buNone/>
            </a:pPr>
            <a:endParaRPr lang="ro-RO" b="1"/>
          </a:p>
          <a:p>
            <a:pPr marL="0" lvl="0" indent="0" algn="just">
              <a:buNone/>
            </a:pPr>
            <a:r>
              <a:rPr lang="ro-RO" b="1"/>
              <a:t>Operații care manipulează grafuri întregi:</a:t>
            </a:r>
          </a:p>
          <a:p>
            <a:pPr lvl="0" algn="just"/>
            <a:r>
              <a:rPr lang="ro-RO" b="1"/>
              <a:t>LOAD</a:t>
            </a:r>
            <a:r>
              <a:rPr lang="ro-RO"/>
              <a:t> – încarcă afirmații de la o sursă externă printr-o cerere HTTP</a:t>
            </a:r>
            <a:endParaRPr lang="ro-RO" dirty="0"/>
          </a:p>
          <a:p>
            <a:pPr lvl="0" algn="just"/>
            <a:r>
              <a:rPr lang="ro-RO" b="1"/>
              <a:t>ADD</a:t>
            </a:r>
            <a:r>
              <a:rPr lang="ro-RO"/>
              <a:t> – fuzionează două grafuri</a:t>
            </a:r>
            <a:endParaRPr lang="ro-RO" dirty="0"/>
          </a:p>
          <a:p>
            <a:pPr algn="just"/>
            <a:r>
              <a:rPr lang="ro-RO" b="1"/>
              <a:t>COPY</a:t>
            </a:r>
            <a:r>
              <a:rPr lang="ro-RO"/>
              <a:t> – copiază afirmații dintr-un graf în altul, înlocuind conținutul grafului destinație dar păstrând şi graful original</a:t>
            </a:r>
          </a:p>
          <a:p>
            <a:pPr lvl="0" algn="just"/>
            <a:r>
              <a:rPr lang="ro-RO" b="1"/>
              <a:t>MOVE</a:t>
            </a:r>
            <a:r>
              <a:rPr lang="ro-RO"/>
              <a:t> –mută tot conținutul dintr-un graf în altul, înlocuind conținutul grafului destinație</a:t>
            </a:r>
            <a:r>
              <a:rPr lang="en-GB"/>
              <a:t> </a:t>
            </a:r>
            <a:r>
              <a:rPr lang="ro-RO"/>
              <a:t>şi ştergând graful original</a:t>
            </a:r>
            <a:endParaRPr lang="ro-RO" dirty="0"/>
          </a:p>
          <a:p>
            <a:pPr lvl="0" algn="just"/>
            <a:r>
              <a:rPr lang="ro-RO" b="1"/>
              <a:t>DROP</a:t>
            </a:r>
            <a:r>
              <a:rPr lang="ro-RO"/>
              <a:t> – șterge un graf</a:t>
            </a:r>
          </a:p>
          <a:p>
            <a:pPr marL="0" lvl="0" indent="0" algn="just">
              <a:buNone/>
            </a:pPr>
            <a:endParaRPr lang="ro-RO"/>
          </a:p>
          <a:p>
            <a:pPr marL="0" lvl="0" indent="0" algn="just">
              <a:buNone/>
            </a:pPr>
            <a:r>
              <a:rPr lang="ro-RO" b="1"/>
              <a:t>Operații granulare (pot lucra la nivel de afirmație):</a:t>
            </a:r>
          </a:p>
          <a:p>
            <a:pPr lvl="0" algn="just"/>
            <a:r>
              <a:rPr lang="ro-RO" b="1"/>
              <a:t>INSERT DATA</a:t>
            </a:r>
            <a:r>
              <a:rPr lang="ro-RO"/>
              <a:t> – </a:t>
            </a:r>
            <a:r>
              <a:rPr lang="en-US"/>
              <a:t>ad</a:t>
            </a:r>
            <a:r>
              <a:rPr lang="ro-RO"/>
              <a:t>augă afirmații explicite la un graf, independent de afirmaţiile existente</a:t>
            </a:r>
          </a:p>
          <a:p>
            <a:pPr lvl="0" algn="just"/>
            <a:r>
              <a:rPr lang="ro-RO" b="1"/>
              <a:t>INSERT WHERE</a:t>
            </a:r>
            <a:r>
              <a:rPr lang="ro-RO"/>
              <a:t> – </a:t>
            </a:r>
            <a:r>
              <a:rPr lang="ro-MD"/>
              <a:t>raționare deductivă pe baz</a:t>
            </a:r>
            <a:r>
              <a:rPr lang="ro-RO"/>
              <a:t>a afirmaţiilor existente</a:t>
            </a:r>
          </a:p>
          <a:p>
            <a:pPr lvl="0" algn="just"/>
            <a:r>
              <a:rPr lang="ro-RO" b="1"/>
              <a:t>DELETE DATA</a:t>
            </a:r>
            <a:r>
              <a:rPr lang="ro-RO"/>
              <a:t> – șterge afirmații explicite</a:t>
            </a:r>
          </a:p>
          <a:p>
            <a:pPr lvl="0" algn="just"/>
            <a:r>
              <a:rPr lang="ro-RO" b="1"/>
              <a:t>DELETE WHERE</a:t>
            </a:r>
            <a:r>
              <a:rPr lang="ro-RO"/>
              <a:t> – șterge afirmații pe baza unui pattern</a:t>
            </a:r>
          </a:p>
          <a:p>
            <a:pPr lvl="0" algn="just"/>
            <a:r>
              <a:rPr lang="ro-RO" b="1"/>
              <a:t>DELETE INSERT WHERE</a:t>
            </a:r>
            <a:r>
              <a:rPr lang="ro-RO"/>
              <a:t> – deoarece nu există comanda UPDATE, se combină DELETE cu INSERT pentru subtituiri</a:t>
            </a:r>
          </a:p>
          <a:p>
            <a:pPr lvl="0" algn="just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881823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/>
              <a:t>SPARQL Update:</a:t>
            </a:r>
            <a:br>
              <a:rPr lang="ro-RO"/>
            </a:br>
            <a:r>
              <a:rPr lang="ro-RO"/>
              <a:t>operaţii la nivel de graf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964488" cy="499715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o-RO" dirty="0">
                <a:solidFill>
                  <a:srgbClr val="FF0000"/>
                </a:solidFill>
              </a:rPr>
              <a:t>LOAD &lt;</a:t>
            </a:r>
            <a:r>
              <a:rPr lang="ro-RO">
                <a:solidFill>
                  <a:srgbClr val="FF0000"/>
                </a:solidFill>
              </a:rPr>
              <a:t>http://</a:t>
            </a:r>
            <a:r>
              <a:rPr lang="en-US">
                <a:solidFill>
                  <a:srgbClr val="FF0000"/>
                </a:solidFill>
              </a:rPr>
              <a:t>my</a:t>
            </a:r>
            <a:r>
              <a:rPr lang="ro-RO">
                <a:solidFill>
                  <a:srgbClr val="FF0000"/>
                </a:solidFill>
              </a:rPr>
              <a:t>server.com/</a:t>
            </a:r>
            <a:r>
              <a:rPr lang="en-US">
                <a:solidFill>
                  <a:srgbClr val="FF0000"/>
                </a:solidFill>
              </a:rPr>
              <a:t>facts</a:t>
            </a:r>
            <a:r>
              <a:rPr lang="ro-RO">
                <a:solidFill>
                  <a:srgbClr val="FF0000"/>
                </a:solidFill>
              </a:rPr>
              <a:t>.ttl</a:t>
            </a:r>
            <a:r>
              <a:rPr lang="ro-RO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ro-RO" dirty="0">
                <a:solidFill>
                  <a:srgbClr val="FF0000"/>
                </a:solidFill>
              </a:rPr>
              <a:t>INTO </a:t>
            </a:r>
            <a:r>
              <a:rPr lang="ro-RO">
                <a:solidFill>
                  <a:srgbClr val="FF0000"/>
                </a:solidFill>
              </a:rPr>
              <a:t>GRAPH :</a:t>
            </a:r>
            <a:r>
              <a:rPr lang="en-GB">
                <a:solidFill>
                  <a:srgbClr val="FF0000"/>
                </a:solidFill>
              </a:rPr>
              <a:t>g1</a:t>
            </a:r>
            <a:endParaRPr lang="ro-RO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b="1" i="1"/>
              <a:t>= </a:t>
            </a:r>
            <a:r>
              <a:rPr lang="ro-RO" b="1" i="1"/>
              <a:t>adaugă în g1 afirmații accesate de pe Web </a:t>
            </a:r>
            <a:r>
              <a:rPr lang="ro-RO" i="1"/>
              <a:t>(dintr-un fișier Turtle static obținut prin HTTP...)</a:t>
            </a:r>
            <a:endParaRPr lang="ro-RO" i="1" dirty="0"/>
          </a:p>
          <a:p>
            <a:pPr marL="0" indent="0">
              <a:buNone/>
            </a:pPr>
            <a:endParaRPr 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>
                <a:solidFill>
                  <a:srgbClr val="FF0000"/>
                </a:solidFill>
              </a:rPr>
              <a:t>ADD GRAPH :</a:t>
            </a:r>
            <a:r>
              <a:rPr lang="en-US">
                <a:solidFill>
                  <a:srgbClr val="FF0000"/>
                </a:solidFill>
              </a:rPr>
              <a:t>g1</a:t>
            </a:r>
            <a:r>
              <a:rPr lang="ro-RO">
                <a:solidFill>
                  <a:srgbClr val="FF0000"/>
                </a:solidFill>
              </a:rPr>
              <a:t> TO GRAPH :</a:t>
            </a:r>
            <a:r>
              <a:rPr lang="en-US">
                <a:solidFill>
                  <a:srgbClr val="FF0000"/>
                </a:solidFill>
              </a:rPr>
              <a:t>g2</a:t>
            </a:r>
            <a:endParaRPr lang="ro-RO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b="1" i="1"/>
              <a:t>= </a:t>
            </a:r>
            <a:r>
              <a:rPr lang="ro-RO" b="1" i="1"/>
              <a:t>fuziune: adaugă toate afirmaţiile din graful g1 în g2</a:t>
            </a:r>
            <a:r>
              <a:rPr lang="ro-RO" i="1"/>
              <a:t> (păstrând şi graful g1)</a:t>
            </a:r>
          </a:p>
          <a:p>
            <a:pPr>
              <a:buNone/>
            </a:pPr>
            <a:endParaRPr lang="ro-RO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>
                <a:solidFill>
                  <a:srgbClr val="FF0000"/>
                </a:solidFill>
              </a:rPr>
              <a:t>COPY GRAPH :</a:t>
            </a:r>
            <a:r>
              <a:rPr lang="en-US">
                <a:solidFill>
                  <a:srgbClr val="FF0000"/>
                </a:solidFill>
              </a:rPr>
              <a:t>g1</a:t>
            </a:r>
            <a:r>
              <a:rPr lang="ro-RO">
                <a:solidFill>
                  <a:srgbClr val="FF0000"/>
                </a:solidFill>
              </a:rPr>
              <a:t> TO GRAPH :</a:t>
            </a:r>
            <a:r>
              <a:rPr lang="en-GB">
                <a:solidFill>
                  <a:srgbClr val="FF0000"/>
                </a:solidFill>
              </a:rPr>
              <a:t>g2</a:t>
            </a:r>
            <a:endParaRPr lang="ro-RO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b="1" i="1"/>
              <a:t>= </a:t>
            </a:r>
            <a:r>
              <a:rPr lang="ro-RO" b="1" i="1"/>
              <a:t>copiere: copiază toate afirmaţiile din graful g1 în locul celor din g2 </a:t>
            </a:r>
            <a:r>
              <a:rPr lang="ro-RO" i="1"/>
              <a:t>(înlocuieşte conţinutul lui g1, dar păstrează şi g1)</a:t>
            </a:r>
          </a:p>
          <a:p>
            <a:pPr>
              <a:buNone/>
            </a:pPr>
            <a:endParaRPr lang="ro-RO">
              <a:solidFill>
                <a:srgbClr val="FF0000"/>
              </a:solidFill>
            </a:endParaRPr>
          </a:p>
          <a:p>
            <a:pPr>
              <a:buNone/>
            </a:pPr>
            <a:r>
              <a:rPr lang="ro-RO">
                <a:solidFill>
                  <a:srgbClr val="FF0000"/>
                </a:solidFill>
              </a:rPr>
              <a:t>MOVE GRAPH :</a:t>
            </a:r>
            <a:r>
              <a:rPr lang="en-US">
                <a:solidFill>
                  <a:srgbClr val="FF0000"/>
                </a:solidFill>
              </a:rPr>
              <a:t>g1</a:t>
            </a:r>
            <a:r>
              <a:rPr lang="ro-RO">
                <a:solidFill>
                  <a:srgbClr val="FF0000"/>
                </a:solidFill>
              </a:rPr>
              <a:t> TO DEFAULT</a:t>
            </a:r>
          </a:p>
          <a:p>
            <a:pPr>
              <a:buNone/>
            </a:pPr>
            <a:r>
              <a:rPr lang="en-US" b="1" i="1"/>
              <a:t>= </a:t>
            </a:r>
            <a:r>
              <a:rPr lang="ro-RO" b="1" i="1"/>
              <a:t>redenumire</a:t>
            </a:r>
            <a:r>
              <a:rPr lang="en-GB" b="1" i="1"/>
              <a:t>/mutare</a:t>
            </a:r>
            <a:r>
              <a:rPr lang="ro-RO" b="1" i="1"/>
              <a:t>: mută toate afirmaţiile din graful g1 în graful implicit (fără URI), </a:t>
            </a:r>
            <a:r>
              <a:rPr lang="ro-RO" i="1"/>
              <a:t>ştergând conţinutul vechi al acestuia, precum şi graful g1</a:t>
            </a:r>
          </a:p>
          <a:p>
            <a:pPr>
              <a:buNone/>
            </a:pPr>
            <a:endParaRPr lang="ro-RO">
              <a:solidFill>
                <a:srgbClr val="FF0000"/>
              </a:solidFill>
            </a:endParaRPr>
          </a:p>
          <a:p>
            <a:pPr>
              <a:buNone/>
            </a:pPr>
            <a:r>
              <a:rPr lang="ro-RO">
                <a:solidFill>
                  <a:srgbClr val="FF0000"/>
                </a:solidFill>
              </a:rPr>
              <a:t>DROP GRAPH :</a:t>
            </a:r>
            <a:r>
              <a:rPr lang="en-GB">
                <a:solidFill>
                  <a:srgbClr val="FF0000"/>
                </a:solidFill>
              </a:rPr>
              <a:t>g</a:t>
            </a:r>
            <a:endParaRPr lang="ro-RO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b="1" i="1"/>
              <a:t>= </a:t>
            </a:r>
            <a:r>
              <a:rPr lang="ro-RO" b="1" i="1"/>
              <a:t>ș</a:t>
            </a:r>
            <a:r>
              <a:rPr lang="en-US" b="1" i="1"/>
              <a:t>tergerea </a:t>
            </a:r>
            <a:r>
              <a:rPr lang="ro-RO" b="1" i="1"/>
              <a:t>unui</a:t>
            </a:r>
            <a:r>
              <a:rPr lang="en-US" b="1" i="1"/>
              <a:t> graf</a:t>
            </a:r>
            <a:r>
              <a:rPr lang="ro-RO" b="1" i="1"/>
              <a:t> integral</a:t>
            </a:r>
            <a:endParaRPr lang="ro-RO" b="1" i="1" dirty="0"/>
          </a:p>
        </p:txBody>
      </p:sp>
    </p:spTree>
    <p:extLst>
      <p:ext uri="{BB962C8B-B14F-4D97-AF65-F5344CB8AC3E}">
        <p14:creationId xmlns:p14="http://schemas.microsoft.com/office/powerpoint/2010/main" val="1836918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4406900"/>
            <a:ext cx="8352927" cy="1362075"/>
          </a:xfrm>
        </p:spPr>
        <p:txBody>
          <a:bodyPr>
            <a:normAutofit/>
          </a:bodyPr>
          <a:lstStyle/>
          <a:p>
            <a:r>
              <a:rPr lang="en-GB"/>
              <a:t>Tehnologii semantice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057408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/>
              <a:t>SPARQL Update:</a:t>
            </a:r>
            <a:br>
              <a:rPr lang="ro-RO"/>
            </a:br>
            <a:r>
              <a:rPr lang="ro-RO"/>
              <a:t>ștergeri granulare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964488" cy="47811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o-RO" sz="15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o-RO" sz="15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sz="1500">
                <a:solidFill>
                  <a:srgbClr val="FF0000"/>
                </a:solidFill>
              </a:rPr>
              <a:t>WITH :</a:t>
            </a:r>
            <a:r>
              <a:rPr lang="en-US" sz="1500">
                <a:solidFill>
                  <a:srgbClr val="FF0000"/>
                </a:solidFill>
              </a:rPr>
              <a:t>network</a:t>
            </a:r>
            <a:endParaRPr lang="ro-RO" sz="15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sz="1500">
                <a:solidFill>
                  <a:srgbClr val="FF0000"/>
                </a:solidFill>
              </a:rPr>
              <a:t>DELETE WHERE {:Anna </a:t>
            </a:r>
            <a:r>
              <a:rPr lang="en-GB" sz="1500">
                <a:solidFill>
                  <a:srgbClr val="FF0000"/>
                </a:solidFill>
              </a:rPr>
              <a:t>?y ?z</a:t>
            </a:r>
            <a:r>
              <a:rPr lang="ro-RO" sz="1500">
                <a:solidFill>
                  <a:srgbClr val="FF0000"/>
                </a:solidFill>
              </a:rPr>
              <a:t>}</a:t>
            </a:r>
            <a:endParaRPr lang="ro-RO" sz="15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1500" b="1" i="1"/>
              <a:t>= </a:t>
            </a:r>
            <a:r>
              <a:rPr lang="ro-RO" sz="1500" b="1" i="1"/>
              <a:t>elimină din graful</a:t>
            </a:r>
            <a:r>
              <a:rPr lang="en-US" sz="1500" b="1" i="1"/>
              <a:t> network </a:t>
            </a:r>
            <a:r>
              <a:rPr lang="ro-RO" sz="1500" b="1" i="1"/>
              <a:t>toate afirmațiile care încep cu Anna</a:t>
            </a:r>
            <a:endParaRPr lang="ro-RO" sz="1500" dirty="0"/>
          </a:p>
          <a:p>
            <a:pPr marL="0" indent="0">
              <a:buNone/>
            </a:pPr>
            <a:endParaRPr lang="en-US" sz="15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sz="1500">
                <a:solidFill>
                  <a:srgbClr val="FF0000"/>
                </a:solidFill>
              </a:rPr>
              <a:t>WITH :</a:t>
            </a:r>
            <a:r>
              <a:rPr lang="en-US" sz="1500">
                <a:solidFill>
                  <a:srgbClr val="FF0000"/>
                </a:solidFill>
              </a:rPr>
              <a:t>network</a:t>
            </a:r>
            <a:endParaRPr lang="ro-RO" sz="15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sz="1500">
                <a:solidFill>
                  <a:srgbClr val="FF0000"/>
                </a:solidFill>
              </a:rPr>
              <a:t>DELETE {:Anna </a:t>
            </a:r>
            <a:r>
              <a:rPr lang="ro-RO" sz="1500" dirty="0">
                <a:solidFill>
                  <a:srgbClr val="FF0000"/>
                </a:solidFill>
              </a:rPr>
              <a:t>?x </a:t>
            </a:r>
            <a:r>
              <a:rPr lang="ro-RO" sz="1500">
                <a:solidFill>
                  <a:srgbClr val="FF0000"/>
                </a:solidFill>
              </a:rPr>
              <a:t>?y} INSERT {:An</a:t>
            </a:r>
            <a:r>
              <a:rPr lang="en-GB" sz="1500">
                <a:solidFill>
                  <a:srgbClr val="FF0000"/>
                </a:solidFill>
              </a:rPr>
              <a:t>ette</a:t>
            </a:r>
            <a:r>
              <a:rPr lang="ro-RO" sz="1500">
                <a:solidFill>
                  <a:srgbClr val="FF0000"/>
                </a:solidFill>
              </a:rPr>
              <a:t> </a:t>
            </a:r>
            <a:r>
              <a:rPr lang="ro-RO" sz="1500" dirty="0">
                <a:solidFill>
                  <a:srgbClr val="FF0000"/>
                </a:solidFill>
              </a:rPr>
              <a:t>?x </a:t>
            </a:r>
            <a:r>
              <a:rPr lang="ro-RO" sz="1500">
                <a:solidFill>
                  <a:srgbClr val="FF0000"/>
                </a:solidFill>
              </a:rPr>
              <a:t>?y} WHERE {:Anna </a:t>
            </a:r>
            <a:r>
              <a:rPr lang="ro-RO" sz="1500" dirty="0">
                <a:solidFill>
                  <a:srgbClr val="FF0000"/>
                </a:solidFill>
              </a:rPr>
              <a:t>?x ?y}</a:t>
            </a:r>
          </a:p>
          <a:p>
            <a:pPr>
              <a:buNone/>
            </a:pPr>
            <a:r>
              <a:rPr lang="en-US" sz="1500" b="1" i="1"/>
              <a:t>= </a:t>
            </a:r>
            <a:r>
              <a:rPr lang="ro-RO" sz="1500" b="1" i="1"/>
              <a:t>o caută pe Anna în graful network și o substituie cu</a:t>
            </a:r>
            <a:r>
              <a:rPr lang="en-US" sz="1500" b="1" i="1"/>
              <a:t> Anette </a:t>
            </a:r>
            <a:endParaRPr lang="ro-MD" sz="1500" b="1" i="1"/>
          </a:p>
          <a:p>
            <a:pPr>
              <a:buNone/>
            </a:pPr>
            <a:r>
              <a:rPr lang="en-US" sz="1500" i="1"/>
              <a:t>(</a:t>
            </a:r>
            <a:r>
              <a:rPr lang="ro-RO" sz="1500" i="1"/>
              <a:t>nu există comanda</a:t>
            </a:r>
            <a:r>
              <a:rPr lang="en-US" sz="1500" i="1"/>
              <a:t> UPDATE, </a:t>
            </a:r>
            <a:r>
              <a:rPr lang="ro-RO" sz="1500" i="1"/>
              <a:t>se folosește această combinație de DELETE și INSERT într-o singură comandă!</a:t>
            </a:r>
            <a:r>
              <a:rPr lang="en-US" sz="1500" i="1"/>
              <a:t>)</a:t>
            </a:r>
            <a:endParaRPr lang="ro-RO" sz="1500" i="1" dirty="0"/>
          </a:p>
        </p:txBody>
      </p:sp>
    </p:spTree>
    <p:extLst>
      <p:ext uri="{BB962C8B-B14F-4D97-AF65-F5344CB8AC3E}">
        <p14:creationId xmlns:p14="http://schemas.microsoft.com/office/powerpoint/2010/main" val="20208797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/>
              <a:t>SPARQL Update:</a:t>
            </a:r>
            <a:br>
              <a:rPr lang="ro-RO"/>
            </a:br>
            <a:r>
              <a:rPr lang="ro-RO"/>
              <a:t>inserări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6868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o-RO" sz="1400" dirty="0">
                <a:solidFill>
                  <a:srgbClr val="FF0000"/>
                </a:solidFill>
              </a:rPr>
              <a:t>INSERT DATA</a:t>
            </a:r>
          </a:p>
          <a:p>
            <a:pPr marL="0" indent="0">
              <a:buNone/>
            </a:pPr>
            <a:r>
              <a:rPr lang="ro-RO" sz="1400" dirty="0">
                <a:solidFill>
                  <a:srgbClr val="FF0000"/>
                </a:solidFill>
              </a:rPr>
              <a:t>{</a:t>
            </a:r>
          </a:p>
          <a:p>
            <a:pPr marL="400050" lvl="1" indent="0">
              <a:buNone/>
            </a:pPr>
            <a:r>
              <a:rPr lang="ro-RO" sz="1400">
                <a:solidFill>
                  <a:srgbClr val="FF0000"/>
                </a:solidFill>
              </a:rPr>
              <a:t>GRAPH :</a:t>
            </a:r>
            <a:r>
              <a:rPr lang="en-US" sz="1400">
                <a:solidFill>
                  <a:srgbClr val="FF0000"/>
                </a:solidFill>
              </a:rPr>
              <a:t>g1</a:t>
            </a:r>
            <a:endParaRPr lang="ro-RO" sz="1400" dirty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r>
              <a:rPr lang="ro-RO" sz="1400" dirty="0">
                <a:solidFill>
                  <a:srgbClr val="FF0000"/>
                </a:solidFill>
              </a:rPr>
              <a:t>{</a:t>
            </a:r>
          </a:p>
          <a:p>
            <a:pPr marL="400050" lvl="1" indent="0">
              <a:buNone/>
            </a:pPr>
            <a:r>
              <a:rPr lang="ro-RO" sz="1400">
                <a:solidFill>
                  <a:srgbClr val="FF0000"/>
                </a:solidFill>
              </a:rPr>
              <a:t>:Mary :isRelativeOf :George.</a:t>
            </a:r>
            <a:endParaRPr lang="ro-RO" sz="1400" dirty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r>
              <a:rPr lang="ro-RO" sz="1400">
                <a:solidFill>
                  <a:srgbClr val="FF0000"/>
                </a:solidFill>
              </a:rPr>
              <a:t>:George :isRelativeOf :Aneta,:Peter.</a:t>
            </a:r>
            <a:endParaRPr lang="ro-RO" sz="1400" dirty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r>
              <a:rPr lang="ro-RO" sz="1400" dirty="0">
                <a:solidFill>
                  <a:srgbClr val="FF0000"/>
                </a:solidFill>
              </a:rPr>
              <a:t>}</a:t>
            </a:r>
          </a:p>
          <a:p>
            <a:pPr marL="0" indent="0">
              <a:buNone/>
            </a:pPr>
            <a:r>
              <a:rPr lang="ro-RO" sz="1400" dirty="0">
                <a:solidFill>
                  <a:srgbClr val="FF0000"/>
                </a:solidFill>
              </a:rPr>
              <a:t>}</a:t>
            </a:r>
          </a:p>
          <a:p>
            <a:pPr>
              <a:buNone/>
            </a:pPr>
            <a:r>
              <a:rPr lang="en-US" sz="1400" b="1" i="1"/>
              <a:t>= </a:t>
            </a:r>
            <a:r>
              <a:rPr lang="ro-RO" sz="1400" b="1" i="1"/>
              <a:t>adaugă două afirmații hardcodate în</a:t>
            </a:r>
            <a:r>
              <a:rPr lang="en-US" sz="1400" b="1" i="1"/>
              <a:t> g1</a:t>
            </a:r>
            <a:endParaRPr lang="ro-RO" sz="1400" b="1" i="1"/>
          </a:p>
          <a:p>
            <a:pPr marL="0" indent="0">
              <a:buNone/>
            </a:pPr>
            <a:endParaRPr lang="en-US" sz="14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sz="1400">
                <a:solidFill>
                  <a:srgbClr val="FF0000"/>
                </a:solidFill>
              </a:rPr>
              <a:t>WITH :</a:t>
            </a:r>
            <a:r>
              <a:rPr lang="en-GB" sz="1400">
                <a:solidFill>
                  <a:srgbClr val="FF0000"/>
                </a:solidFill>
              </a:rPr>
              <a:t>g1</a:t>
            </a:r>
            <a:endParaRPr lang="ro-RO" sz="14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sz="1400">
                <a:solidFill>
                  <a:srgbClr val="FF0000"/>
                </a:solidFill>
              </a:rPr>
              <a:t>INSERT {?y :</a:t>
            </a:r>
            <a:r>
              <a:rPr lang="en-US" sz="1400">
                <a:solidFill>
                  <a:srgbClr val="FF0000"/>
                </a:solidFill>
              </a:rPr>
              <a:t>isFatherOf</a:t>
            </a:r>
            <a:r>
              <a:rPr lang="ro-RO" sz="1400">
                <a:solidFill>
                  <a:srgbClr val="FF0000"/>
                </a:solidFill>
              </a:rPr>
              <a:t> ?x} WHERE {?x :</a:t>
            </a:r>
            <a:r>
              <a:rPr lang="en-US" sz="1400">
                <a:solidFill>
                  <a:srgbClr val="FF0000"/>
                </a:solidFill>
              </a:rPr>
              <a:t>isChildOf</a:t>
            </a:r>
            <a:r>
              <a:rPr lang="ro-RO" sz="1400">
                <a:solidFill>
                  <a:srgbClr val="FF0000"/>
                </a:solidFill>
              </a:rPr>
              <a:t> ?y}</a:t>
            </a:r>
          </a:p>
          <a:p>
            <a:pPr>
              <a:buNone/>
            </a:pPr>
            <a:r>
              <a:rPr lang="en-US" sz="1400" b="1" i="1"/>
              <a:t>= </a:t>
            </a:r>
            <a:r>
              <a:rPr lang="ro-RO" sz="1400" b="1" i="1"/>
              <a:t>generează în</a:t>
            </a:r>
            <a:r>
              <a:rPr lang="en-US" sz="1400" b="1" i="1"/>
              <a:t> g1 </a:t>
            </a:r>
            <a:r>
              <a:rPr lang="ro-RO" sz="1400" b="1" i="1"/>
              <a:t>relații de copil acolo unde găsește relații de tată prin inversarea relației</a:t>
            </a:r>
          </a:p>
          <a:p>
            <a:pPr>
              <a:buNone/>
            </a:pPr>
            <a:r>
              <a:rPr lang="ro-RO" sz="1400" i="1"/>
              <a:t>(WITH ne permite să evităm folosirea clauzei GRAPH în ambele acolade)</a:t>
            </a:r>
            <a:endParaRPr lang="en-US" sz="1400" i="1"/>
          </a:p>
          <a:p>
            <a:pPr>
              <a:buNone/>
            </a:pPr>
            <a:endParaRPr lang="ro-RO" sz="14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5756831"/>
            <a:ext cx="8712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/>
              <a:t>*Reminder: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/>
              <a:t>CONSTRUCT WHERE generează afirmaţii noi şi le livrează clientului fără a le salva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/>
              <a:t>INSERT WHERE generează afirmaţii noi şi le salvează, fără a le livra clientului</a:t>
            </a:r>
            <a:endParaRPr lang="de-AT" sz="1400"/>
          </a:p>
        </p:txBody>
      </p:sp>
    </p:spTree>
    <p:extLst>
      <p:ext uri="{BB962C8B-B14F-4D97-AF65-F5344CB8AC3E}">
        <p14:creationId xmlns:p14="http://schemas.microsoft.com/office/powerpoint/2010/main" val="419158659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141A19-3D29-47A1-8EED-0752ED6F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Crearea de termeni URI noi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88B20E-57CA-4B94-9178-E59421293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o-RO"/>
              <a:t>La operațiile de inserare ce trebuie să creeze ID-uri noi, avem </a:t>
            </a:r>
            <a:r>
              <a:rPr lang="ro-MD"/>
              <a:t>regula critică: </a:t>
            </a:r>
          </a:p>
          <a:p>
            <a:pPr marL="0" indent="0">
              <a:buNone/>
            </a:pPr>
            <a:r>
              <a:rPr lang="ro-MD" b="1">
                <a:solidFill>
                  <a:srgbClr val="FF0000"/>
                </a:solidFill>
              </a:rPr>
              <a:t>să nu se folosească (nici măcar accidental) același URI pentru lucruri diferite</a:t>
            </a:r>
          </a:p>
          <a:p>
            <a:pPr>
              <a:buFont typeface="Symbol" panose="05050102010706020507" pitchFamily="18" charset="2"/>
              <a:buChar char="Þ"/>
            </a:pPr>
            <a:endParaRPr lang="ro-MD" b="1">
              <a:solidFill>
                <a:srgbClr val="FF0000"/>
              </a:solidFill>
            </a:endParaRPr>
          </a:p>
          <a:p>
            <a:pPr lvl="1"/>
            <a:r>
              <a:rPr lang="ro-MD"/>
              <a:t>între servere diferite riscul se previne cu ajutorul prefixelor (=adrese de proveniență diferite)</a:t>
            </a:r>
          </a:p>
          <a:p>
            <a:endParaRPr lang="ro-MD"/>
          </a:p>
          <a:p>
            <a:pPr lvl="1"/>
            <a:r>
              <a:rPr lang="ro-MD"/>
              <a:t>mai trebuie să ne asigurăm că </a:t>
            </a:r>
            <a:r>
              <a:rPr lang="ro-MD" b="1"/>
              <a:t>nu reinserăm accidental un URI</a:t>
            </a:r>
            <a:r>
              <a:rPr lang="ro-MD"/>
              <a:t> care se află deja în baza de grafuri</a:t>
            </a:r>
          </a:p>
        </p:txBody>
      </p:sp>
    </p:spTree>
    <p:extLst>
      <p:ext uri="{BB962C8B-B14F-4D97-AF65-F5344CB8AC3E}">
        <p14:creationId xmlns:p14="http://schemas.microsoft.com/office/powerpoint/2010/main" val="262789150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4229-7CD1-4E80-A5CA-8E35E7153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ro-MD"/>
              <a:t>Soluții</a:t>
            </a:r>
            <a:br>
              <a:rPr lang="ro-MD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73313-223A-4E3C-99EE-CC3CD141E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340768"/>
            <a:ext cx="7886700" cy="3677041"/>
          </a:xfrm>
        </p:spPr>
        <p:txBody>
          <a:bodyPr>
            <a:noAutofit/>
          </a:bodyPr>
          <a:lstStyle/>
          <a:p>
            <a:pPr marL="385763" indent="-385763" algn="just">
              <a:buFont typeface="+mj-lt"/>
              <a:buAutoNum type="arabicPeriod"/>
            </a:pPr>
            <a:r>
              <a:rPr lang="ro-MD" sz="2200" b="1"/>
              <a:t>Utilizatorul front-end primește o casetă în care să tasteze ce URI dorește (fără prefix/adresă, acestea fiind decise de developer)</a:t>
            </a:r>
          </a:p>
          <a:p>
            <a:pPr lvl="1" algn="just"/>
            <a:endParaRPr lang="en-US" sz="2200"/>
          </a:p>
          <a:p>
            <a:pPr lvl="1" algn="just"/>
            <a:r>
              <a:rPr lang="ro-MD" sz="2200"/>
              <a:t>front-endul va asigura o căutare în baza de grafuri (de exemplu o interogare ASK trimisă prin cerere HTTP)</a:t>
            </a:r>
          </a:p>
          <a:p>
            <a:pPr marL="457200" lvl="1" indent="0" algn="just">
              <a:buNone/>
            </a:pPr>
            <a:endParaRPr lang="en-US" sz="2200"/>
          </a:p>
          <a:p>
            <a:pPr marL="457200" lvl="1" indent="0" algn="just">
              <a:buNone/>
            </a:pPr>
            <a:r>
              <a:rPr lang="ro-MD" sz="2200">
                <a:solidFill>
                  <a:srgbClr val="FF0000"/>
                </a:solidFill>
              </a:rPr>
              <a:t>ASK </a:t>
            </a:r>
            <a:r>
              <a:rPr lang="en-US" sz="2200">
                <a:solidFill>
                  <a:srgbClr val="FF0000"/>
                </a:solidFill>
              </a:rPr>
              <a:t>{:Terminator ?x ?y}</a:t>
            </a:r>
            <a:endParaRPr lang="ro-MD" sz="2200">
              <a:solidFill>
                <a:srgbClr val="FF0000"/>
              </a:solidFill>
            </a:endParaRPr>
          </a:p>
          <a:p>
            <a:pPr lvl="1" algn="just"/>
            <a:endParaRPr lang="ro-MD" sz="2200"/>
          </a:p>
          <a:p>
            <a:pPr lvl="1" algn="just"/>
            <a:r>
              <a:rPr lang="ro-MD" sz="2200"/>
              <a:t>în funcție de rezultat, va avertiza cititorul dacă e nevoie să tasteze alt URI</a:t>
            </a:r>
          </a:p>
        </p:txBody>
      </p:sp>
    </p:spTree>
    <p:extLst>
      <p:ext uri="{BB962C8B-B14F-4D97-AF65-F5344CB8AC3E}">
        <p14:creationId xmlns:p14="http://schemas.microsoft.com/office/powerpoint/2010/main" val="11813693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4229-7CD1-4E80-A5CA-8E35E7153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ro-MD"/>
              <a:t>Soluții</a:t>
            </a:r>
            <a:br>
              <a:rPr lang="ro-MD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73313-223A-4E3C-99EE-CC3CD141E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1484784"/>
            <a:ext cx="7886700" cy="3677041"/>
          </a:xfrm>
        </p:spPr>
        <p:txBody>
          <a:bodyPr>
            <a:noAutofit/>
          </a:bodyPr>
          <a:lstStyle/>
          <a:p>
            <a:pPr marL="385763" indent="-385763" algn="just">
              <a:buFont typeface="+mj-lt"/>
              <a:buAutoNum type="arabicPeriod"/>
            </a:pPr>
            <a:endParaRPr lang="ro-MD" sz="2200" b="1"/>
          </a:p>
          <a:p>
            <a:pPr marL="0" indent="0" algn="just">
              <a:buNone/>
            </a:pPr>
            <a:r>
              <a:rPr lang="en-US" sz="2200" b="1"/>
              <a:t>2. </a:t>
            </a:r>
            <a:r>
              <a:rPr lang="ro-MD" sz="2200" b="1"/>
              <a:t>Utilizatorul front-end primește o casetă în care să tasteze o denumire</a:t>
            </a:r>
            <a:r>
              <a:rPr lang="ro-MD" sz="2200"/>
              <a:t> (eticheta string)</a:t>
            </a:r>
          </a:p>
          <a:p>
            <a:pPr lvl="1" algn="just"/>
            <a:endParaRPr lang="ro-MD" sz="2200"/>
          </a:p>
          <a:p>
            <a:pPr lvl="1" algn="just"/>
            <a:r>
              <a:rPr lang="ro-MD" sz="2200"/>
              <a:t>front-endul va genera URI din denumire (eliminând spații etc.)</a:t>
            </a:r>
          </a:p>
          <a:p>
            <a:pPr lvl="1" algn="just"/>
            <a:endParaRPr lang="ro-MD" sz="2200"/>
          </a:p>
          <a:p>
            <a:pPr lvl="1" algn="just"/>
            <a:r>
              <a:rPr lang="ro-MD" sz="2200"/>
              <a:t>apoi va aplica mecanismul de la punctul 1, solicitând utilizatorului să tasteze un URI dacă se dovedește că cel generat exista deja, sau sugerând alternative</a:t>
            </a:r>
          </a:p>
          <a:p>
            <a:pPr marL="0" indent="0" algn="just">
              <a:buNone/>
            </a:pPr>
            <a:endParaRPr lang="ro-MD" sz="2200"/>
          </a:p>
        </p:txBody>
      </p:sp>
    </p:spTree>
    <p:extLst>
      <p:ext uri="{BB962C8B-B14F-4D97-AF65-F5344CB8AC3E}">
        <p14:creationId xmlns:p14="http://schemas.microsoft.com/office/powerpoint/2010/main" val="173627659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4229-7CD1-4E80-A5CA-8E35E7153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ro-MD"/>
              <a:t>Soluții</a:t>
            </a:r>
            <a:br>
              <a:rPr lang="ro-MD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73313-223A-4E3C-99EE-CC3CD141E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1484784"/>
            <a:ext cx="7886700" cy="3677041"/>
          </a:xfrm>
        </p:spPr>
        <p:txBody>
          <a:bodyPr>
            <a:noAutofit/>
          </a:bodyPr>
          <a:lstStyle/>
          <a:p>
            <a:pPr marL="385763" indent="-385763">
              <a:buFont typeface="+mj-lt"/>
              <a:buAutoNum type="arabicPeriod"/>
            </a:pPr>
            <a:endParaRPr lang="ro-MD" sz="2200"/>
          </a:p>
          <a:p>
            <a:pPr marL="0" indent="0" algn="just">
              <a:buNone/>
            </a:pPr>
            <a:r>
              <a:rPr lang="ro-MD" sz="2200"/>
              <a:t>3. Utilizatorul front-end nu face nimic, </a:t>
            </a:r>
            <a:r>
              <a:rPr lang="ro-MD" sz="2200" b="1"/>
              <a:t>la URI se concatenează un cod garantat unic (UUID)</a:t>
            </a:r>
            <a:r>
              <a:rPr lang="ro-MD" sz="2200" i="1"/>
              <a:t> care nu se poate regenera accidental pe același server</a:t>
            </a:r>
          </a:p>
          <a:p>
            <a:pPr marL="0" indent="0">
              <a:buNone/>
            </a:pPr>
            <a:endParaRPr lang="en-US" sz="2200" b="1"/>
          </a:p>
          <a:p>
            <a:pPr lvl="1"/>
            <a:r>
              <a:rPr lang="ro-MD" sz="2200"/>
              <a:t>cod</a:t>
            </a:r>
            <a:r>
              <a:rPr lang="en-US" sz="2200"/>
              <a:t>u</a:t>
            </a:r>
            <a:r>
              <a:rPr lang="ro-MD" sz="2200"/>
              <a:t>rile UUID </a:t>
            </a:r>
            <a:r>
              <a:rPr lang="en-US" sz="2200"/>
              <a:t>se po</a:t>
            </a:r>
            <a:r>
              <a:rPr lang="ro-MD" sz="2200"/>
              <a:t>t</a:t>
            </a:r>
            <a:r>
              <a:rPr lang="en-US" sz="2200"/>
              <a:t> genera </a:t>
            </a:r>
            <a:r>
              <a:rPr lang="ro-MD" sz="2200"/>
              <a:t>în orice</a:t>
            </a:r>
            <a:r>
              <a:rPr lang="en-US" sz="2200"/>
              <a:t> limbaj de programare, </a:t>
            </a:r>
            <a:r>
              <a:rPr lang="ro-MD" sz="2200"/>
              <a:t>inclusiv în SQL și SPARQL</a:t>
            </a:r>
          </a:p>
          <a:p>
            <a:pPr lvl="1"/>
            <a:endParaRPr lang="ro-MD" sz="2200"/>
          </a:p>
          <a:p>
            <a:pPr lvl="1"/>
            <a:r>
              <a:rPr lang="ro-MD" sz="2200"/>
              <a:t>e mai simplu de implementat, dar URI vor arăta neprietenoși: </a:t>
            </a:r>
            <a:r>
              <a:rPr lang="ro-RO" sz="2200">
                <a:solidFill>
                  <a:srgbClr val="FF0000"/>
                </a:solidFill>
              </a:rPr>
              <a:t>:Comanda-73cd4307-8a99-4691-a608-b5bda64fb6c1 </a:t>
            </a:r>
          </a:p>
          <a:p>
            <a:pPr marL="457200" lvl="1" indent="0">
              <a:buNone/>
            </a:pPr>
            <a:r>
              <a:rPr lang="en-US" sz="2200" i="1"/>
              <a:t>(</a:t>
            </a:r>
            <a:r>
              <a:rPr lang="ro-MD" sz="2200" i="1"/>
              <a:t>nu e neapărat un inconvenient, </a:t>
            </a:r>
            <a:r>
              <a:rPr lang="en-US" sz="2200" i="1"/>
              <a:t>se poate </a:t>
            </a:r>
            <a:r>
              <a:rPr lang="ro-MD" sz="2200" i="1"/>
              <a:t>evita tastarea de IDuri în interogări, dacă ne folosim doar de etichete și proprietăți)</a:t>
            </a:r>
          </a:p>
        </p:txBody>
      </p:sp>
    </p:spTree>
    <p:extLst>
      <p:ext uri="{BB962C8B-B14F-4D97-AF65-F5344CB8AC3E}">
        <p14:creationId xmlns:p14="http://schemas.microsoft.com/office/powerpoint/2010/main" val="7275614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4229-7CD1-4E80-A5CA-8E35E7153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ro-MD"/>
              <a:t>Soluții</a:t>
            </a:r>
            <a:br>
              <a:rPr lang="ro-MD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73313-223A-4E3C-99EE-CC3CD141E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1340768"/>
            <a:ext cx="7886700" cy="3677041"/>
          </a:xfrm>
        </p:spPr>
        <p:txBody>
          <a:bodyPr>
            <a:noAutofit/>
          </a:bodyPr>
          <a:lstStyle/>
          <a:p>
            <a:pPr marL="385763" indent="-385763">
              <a:buFont typeface="+mj-lt"/>
              <a:buAutoNum type="arabicPeriod"/>
            </a:pPr>
            <a:endParaRPr lang="ro-MD" sz="2200"/>
          </a:p>
          <a:p>
            <a:pPr marL="0" indent="0">
              <a:buNone/>
            </a:pPr>
            <a:r>
              <a:rPr lang="ro-MD" sz="2200"/>
              <a:t>4. Utilizatorul nu face nimic, dar </a:t>
            </a:r>
            <a:r>
              <a:rPr lang="ro-MD" sz="2200" b="1"/>
              <a:t>în baza de grafuri se folosește de la bun început o particulă de incrementare atașată la ID</a:t>
            </a:r>
          </a:p>
          <a:p>
            <a:pPr lvl="1"/>
            <a:endParaRPr lang="ro-MD" sz="2200"/>
          </a:p>
          <a:p>
            <a:pPr lvl="1"/>
            <a:r>
              <a:rPr lang="ro-MD" sz="2200"/>
              <a:t>URI vor avea forma :Comanda-1, :Comanda-2, etc. </a:t>
            </a:r>
          </a:p>
          <a:p>
            <a:pPr lvl="1"/>
            <a:endParaRPr lang="ro-MD" sz="2200"/>
          </a:p>
          <a:p>
            <a:pPr lvl="1"/>
            <a:r>
              <a:rPr lang="ro-MD" sz="2200"/>
              <a:t>sau prefixate cf. tipului: comenzi:1, :comenzi:2 etc.</a:t>
            </a:r>
          </a:p>
          <a:p>
            <a:pPr lvl="1"/>
            <a:endParaRPr lang="ro-MD" sz="2200"/>
          </a:p>
          <a:p>
            <a:pPr lvl="1"/>
            <a:r>
              <a:rPr lang="ro-MD" sz="2200"/>
              <a:t>la fiecare inserare se citește maximul particulei de incrementare și se mărește cu 1 pentru a-l atașa la noul URI</a:t>
            </a:r>
          </a:p>
          <a:p>
            <a:pPr lvl="1"/>
            <a:r>
              <a:rPr lang="ro-MD" sz="2200"/>
              <a:t>cele două operații se pot realiza simultan fără să necesite două operații/requesturi distincte (vezi tutorial)</a:t>
            </a:r>
          </a:p>
        </p:txBody>
      </p:sp>
    </p:spTree>
    <p:extLst>
      <p:ext uri="{BB962C8B-B14F-4D97-AF65-F5344CB8AC3E}">
        <p14:creationId xmlns:p14="http://schemas.microsoft.com/office/powerpoint/2010/main" val="1860362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4229-7CD1-4E80-A5CA-8E35E7153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ro-MD"/>
              <a:t>Soluții</a:t>
            </a:r>
            <a:br>
              <a:rPr lang="ro-MD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73313-223A-4E3C-99EE-CC3CD141E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367704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o-MD" sz="2200"/>
              <a:t>5. Există și alte soluții, mai puțin eficiente </a:t>
            </a:r>
            <a:r>
              <a:rPr lang="ro-MD" sz="2200" i="1"/>
              <a:t>(numerotarea e duplicată inutil) </a:t>
            </a:r>
            <a:r>
              <a:rPr lang="ro-MD" sz="2200"/>
              <a:t>dar se pot întâlni în sisteme care convertesc automat tabele în grafuri (iar în tabele vor găsi coloane autoincrement).</a:t>
            </a:r>
            <a:endParaRPr lang="ro-MD" sz="2200" i="1"/>
          </a:p>
          <a:p>
            <a:pPr marL="0" indent="0">
              <a:buNone/>
            </a:pPr>
            <a:endParaRPr lang="ro-MD" sz="2200"/>
          </a:p>
          <a:p>
            <a:r>
              <a:rPr lang="ro-MD" sz="2200"/>
              <a:t>folosirea unei proprietăți separate cu scop de numerotare:</a:t>
            </a:r>
          </a:p>
          <a:p>
            <a:pPr marL="0" indent="0">
              <a:buNone/>
            </a:pPr>
            <a:endParaRPr lang="ro-MD" sz="2200"/>
          </a:p>
          <a:p>
            <a:pPr marL="457200" lvl="1" indent="0">
              <a:buNone/>
            </a:pPr>
            <a:r>
              <a:rPr lang="ro-MD" sz="2200">
                <a:solidFill>
                  <a:srgbClr val="FF0000"/>
                </a:solidFill>
              </a:rPr>
              <a:t>:Comanda-2 	:idLocal 	2. </a:t>
            </a:r>
          </a:p>
          <a:p>
            <a:pPr marL="457200" lvl="1" indent="0">
              <a:buNone/>
            </a:pPr>
            <a:endParaRPr lang="ro-MD" sz="2200" i="1"/>
          </a:p>
          <a:p>
            <a:r>
              <a:rPr lang="ro-MD" sz="2200"/>
              <a:t>păstrarea numărului de instanțe din fiecare tip:</a:t>
            </a:r>
          </a:p>
          <a:p>
            <a:endParaRPr lang="ro-MD" sz="2200"/>
          </a:p>
          <a:p>
            <a:pPr marL="457200" lvl="1" indent="0">
              <a:buNone/>
            </a:pPr>
            <a:r>
              <a:rPr lang="ro-MD" sz="2200">
                <a:solidFill>
                  <a:srgbClr val="FF0000"/>
                </a:solidFill>
              </a:rPr>
              <a:t>:Comanda		:nrInstante	10.</a:t>
            </a:r>
          </a:p>
          <a:p>
            <a:pPr marL="457200" lvl="1" indent="0">
              <a:buNone/>
            </a:pPr>
            <a:endParaRPr lang="ro-MD" sz="2200" i="1"/>
          </a:p>
        </p:txBody>
      </p:sp>
    </p:spTree>
    <p:extLst>
      <p:ext uri="{BB962C8B-B14F-4D97-AF65-F5344CB8AC3E}">
        <p14:creationId xmlns:p14="http://schemas.microsoft.com/office/powerpoint/2010/main" val="3666640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Diver</a:t>
            </a:r>
            <a:r>
              <a:rPr lang="ro-RO"/>
              <a:t>și termeni folosiți pentru structurile de date RDF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094" y="1484784"/>
            <a:ext cx="9150433" cy="509857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/>
              <a:t>Baz</a:t>
            </a:r>
            <a:r>
              <a:rPr lang="ro-RO" b="1" dirty="0"/>
              <a:t>ă</a:t>
            </a:r>
            <a:r>
              <a:rPr lang="en-GB" b="1" dirty="0"/>
              <a:t> de </a:t>
            </a:r>
            <a:r>
              <a:rPr lang="ro-MD" b="1" dirty="0"/>
              <a:t>date</a:t>
            </a:r>
            <a:r>
              <a:rPr lang="en-GB" b="1" dirty="0"/>
              <a:t> RDF</a:t>
            </a:r>
            <a:r>
              <a:rPr lang="en-GB" dirty="0"/>
              <a:t> =</a:t>
            </a:r>
          </a:p>
          <a:p>
            <a:pPr lvl="1"/>
            <a:endParaRPr lang="ro-RO" dirty="0"/>
          </a:p>
          <a:p>
            <a:pPr lvl="1"/>
            <a:r>
              <a:rPr lang="ro-RO" b="1" dirty="0"/>
              <a:t>Bază de date </a:t>
            </a:r>
            <a:r>
              <a:rPr lang="ro-RO" b="1" dirty="0" err="1"/>
              <a:t>NoSQL</a:t>
            </a:r>
            <a:r>
              <a:rPr lang="ro-RO" b="1" dirty="0"/>
              <a:t> </a:t>
            </a:r>
            <a:r>
              <a:rPr lang="ro-RO" dirty="0"/>
              <a:t>(subcategorie)</a:t>
            </a:r>
          </a:p>
          <a:p>
            <a:pPr lvl="2"/>
            <a:r>
              <a:rPr lang="ro-RO" dirty="0"/>
              <a:t>pentru a evidenția distincția față de bazele de date SQL (nu mai avem tabele, ci grafuri)</a:t>
            </a:r>
          </a:p>
          <a:p>
            <a:pPr lvl="1"/>
            <a:endParaRPr lang="ro-MD" dirty="0"/>
          </a:p>
          <a:p>
            <a:pPr lvl="1"/>
            <a:r>
              <a:rPr lang="en-GB" b="1" dirty="0"/>
              <a:t>Baz</a:t>
            </a:r>
            <a:r>
              <a:rPr lang="ro-RO" b="1" dirty="0"/>
              <a:t>ă</a:t>
            </a:r>
            <a:r>
              <a:rPr lang="en-GB" b="1" dirty="0"/>
              <a:t> de </a:t>
            </a:r>
            <a:r>
              <a:rPr lang="en-GB" b="1" dirty="0" err="1"/>
              <a:t>cuno</a:t>
            </a:r>
            <a:r>
              <a:rPr lang="ro-RO" b="1" dirty="0" err="1"/>
              <a:t>ștințe</a:t>
            </a:r>
            <a:r>
              <a:rPr lang="ro-RO" b="1" dirty="0"/>
              <a:t>, bază de date semantice</a:t>
            </a:r>
            <a:r>
              <a:rPr lang="en-US" b="1" dirty="0"/>
              <a:t>, </a:t>
            </a:r>
            <a:r>
              <a:rPr lang="en-US" b="1" dirty="0" err="1"/>
              <a:t>grafuri</a:t>
            </a:r>
            <a:r>
              <a:rPr lang="en-US" b="1" dirty="0"/>
              <a:t> de </a:t>
            </a:r>
            <a:r>
              <a:rPr lang="en-US" b="1" dirty="0" err="1"/>
              <a:t>cuno</a:t>
            </a:r>
            <a:r>
              <a:rPr lang="ro-MD" b="1" dirty="0" err="1"/>
              <a:t>ștințe</a:t>
            </a:r>
            <a:r>
              <a:rPr lang="ro-MD" b="1" dirty="0"/>
              <a:t> (</a:t>
            </a:r>
            <a:r>
              <a:rPr lang="ro-MD" b="1" dirty="0" err="1"/>
              <a:t>Knowledge</a:t>
            </a:r>
            <a:r>
              <a:rPr lang="ro-MD" b="1" dirty="0"/>
              <a:t> </a:t>
            </a:r>
            <a:r>
              <a:rPr lang="ro-MD" b="1" dirty="0" err="1"/>
              <a:t>Graphs</a:t>
            </a:r>
            <a:r>
              <a:rPr lang="ro-MD" b="1" dirty="0"/>
              <a:t>)</a:t>
            </a:r>
            <a:endParaRPr lang="ro-RO" b="1" dirty="0"/>
          </a:p>
          <a:p>
            <a:pPr lvl="2"/>
            <a:r>
              <a:rPr lang="ro-RO" dirty="0"/>
              <a:t>pentru a evidenția distincția date vs. cunoștințe</a:t>
            </a:r>
          </a:p>
          <a:p>
            <a:pPr lvl="2"/>
            <a:r>
              <a:rPr lang="ro-RO" dirty="0"/>
              <a:t>pentru a evidenția legătura cu Inteligența Artificială</a:t>
            </a:r>
          </a:p>
          <a:p>
            <a:pPr lvl="1"/>
            <a:endParaRPr lang="ro-RO" dirty="0"/>
          </a:p>
          <a:p>
            <a:pPr lvl="1"/>
            <a:r>
              <a:rPr lang="ro-RO" b="1" dirty="0"/>
              <a:t>Bază de grafuri / </a:t>
            </a:r>
            <a:r>
              <a:rPr lang="ro-RO" b="1" dirty="0" err="1"/>
              <a:t>Linked</a:t>
            </a:r>
            <a:r>
              <a:rPr lang="ro-RO" b="1" dirty="0"/>
              <a:t> Data</a:t>
            </a:r>
          </a:p>
          <a:p>
            <a:pPr lvl="2"/>
            <a:r>
              <a:rPr lang="ro-RO" dirty="0"/>
              <a:t>pentru a evidența posibilitatea de a crea linkuri între înregistrări (chiar din baze de date diferite)</a:t>
            </a:r>
          </a:p>
          <a:p>
            <a:pPr lvl="1"/>
            <a:endParaRPr lang="ro-RO" dirty="0"/>
          </a:p>
          <a:p>
            <a:pPr lvl="1"/>
            <a:r>
              <a:rPr lang="ro-RO" b="1" dirty="0" err="1"/>
              <a:t>Smart</a:t>
            </a:r>
            <a:r>
              <a:rPr lang="ro-RO" b="1" dirty="0"/>
              <a:t> Data</a:t>
            </a:r>
          </a:p>
          <a:p>
            <a:pPr lvl="2"/>
            <a:r>
              <a:rPr lang="ro-RO" dirty="0"/>
              <a:t>pentru a evidenția distincția față de Big Data (unde primează cantitatea și nu calitatea datelor)</a:t>
            </a:r>
          </a:p>
          <a:p>
            <a:pPr lvl="1"/>
            <a:endParaRPr lang="ro-RO" dirty="0"/>
          </a:p>
          <a:p>
            <a:pPr lvl="1"/>
            <a:r>
              <a:rPr lang="ro-RO" b="1" dirty="0" err="1"/>
              <a:t>Structured</a:t>
            </a:r>
            <a:r>
              <a:rPr lang="ro-RO" b="1" dirty="0"/>
              <a:t> Data</a:t>
            </a:r>
            <a:r>
              <a:rPr lang="en-GB" b="1" dirty="0"/>
              <a:t> </a:t>
            </a:r>
            <a:r>
              <a:rPr lang="en-GB" b="1" dirty="0" err="1"/>
              <a:t>Markup</a:t>
            </a:r>
            <a:r>
              <a:rPr lang="ro-RO" b="1" dirty="0"/>
              <a:t>, Schema </a:t>
            </a:r>
            <a:r>
              <a:rPr lang="ro-RO" b="1" dirty="0" err="1"/>
              <a:t>Markup</a:t>
            </a:r>
            <a:endParaRPr lang="ro-RO" b="1" dirty="0"/>
          </a:p>
          <a:p>
            <a:pPr lvl="2"/>
            <a:r>
              <a:rPr lang="ro-RO" dirty="0"/>
              <a:t>când e vorba de grafuri încorporate în cod HTML (pagini HTML </a:t>
            </a:r>
            <a:r>
              <a:rPr lang="de-AT" dirty="0"/>
              <a:t>"</a:t>
            </a:r>
            <a:r>
              <a:rPr lang="ro-RO" dirty="0"/>
              <a:t>distilabile</a:t>
            </a:r>
            <a:r>
              <a:rPr lang="de-AT" dirty="0"/>
              <a:t>", cu "date structurate"</a:t>
            </a:r>
            <a:r>
              <a:rPr lang="ro-RO" dirty="0"/>
              <a:t>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010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Date vs. Cunoștințe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92514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o-RO" b="1" dirty="0"/>
              <a:t>Date = </a:t>
            </a:r>
            <a:r>
              <a:rPr lang="ro-RO" dirty="0"/>
              <a:t>valori </a:t>
            </a:r>
            <a:r>
              <a:rPr lang="en-GB" dirty="0"/>
              <a:t>(de diverse</a:t>
            </a:r>
            <a:r>
              <a:rPr lang="ro-RO" dirty="0"/>
              <a:t> tipuri</a:t>
            </a:r>
            <a:r>
              <a:rPr lang="en-GB" dirty="0"/>
              <a:t>)</a:t>
            </a:r>
            <a:r>
              <a:rPr lang="ro-RO" b="1" dirty="0"/>
              <a:t> </a:t>
            </a:r>
          </a:p>
          <a:p>
            <a:pPr marL="0" indent="0">
              <a:buNone/>
            </a:pPr>
            <a:r>
              <a:rPr lang="ro-RO" sz="2000" dirty="0">
                <a:solidFill>
                  <a:srgbClr val="FF0000"/>
                </a:solidFill>
              </a:rPr>
              <a:t>Pop Ioan (</a:t>
            </a:r>
            <a:r>
              <a:rPr lang="ro-RO" sz="2000" dirty="0" err="1">
                <a:solidFill>
                  <a:srgbClr val="FF0000"/>
                </a:solidFill>
              </a:rPr>
              <a:t>string</a:t>
            </a:r>
            <a:r>
              <a:rPr lang="ro-RO" sz="2000" dirty="0">
                <a:solidFill>
                  <a:srgbClr val="FF0000"/>
                </a:solidFill>
              </a:rPr>
              <a:t>), 10 (</a:t>
            </a:r>
            <a:r>
              <a:rPr lang="ro-RO" sz="2000" dirty="0" err="1">
                <a:solidFill>
                  <a:srgbClr val="FF0000"/>
                </a:solidFill>
              </a:rPr>
              <a:t>integer</a:t>
            </a:r>
            <a:r>
              <a:rPr lang="ro-RO" sz="2000" dirty="0">
                <a:solidFill>
                  <a:srgbClr val="FF0000"/>
                </a:solidFill>
              </a:rPr>
              <a:t>) etc.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b="1" dirty="0"/>
              <a:t>Cunoștințe = fapte</a:t>
            </a:r>
            <a:r>
              <a:rPr lang="de-AT" b="1" dirty="0"/>
              <a:t> </a:t>
            </a:r>
            <a:r>
              <a:rPr lang="de-AT" dirty="0"/>
              <a:t>(pot con</a:t>
            </a:r>
            <a:r>
              <a:rPr lang="ro-RO" dirty="0"/>
              <a:t>ține date)</a:t>
            </a:r>
            <a:r>
              <a:rPr lang="ro-RO" b="1" dirty="0"/>
              <a:t> + reguli</a:t>
            </a:r>
          </a:p>
          <a:p>
            <a:r>
              <a:rPr lang="ro-RO" b="1" dirty="0"/>
              <a:t>Fapte</a:t>
            </a:r>
            <a:r>
              <a:rPr lang="ro-RO" dirty="0"/>
              <a:t> = afirmații ce stabilesc relații complexe între date</a:t>
            </a:r>
          </a:p>
          <a:p>
            <a:pPr marL="0" indent="0">
              <a:buNone/>
            </a:pPr>
            <a:r>
              <a:rPr lang="ro-RO" sz="2000" dirty="0">
                <a:solidFill>
                  <a:srgbClr val="FF0000"/>
                </a:solidFill>
              </a:rPr>
              <a:t>Pop Ioan a avut nota 10 la cursul Web Semantic la FSEGA în 2019</a:t>
            </a:r>
          </a:p>
          <a:p>
            <a:pPr marL="0" indent="0">
              <a:buNone/>
            </a:pPr>
            <a:r>
              <a:rPr lang="ro-RO" sz="2000" dirty="0">
                <a:solidFill>
                  <a:srgbClr val="FF0000"/>
                </a:solidFill>
              </a:rPr>
              <a:t>Pop Maria a avut nota 7 la cursul Web Semantic la FSEGA în 2019</a:t>
            </a:r>
          </a:p>
          <a:p>
            <a:r>
              <a:rPr lang="ro-RO" b="1" dirty="0"/>
              <a:t>Reguli</a:t>
            </a:r>
            <a:r>
              <a:rPr lang="ro-RO" dirty="0"/>
              <a:t> = deducții prin care se pot obține noi fapte:</a:t>
            </a:r>
          </a:p>
          <a:p>
            <a:pPr marL="0" indent="0">
              <a:buNone/>
            </a:pPr>
            <a:r>
              <a:rPr lang="ro-RO" sz="2000" dirty="0">
                <a:solidFill>
                  <a:srgbClr val="FF0000"/>
                </a:solidFill>
              </a:rPr>
              <a:t>Dacă X și Y au avut notă la același curs, în același an, la aceeași facultate, generează afirmația </a:t>
            </a:r>
            <a:r>
              <a:rPr lang="de-AT" sz="2000" dirty="0">
                <a:solidFill>
                  <a:srgbClr val="FF0000"/>
                </a:solidFill>
              </a:rPr>
              <a:t>"X a fost coleg cu</a:t>
            </a:r>
            <a:r>
              <a:rPr lang="ro-RO" sz="2000" dirty="0">
                <a:solidFill>
                  <a:srgbClr val="FF0000"/>
                </a:solidFill>
              </a:rPr>
              <a:t> Y</a:t>
            </a:r>
            <a:r>
              <a:rPr lang="de-AT" sz="2000" dirty="0">
                <a:solidFill>
                  <a:srgbClr val="FF0000"/>
                </a:solidFill>
              </a:rPr>
              <a:t>"</a:t>
            </a:r>
            <a:endParaRPr lang="ro-RO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o-RO" sz="21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sz="2300" dirty="0"/>
              <a:t>Vorbim de </a:t>
            </a:r>
            <a:r>
              <a:rPr lang="de-AT" sz="2300" b="1" dirty="0"/>
              <a:t>baze de cuno</a:t>
            </a:r>
            <a:r>
              <a:rPr lang="ro-RO" sz="2300" b="1" dirty="0" err="1"/>
              <a:t>ștințe</a:t>
            </a:r>
            <a:r>
              <a:rPr lang="de-AT" sz="2300" dirty="0"/>
              <a:t> atunc</a:t>
            </a:r>
            <a:r>
              <a:rPr lang="en-GB" sz="2300" dirty="0" err="1"/>
              <a:t>i</a:t>
            </a:r>
            <a:r>
              <a:rPr lang="en-GB" sz="2300" dirty="0"/>
              <a:t> </a:t>
            </a:r>
            <a:r>
              <a:rPr lang="ro-RO" sz="2300" dirty="0"/>
              <a:t>când</a:t>
            </a:r>
            <a:endParaRPr lang="en-GB" sz="2300" dirty="0"/>
          </a:p>
          <a:p>
            <a:r>
              <a:rPr lang="ro-RO" sz="2300" dirty="0"/>
              <a:t>faptele devin </a:t>
            </a:r>
            <a:r>
              <a:rPr lang="de-AT" sz="2300" dirty="0"/>
              <a:t>"interogabile"</a:t>
            </a:r>
            <a:r>
              <a:rPr lang="ro-RO" sz="2300" dirty="0"/>
              <a:t> (=</a:t>
            </a:r>
            <a:r>
              <a:rPr lang="en-GB" sz="2300" dirty="0"/>
              <a:t>&gt;</a:t>
            </a:r>
            <a:r>
              <a:rPr lang="en-GB" sz="2300" dirty="0" err="1"/>
              <a:t>necesit</a:t>
            </a:r>
            <a:r>
              <a:rPr lang="ro-RO" sz="2300" dirty="0"/>
              <a:t>ă server, limbaj de interogare, sintaxe)</a:t>
            </a:r>
          </a:p>
          <a:p>
            <a:r>
              <a:rPr lang="de-AT" sz="2300" dirty="0"/>
              <a:t>r</a:t>
            </a:r>
            <a:r>
              <a:rPr lang="ro-RO" sz="2300" dirty="0" err="1"/>
              <a:t>egulile</a:t>
            </a:r>
            <a:r>
              <a:rPr lang="ro-RO" sz="2300" dirty="0"/>
              <a:t> devin </a:t>
            </a:r>
            <a:r>
              <a:rPr lang="de-AT" sz="2300" dirty="0"/>
              <a:t>"</a:t>
            </a:r>
            <a:r>
              <a:rPr lang="ro-RO" sz="2300" dirty="0"/>
              <a:t>executabile</a:t>
            </a:r>
            <a:r>
              <a:rPr lang="de-AT" sz="2300" dirty="0"/>
              <a:t>"</a:t>
            </a:r>
            <a:r>
              <a:rPr lang="ro-RO" sz="2300" dirty="0"/>
              <a:t> (=</a:t>
            </a:r>
            <a:r>
              <a:rPr lang="en-GB" sz="2300" dirty="0"/>
              <a:t>&gt;</a:t>
            </a:r>
            <a:r>
              <a:rPr lang="ro-RO" sz="2300"/>
              <a:t>necesită interpretor, limbaj de reguli, scheme)</a:t>
            </a:r>
            <a:endParaRPr lang="de-AT" sz="2300" dirty="0"/>
          </a:p>
          <a:p>
            <a:pPr marL="0" indent="0">
              <a:buNone/>
            </a:pPr>
            <a:endParaRPr lang="ro-RO" sz="2300" dirty="0"/>
          </a:p>
          <a:p>
            <a:pPr marL="0" indent="0">
              <a:buNone/>
            </a:pPr>
            <a:r>
              <a:rPr lang="de-AT" sz="2300" dirty="0"/>
              <a:t>Pentru acest</a:t>
            </a:r>
            <a:r>
              <a:rPr lang="ro-RO" sz="2300" dirty="0"/>
              <a:t>e</a:t>
            </a:r>
            <a:r>
              <a:rPr lang="de-AT" sz="2300" dirty="0"/>
              <a:t>a avem nevoie de tehnologii </a:t>
            </a:r>
            <a:r>
              <a:rPr lang="ro-MD" sz="2300" dirty="0"/>
              <a:t>dedicate care </a:t>
            </a:r>
            <a:r>
              <a:rPr lang="ro-RO" sz="2300" dirty="0"/>
              <a:t>au evoluat...</a:t>
            </a:r>
            <a:endParaRPr lang="en-GB" sz="2300" dirty="0"/>
          </a:p>
          <a:p>
            <a:pPr marL="0" indent="0">
              <a:buNone/>
            </a:pPr>
            <a:r>
              <a:rPr lang="en-GB" sz="2300"/>
              <a:t>… </a:t>
            </a:r>
            <a:r>
              <a:rPr lang="ro-RO" sz="2300"/>
              <a:t>din </a:t>
            </a:r>
            <a:r>
              <a:rPr lang="ro-RO" sz="2300" i="1" dirty="0"/>
              <a:t>sisteme de </a:t>
            </a:r>
            <a:r>
              <a:rPr lang="ro-RO" sz="2300" i="1"/>
              <a:t>raționare offline</a:t>
            </a:r>
            <a:r>
              <a:rPr lang="ro-RO" sz="2300"/>
              <a:t> (independente de Web)</a:t>
            </a:r>
            <a:r>
              <a:rPr lang="ro-MD" sz="2300"/>
              <a:t>, vezi</a:t>
            </a:r>
            <a:r>
              <a:rPr lang="en-US" sz="2300"/>
              <a:t> </a:t>
            </a:r>
            <a:r>
              <a:rPr lang="ro-RO" sz="2300" dirty="0"/>
              <a:t>Prolog </a:t>
            </a:r>
            <a:endParaRPr lang="en-GB" sz="2300" dirty="0"/>
          </a:p>
          <a:p>
            <a:pPr marL="0" indent="0">
              <a:buNone/>
            </a:pPr>
            <a:r>
              <a:rPr lang="en-GB" sz="2300"/>
              <a:t>… </a:t>
            </a:r>
            <a:r>
              <a:rPr lang="ro-MD" sz="2300"/>
              <a:t>din </a:t>
            </a:r>
            <a:r>
              <a:rPr lang="ro-MD" sz="2300" i="1"/>
              <a:t>baze de date distribuite</a:t>
            </a:r>
            <a:r>
              <a:rPr lang="ro-MD" sz="2300"/>
              <a:t>, NoSQL</a:t>
            </a:r>
          </a:p>
          <a:p>
            <a:pPr marL="0" indent="0">
              <a:buNone/>
            </a:pPr>
            <a:r>
              <a:rPr lang="ro-MD" sz="2300"/>
              <a:t>în</a:t>
            </a:r>
            <a:r>
              <a:rPr lang="ro-RO" sz="2300"/>
              <a:t> sisteme care </a:t>
            </a:r>
            <a:r>
              <a:rPr lang="ro-RO" sz="2300" dirty="0"/>
              <a:t>să poată </a:t>
            </a:r>
            <a:r>
              <a:rPr lang="ro-RO" sz="2300"/>
              <a:t>fi folosite de orice Web developeri, cuplate la orice Web site/app</a:t>
            </a:r>
            <a:endParaRPr lang="de-AT" sz="2300" b="1" dirty="0"/>
          </a:p>
        </p:txBody>
      </p:sp>
    </p:spTree>
    <p:extLst>
      <p:ext uri="{BB962C8B-B14F-4D97-AF65-F5344CB8AC3E}">
        <p14:creationId xmlns:p14="http://schemas.microsoft.com/office/powerpoint/2010/main" val="291065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8229600" cy="1143000"/>
          </a:xfrm>
        </p:spPr>
        <p:txBody>
          <a:bodyPr>
            <a:normAutofit fontScale="90000"/>
          </a:bodyPr>
          <a:lstStyle/>
          <a:p>
            <a:pPr marL="0" indent="0" algn="ctr">
              <a:buNone/>
            </a:pPr>
            <a:r>
              <a:rPr lang="en-GB" b="1"/>
              <a:t>Baz</a:t>
            </a:r>
            <a:r>
              <a:rPr lang="ro-RO" b="1"/>
              <a:t>ă de Cunoştinţe = Fapte + Reguli</a:t>
            </a:r>
            <a:endParaRPr lang="ro-R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856984" cy="5688632"/>
          </a:xfrm>
        </p:spPr>
        <p:txBody>
          <a:bodyPr>
            <a:normAutofit fontScale="47500" lnSpcReduction="20000"/>
          </a:bodyPr>
          <a:lstStyle/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Fa</a:t>
            </a:r>
            <a:r>
              <a:rPr lang="ro-RO" b="1" dirty="0"/>
              <a:t>p</a:t>
            </a:r>
            <a:r>
              <a:rPr lang="en-US" b="1" dirty="0"/>
              <a:t>t</a:t>
            </a:r>
            <a:r>
              <a:rPr lang="en-US" dirty="0"/>
              <a:t> = </a:t>
            </a:r>
            <a:r>
              <a:rPr lang="ro-RO" dirty="0" err="1"/>
              <a:t>afirmaţie</a:t>
            </a:r>
            <a:r>
              <a:rPr lang="ro-RO" dirty="0"/>
              <a:t> simplă </a:t>
            </a:r>
            <a:r>
              <a:rPr lang="ro-RO"/>
              <a:t>ce spune </a:t>
            </a:r>
            <a:r>
              <a:rPr lang="ro-RO" dirty="0"/>
              <a:t>că cineva</a:t>
            </a:r>
            <a:r>
              <a:rPr lang="en-GB" dirty="0"/>
              <a:t>/</a:t>
            </a:r>
            <a:r>
              <a:rPr lang="ro-RO" dirty="0"/>
              <a:t>ceva are o anumită </a:t>
            </a:r>
            <a:r>
              <a:rPr lang="ro-RO" u="sng" dirty="0"/>
              <a:t>proprietate</a:t>
            </a:r>
            <a:r>
              <a:rPr lang="en-GB" dirty="0"/>
              <a:t>. </a:t>
            </a:r>
            <a:r>
              <a:rPr lang="en-GB" dirty="0" err="1"/>
              <a:t>Acea</a:t>
            </a:r>
            <a:r>
              <a:rPr lang="en-GB" dirty="0"/>
              <a:t> </a:t>
            </a:r>
            <a:r>
              <a:rPr lang="en-GB" dirty="0" err="1"/>
              <a:t>proprietate</a:t>
            </a:r>
            <a:r>
              <a:rPr lang="en-GB" dirty="0"/>
              <a:t> </a:t>
            </a:r>
            <a:r>
              <a:rPr lang="en-GB" dirty="0" err="1"/>
              <a:t>poate</a:t>
            </a:r>
            <a:r>
              <a:rPr lang="en-GB" dirty="0"/>
              <a:t> fi:</a:t>
            </a:r>
          </a:p>
          <a:p>
            <a:pPr marL="0" indent="0">
              <a:buNone/>
            </a:pPr>
            <a:endParaRPr lang="ro-MD"/>
          </a:p>
          <a:p>
            <a:pPr marL="0" indent="0">
              <a:buNone/>
            </a:pPr>
            <a:r>
              <a:rPr lang="en-GB"/>
              <a:t>a</a:t>
            </a:r>
            <a:r>
              <a:rPr lang="en-GB" dirty="0"/>
              <a:t>) O </a:t>
            </a:r>
            <a:r>
              <a:rPr lang="en-GB" b="1" i="1" dirty="0" err="1"/>
              <a:t>rela</a:t>
            </a:r>
            <a:r>
              <a:rPr lang="ro-RO" b="1" i="1" dirty="0" err="1"/>
              <a:t>ţ</a:t>
            </a:r>
            <a:r>
              <a:rPr lang="en-GB" b="1" i="1" dirty="0" err="1"/>
              <a:t>ie</a:t>
            </a:r>
            <a:r>
              <a:rPr lang="en-GB" dirty="0"/>
              <a:t> </a:t>
            </a:r>
            <a:r>
              <a:rPr lang="ro-RO" dirty="0"/>
              <a:t>cu altcineva</a:t>
            </a:r>
            <a:r>
              <a:rPr lang="en-GB" dirty="0"/>
              <a:t>/</a:t>
            </a:r>
            <a:r>
              <a:rPr lang="en-GB" dirty="0" err="1"/>
              <a:t>altceva</a:t>
            </a:r>
            <a:r>
              <a:rPr lang="ro-MD" dirty="0"/>
              <a:t> (o relație </a:t>
            </a:r>
            <a:r>
              <a:rPr lang="ro-MD"/>
              <a:t>între ID-uri)</a:t>
            </a:r>
            <a:r>
              <a:rPr lang="ro-RO" dirty="0"/>
              <a:t>:</a:t>
            </a:r>
          </a:p>
          <a:p>
            <a:pPr marL="0" indent="0">
              <a:buNone/>
            </a:pPr>
            <a:r>
              <a:rPr lang="ro-RO" dirty="0">
                <a:solidFill>
                  <a:srgbClr val="FF0000"/>
                </a:solidFill>
              </a:rPr>
              <a:t>:</a:t>
            </a:r>
            <a:r>
              <a:rPr lang="en-US" dirty="0">
                <a:solidFill>
                  <a:srgbClr val="FF0000"/>
                </a:solidFill>
              </a:rPr>
              <a:t>Andrew </a:t>
            </a:r>
            <a:r>
              <a:rPr lang="ro-RO" dirty="0">
                <a:solidFill>
                  <a:srgbClr val="FF0000"/>
                </a:solidFill>
              </a:rPr>
              <a:t>:</a:t>
            </a:r>
            <a:r>
              <a:rPr lang="ro-RO" dirty="0" err="1">
                <a:solidFill>
                  <a:srgbClr val="FF0000"/>
                </a:solidFill>
              </a:rPr>
              <a:t>esteRudaCu</a:t>
            </a:r>
            <a:r>
              <a:rPr lang="ro-RO" dirty="0">
                <a:solidFill>
                  <a:srgbClr val="FF0000"/>
                </a:solidFill>
              </a:rPr>
              <a:t> :Joe 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US" dirty="0"/>
          </a:p>
          <a:p>
            <a:pPr marL="0" indent="0">
              <a:buNone/>
            </a:pPr>
            <a:endParaRPr lang="ro-MD"/>
          </a:p>
          <a:p>
            <a:pPr marL="0" indent="0">
              <a:buNone/>
            </a:pPr>
            <a:r>
              <a:rPr lang="en-GB"/>
              <a:t>b</a:t>
            </a:r>
            <a:r>
              <a:rPr lang="en-GB" dirty="0"/>
              <a:t>) Un </a:t>
            </a:r>
            <a:r>
              <a:rPr lang="en-GB" b="1" i="1" dirty="0" err="1"/>
              <a:t>atribut</a:t>
            </a:r>
            <a:r>
              <a:rPr lang="en-GB" dirty="0"/>
              <a:t> cu o </a:t>
            </a:r>
            <a:r>
              <a:rPr lang="en-GB" dirty="0" err="1"/>
              <a:t>anumit</a:t>
            </a:r>
            <a:r>
              <a:rPr lang="ro-RO" dirty="0"/>
              <a:t>ă valoare (prin care se atașează </a:t>
            </a:r>
            <a:r>
              <a:rPr lang="ro-RO" b="1" dirty="0"/>
              <a:t>date</a:t>
            </a:r>
            <a:r>
              <a:rPr lang="ro-RO" dirty="0"/>
              <a:t> unor ID-uri):</a:t>
            </a:r>
          </a:p>
          <a:p>
            <a:pPr marL="0" indent="0">
              <a:buNone/>
            </a:pPr>
            <a:r>
              <a:rPr lang="ro-RO" dirty="0">
                <a:solidFill>
                  <a:srgbClr val="FF0000"/>
                </a:solidFill>
              </a:rPr>
              <a:t>:</a:t>
            </a:r>
            <a:r>
              <a:rPr lang="en-US" dirty="0">
                <a:solidFill>
                  <a:srgbClr val="FF0000"/>
                </a:solidFill>
              </a:rPr>
              <a:t>Andrew</a:t>
            </a:r>
            <a:r>
              <a:rPr lang="ro-RO" dirty="0">
                <a:solidFill>
                  <a:srgbClr val="FF0000"/>
                </a:solidFill>
              </a:rPr>
              <a:t> :</a:t>
            </a:r>
            <a:r>
              <a:rPr lang="ro-RO" dirty="0" err="1">
                <a:solidFill>
                  <a:srgbClr val="FF0000"/>
                </a:solidFill>
              </a:rPr>
              <a:t>areVarsta</a:t>
            </a:r>
            <a:r>
              <a:rPr lang="ro-RO" dirty="0">
                <a:solidFill>
                  <a:srgbClr val="FF0000"/>
                </a:solidFill>
              </a:rPr>
              <a:t> 14 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ro-RO" b="1"/>
          </a:p>
          <a:p>
            <a:pPr marL="0" indent="0">
              <a:buNone/>
            </a:pPr>
            <a:endParaRPr lang="ro-RO" b="1"/>
          </a:p>
          <a:p>
            <a:pPr marL="0" indent="0">
              <a:buNone/>
            </a:pPr>
            <a:r>
              <a:rPr lang="en-US" b="1"/>
              <a:t>R</a:t>
            </a:r>
            <a:r>
              <a:rPr lang="ro-RO" b="1" dirty="0" err="1"/>
              <a:t>egulă</a:t>
            </a:r>
            <a:r>
              <a:rPr lang="en-US" dirty="0"/>
              <a:t> = </a:t>
            </a:r>
            <a:r>
              <a:rPr lang="ro-RO" dirty="0"/>
              <a:t>o </a:t>
            </a:r>
            <a:r>
              <a:rPr lang="ro-RO" dirty="0" err="1"/>
              <a:t>construcţie</a:t>
            </a:r>
            <a:r>
              <a:rPr lang="en-US" dirty="0"/>
              <a:t> de </a:t>
            </a:r>
            <a:r>
              <a:rPr lang="en-US"/>
              <a:t>tip </a:t>
            </a:r>
            <a:r>
              <a:rPr lang="en-US" i="1"/>
              <a:t>DAC</a:t>
            </a:r>
            <a:r>
              <a:rPr lang="ro-MD" i="1"/>
              <a:t>Ă</a:t>
            </a:r>
            <a:r>
              <a:rPr lang="en-US" i="1"/>
              <a:t> x GENEREAZ</a:t>
            </a:r>
            <a:r>
              <a:rPr lang="ro-MD" i="1"/>
              <a:t>Ă</a:t>
            </a:r>
            <a:r>
              <a:rPr lang="en-US" i="1"/>
              <a:t> </a:t>
            </a:r>
            <a:r>
              <a:rPr lang="en-US" i="1" dirty="0"/>
              <a:t>y</a:t>
            </a:r>
            <a:r>
              <a:rPr lang="en-US" dirty="0"/>
              <a:t> </a:t>
            </a:r>
            <a:r>
              <a:rPr lang="ro-RO" dirty="0"/>
              <a:t>(</a:t>
            </a:r>
            <a:r>
              <a:rPr lang="de-AT" dirty="0"/>
              <a:t>stabile</a:t>
            </a:r>
            <a:r>
              <a:rPr lang="ro-RO" dirty="0" err="1"/>
              <a:t>şte</a:t>
            </a:r>
            <a:r>
              <a:rPr lang="ro-RO" dirty="0"/>
              <a:t> c</a:t>
            </a:r>
            <a:r>
              <a:rPr lang="en-GB" dirty="0"/>
              <a:t>um </a:t>
            </a:r>
            <a:r>
              <a:rPr lang="ro-RO" dirty="0"/>
              <a:t>să se </a:t>
            </a:r>
            <a:r>
              <a:rPr lang="ro-RO"/>
              <a:t>deducă fapte noi </a:t>
            </a:r>
            <a:r>
              <a:rPr lang="ro-RO" dirty="0"/>
              <a:t>din cele existente</a:t>
            </a:r>
            <a:r>
              <a:rPr lang="ro-RO"/>
              <a:t>). 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CONSTRUCT {?y :</a:t>
            </a:r>
            <a:r>
              <a:rPr lang="en-GB" dirty="0" err="1">
                <a:solidFill>
                  <a:srgbClr val="FF0000"/>
                </a:solidFill>
              </a:rPr>
              <a:t>esteRudaCu</a:t>
            </a:r>
            <a:r>
              <a:rPr lang="en-GB" dirty="0">
                <a:solidFill>
                  <a:srgbClr val="FF0000"/>
                </a:solidFill>
              </a:rPr>
              <a:t> ?x} WHERE {?x :</a:t>
            </a:r>
            <a:r>
              <a:rPr lang="en-GB" dirty="0" err="1">
                <a:solidFill>
                  <a:srgbClr val="FF0000"/>
                </a:solidFill>
              </a:rPr>
              <a:t>esteRuda</a:t>
            </a:r>
            <a:r>
              <a:rPr lang="en-GB" dirty="0">
                <a:solidFill>
                  <a:srgbClr val="FF0000"/>
                </a:solidFill>
              </a:rPr>
              <a:t> cu ?y}</a:t>
            </a:r>
            <a:endParaRPr lang="ro-RO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i="1" dirty="0"/>
              <a:t>(</a:t>
            </a:r>
            <a:r>
              <a:rPr lang="ro-RO" i="1" dirty="0"/>
              <a:t>DACĂ</a:t>
            </a:r>
            <a:r>
              <a:rPr lang="en-US" i="1" dirty="0"/>
              <a:t> </a:t>
            </a:r>
            <a:r>
              <a:rPr lang="ro-RO" i="1" dirty="0"/>
              <a:t>x</a:t>
            </a:r>
            <a:r>
              <a:rPr lang="en-US" i="1" dirty="0"/>
              <a:t> </a:t>
            </a:r>
            <a:r>
              <a:rPr lang="ro-RO" i="1" dirty="0"/>
              <a:t>e rudă cu</a:t>
            </a:r>
            <a:r>
              <a:rPr lang="en-US" i="1" dirty="0"/>
              <a:t> </a:t>
            </a:r>
            <a:r>
              <a:rPr lang="ro-RO" i="1" dirty="0"/>
              <a:t>y</a:t>
            </a:r>
            <a:r>
              <a:rPr lang="en-US" i="1" dirty="0"/>
              <a:t>, GENEREAZA </a:t>
            </a:r>
            <a:r>
              <a:rPr lang="ro-RO" i="1" dirty="0"/>
              <a:t>y</a:t>
            </a:r>
            <a:r>
              <a:rPr lang="en-US" i="1" dirty="0"/>
              <a:t> </a:t>
            </a:r>
            <a:r>
              <a:rPr lang="ro-RO" i="1" dirty="0"/>
              <a:t>e rudă cu</a:t>
            </a:r>
            <a:r>
              <a:rPr lang="en-US" i="1" dirty="0"/>
              <a:t> </a:t>
            </a:r>
            <a:r>
              <a:rPr lang="ro-RO" i="1" dirty="0"/>
              <a:t>x</a:t>
            </a:r>
            <a:r>
              <a:rPr lang="en-GB" i="1" dirty="0"/>
              <a:t>)</a:t>
            </a:r>
          </a:p>
          <a:p>
            <a:pPr marL="0" indent="0">
              <a:buNone/>
            </a:pPr>
            <a:endParaRPr lang="ro-RO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CONSTRUCT {?x :</a:t>
            </a:r>
            <a:r>
              <a:rPr lang="en-GB" dirty="0" err="1">
                <a:solidFill>
                  <a:srgbClr val="FF0000"/>
                </a:solidFill>
              </a:rPr>
              <a:t>este</a:t>
            </a:r>
            <a:r>
              <a:rPr lang="en-GB" dirty="0">
                <a:solidFill>
                  <a:srgbClr val="FF0000"/>
                </a:solidFill>
              </a:rPr>
              <a:t> :minor} WHERE {?x :</a:t>
            </a:r>
            <a:r>
              <a:rPr lang="en-GB" dirty="0" err="1">
                <a:solidFill>
                  <a:srgbClr val="FF0000"/>
                </a:solidFill>
              </a:rPr>
              <a:t>areVarsta</a:t>
            </a:r>
            <a:r>
              <a:rPr lang="en-GB" dirty="0">
                <a:solidFill>
                  <a:srgbClr val="FF0000"/>
                </a:solidFill>
              </a:rPr>
              <a:t> ?n. FILTER(?n&lt;18)}</a:t>
            </a:r>
          </a:p>
          <a:p>
            <a:pPr marL="0" indent="0">
              <a:buNone/>
            </a:pPr>
            <a:r>
              <a:rPr lang="en-GB" i="1" dirty="0"/>
              <a:t>(</a:t>
            </a:r>
            <a:r>
              <a:rPr lang="ro-RO" i="1" dirty="0"/>
              <a:t>DACĂ</a:t>
            </a:r>
            <a:r>
              <a:rPr lang="en-US" i="1" dirty="0"/>
              <a:t> </a:t>
            </a:r>
            <a:r>
              <a:rPr lang="ro-RO" i="1" dirty="0"/>
              <a:t>x are vârsta sub 18</a:t>
            </a:r>
            <a:r>
              <a:rPr lang="en-GB" i="1" dirty="0"/>
              <a:t>, </a:t>
            </a:r>
            <a:r>
              <a:rPr lang="en-US" i="1" dirty="0"/>
              <a:t>GENEREAZA</a:t>
            </a:r>
            <a:r>
              <a:rPr lang="en-GB" i="1" dirty="0"/>
              <a:t> x </a:t>
            </a:r>
            <a:r>
              <a:rPr lang="ro-RO" i="1" dirty="0"/>
              <a:t>este minor</a:t>
            </a:r>
            <a:r>
              <a:rPr lang="en-GB" i="1" dirty="0"/>
              <a:t>)</a:t>
            </a:r>
            <a:endParaRPr lang="en-US" i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Executate</a:t>
            </a:r>
            <a:r>
              <a:rPr lang="ro-RO" dirty="0"/>
              <a:t> pe </a:t>
            </a:r>
            <a:r>
              <a:rPr lang="en-US" dirty="0"/>
              <a:t>F</a:t>
            </a:r>
            <a:r>
              <a:rPr lang="ro-RO" dirty="0"/>
              <a:t>apt</a:t>
            </a:r>
            <a:r>
              <a:rPr lang="en-GB" dirty="0"/>
              <a:t>e</a:t>
            </a:r>
            <a:r>
              <a:rPr lang="ro-RO" dirty="0"/>
              <a:t>l</a:t>
            </a:r>
            <a:r>
              <a:rPr lang="en-GB" dirty="0"/>
              <a:t>e</a:t>
            </a:r>
            <a:r>
              <a:rPr lang="ro-RO" dirty="0"/>
              <a:t> de mai sus, </a:t>
            </a:r>
            <a:r>
              <a:rPr lang="en-GB" dirty="0" err="1"/>
              <a:t>aceste</a:t>
            </a:r>
            <a:r>
              <a:rPr lang="en-GB" dirty="0"/>
              <a:t> reguli </a:t>
            </a:r>
            <a:r>
              <a:rPr lang="en-GB" dirty="0" err="1"/>
              <a:t>vor</a:t>
            </a:r>
            <a:r>
              <a:rPr lang="en-GB" dirty="0"/>
              <a:t> genera </a:t>
            </a:r>
            <a:r>
              <a:rPr lang="en-GB" dirty="0" err="1"/>
              <a:t>Fapte</a:t>
            </a:r>
            <a:r>
              <a:rPr lang="en-GB" dirty="0"/>
              <a:t> </a:t>
            </a:r>
            <a:r>
              <a:rPr lang="en-GB" dirty="0" err="1"/>
              <a:t>noi</a:t>
            </a:r>
            <a:r>
              <a:rPr lang="en-GB" dirty="0"/>
              <a:t> ("</a:t>
            </a:r>
            <a:r>
              <a:rPr lang="en-GB" dirty="0" err="1"/>
              <a:t>concluzii</a:t>
            </a:r>
            <a:r>
              <a:rPr lang="en-GB" dirty="0"/>
              <a:t>"):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:Joe :</a:t>
            </a:r>
            <a:r>
              <a:rPr lang="en-US" dirty="0" err="1">
                <a:solidFill>
                  <a:srgbClr val="FF0000"/>
                </a:solidFill>
              </a:rPr>
              <a:t>esteRudaCu</a:t>
            </a:r>
            <a:r>
              <a:rPr lang="en-US" dirty="0">
                <a:solidFill>
                  <a:srgbClr val="FF0000"/>
                </a:solidFill>
              </a:rPr>
              <a:t> :Andrew.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:Andrew :</a:t>
            </a:r>
            <a:r>
              <a:rPr lang="en-US" dirty="0" err="1">
                <a:solidFill>
                  <a:srgbClr val="FF0000"/>
                </a:solidFill>
              </a:rPr>
              <a:t>este</a:t>
            </a:r>
            <a:r>
              <a:rPr lang="en-US" dirty="0">
                <a:solidFill>
                  <a:srgbClr val="FF0000"/>
                </a:solidFill>
              </a:rPr>
              <a:t> :minor.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FA790-6AE4-4375-B44F-AA63724CA02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A887C-6C5E-4D6C-ACCB-3933BF00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Istoric web semantic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40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2000"/>
              <a:t>Separarea </a:t>
            </a:r>
            <a:br>
              <a:rPr lang="ro-RO" sz="2000"/>
            </a:br>
            <a:r>
              <a:rPr lang="en-GB" sz="2000" i="1"/>
              <a:t>baze de date-baze de cuno</a:t>
            </a:r>
            <a:r>
              <a:rPr lang="ro-RO" sz="2000" i="1"/>
              <a:t>ștințe</a:t>
            </a:r>
            <a:r>
              <a:rPr lang="ro-RO" sz="2000"/>
              <a:t> </a:t>
            </a:r>
            <a:br>
              <a:rPr lang="ro-RO" sz="2000"/>
            </a:br>
            <a:r>
              <a:rPr lang="ro-RO" sz="2000"/>
              <a:t>nu este una precisă: </a:t>
            </a:r>
            <a:br>
              <a:rPr lang="ro-RO" sz="2000"/>
            </a:br>
            <a:r>
              <a:rPr lang="ro-RO" sz="2000" b="1"/>
              <a:t>Bazele de date SQL conțin și ele relații</a:t>
            </a:r>
            <a:endParaRPr lang="ro-RO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556792"/>
            <a:ext cx="8784976" cy="54006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ro-RO" sz="1600" dirty="0"/>
          </a:p>
          <a:p>
            <a:pPr marL="0" indent="0">
              <a:buNone/>
            </a:pPr>
            <a:r>
              <a:rPr lang="ro-RO" sz="1600"/>
              <a:t>Relații în bazele </a:t>
            </a:r>
            <a:r>
              <a:rPr lang="ro-RO" sz="1600" dirty="0"/>
              <a:t>de </a:t>
            </a:r>
            <a:r>
              <a:rPr lang="ro-RO" sz="1600"/>
              <a:t>date SQL:</a:t>
            </a:r>
            <a:endParaRPr lang="ro-RO" sz="1600" dirty="0"/>
          </a:p>
          <a:p>
            <a:pPr marL="914400" lvl="1" indent="-514350"/>
            <a:r>
              <a:rPr lang="ro-RO" sz="1600" i="1"/>
              <a:t>relații </a:t>
            </a:r>
            <a:r>
              <a:rPr lang="ro-RO" sz="1600" i="1" dirty="0"/>
              <a:t>exprimate indirect</a:t>
            </a:r>
            <a:r>
              <a:rPr lang="ro-RO" sz="1600" i="1"/>
              <a:t>, cu ajutorul unor date cu rol special</a:t>
            </a:r>
            <a:r>
              <a:rPr lang="ro-RO" sz="1600"/>
              <a:t> </a:t>
            </a:r>
            <a:r>
              <a:rPr lang="ro-RO" sz="1600" dirty="0"/>
              <a:t>(cheia primară, cheia străină sunt date suplimentare </a:t>
            </a:r>
            <a:r>
              <a:rPr lang="ro-RO" sz="1600"/>
              <a:t>incluse cu rol de pointeri)</a:t>
            </a:r>
            <a:endParaRPr lang="ro-RO" sz="1600" dirty="0"/>
          </a:p>
          <a:p>
            <a:pPr marL="914400" lvl="1" indent="-514350"/>
            <a:r>
              <a:rPr lang="ro-RO" sz="1600" i="1" dirty="0"/>
              <a:t>unele tipuri de relații nu se pot exprima direct </a:t>
            </a:r>
            <a:r>
              <a:rPr lang="ro-RO" sz="1600" dirty="0"/>
              <a:t>(</a:t>
            </a:r>
            <a:r>
              <a:rPr lang="ro-RO" sz="1600" dirty="0" err="1"/>
              <a:t>many-to-many</a:t>
            </a:r>
            <a:r>
              <a:rPr lang="ro-RO" sz="1600" dirty="0"/>
              <a:t>), trebuie emulate prin </a:t>
            </a:r>
            <a:r>
              <a:rPr lang="de-AT" sz="1600" dirty="0"/>
              <a:t>"</a:t>
            </a:r>
            <a:r>
              <a:rPr lang="ro-RO" sz="1600" dirty="0"/>
              <a:t>tabele</a:t>
            </a:r>
            <a:r>
              <a:rPr lang="de-AT" sz="1600" dirty="0"/>
              <a:t> intermediare"</a:t>
            </a:r>
          </a:p>
          <a:p>
            <a:pPr marL="914400" lvl="1" indent="-514350"/>
            <a:r>
              <a:rPr lang="ro-RO" sz="1600" i="1" dirty="0"/>
              <a:t>r</a:t>
            </a:r>
            <a:r>
              <a:rPr lang="en-GB" sz="1600" i="1" err="1"/>
              <a:t>ela</a:t>
            </a:r>
            <a:r>
              <a:rPr lang="ro-RO" sz="1600" i="1"/>
              <a:t>ții impuse </a:t>
            </a:r>
            <a:r>
              <a:rPr lang="ro-RO" sz="1600" i="1" dirty="0"/>
              <a:t>la nivel de schemă</a:t>
            </a:r>
            <a:r>
              <a:rPr lang="ro-RO" sz="1600" dirty="0"/>
              <a:t> și (re)</a:t>
            </a:r>
            <a:r>
              <a:rPr lang="ro-RO" sz="1600"/>
              <a:t>construite la nivel de înregistrare de fiecare interogare (cu JOIN)</a:t>
            </a:r>
            <a:endParaRPr lang="ro-RO" sz="1600" dirty="0"/>
          </a:p>
          <a:p>
            <a:pPr marL="914400" lvl="1" indent="-514350" algn="just"/>
            <a:r>
              <a:rPr lang="ro-RO" sz="1600" i="1" dirty="0"/>
              <a:t>apariția de relații noi implică restructurarea bazei de date</a:t>
            </a:r>
            <a:r>
              <a:rPr lang="ro-RO" sz="1600" dirty="0"/>
              <a:t> </a:t>
            </a:r>
            <a:r>
              <a:rPr lang="de-AT" sz="1600" dirty="0"/>
              <a:t>- </a:t>
            </a:r>
            <a:r>
              <a:rPr lang="ro-RO" sz="1600" dirty="0"/>
              <a:t>se presupune că relațiile </a:t>
            </a:r>
            <a:r>
              <a:rPr lang="ro-RO" sz="1600"/>
              <a:t>se fixează la început (</a:t>
            </a:r>
            <a:r>
              <a:rPr lang="ro-RO" sz="1600" i="1"/>
              <a:t>normalizarea</a:t>
            </a:r>
            <a:r>
              <a:rPr lang="ro-RO" sz="1600"/>
              <a:t>)</a:t>
            </a:r>
            <a:r>
              <a:rPr lang="de-AT" sz="1600"/>
              <a:t> </a:t>
            </a:r>
            <a:r>
              <a:rPr lang="ro-RO" sz="1600" dirty="0"/>
              <a:t>și se vor modifica rar (principala </a:t>
            </a:r>
            <a:r>
              <a:rPr lang="ro-RO" sz="1600"/>
              <a:t>preocupare e </a:t>
            </a:r>
            <a:r>
              <a:rPr lang="ro-RO" sz="1600" dirty="0"/>
              <a:t>acumularea </a:t>
            </a:r>
            <a:r>
              <a:rPr lang="ro-RO" sz="1600"/>
              <a:t>de înregistrări, nu de relații)</a:t>
            </a:r>
            <a:endParaRPr lang="ro-RO" sz="1600" dirty="0"/>
          </a:p>
          <a:p>
            <a:pPr marL="914400" lvl="1" indent="-514350" algn="just"/>
            <a:r>
              <a:rPr lang="ro-RO" sz="1600" i="1" dirty="0"/>
              <a:t>interogările sunt interesate să returneze date, nu relații</a:t>
            </a:r>
            <a:r>
              <a:rPr lang="ro-RO" sz="1600" dirty="0"/>
              <a:t> - relațiile sunt doar un </a:t>
            </a:r>
            <a:r>
              <a:rPr lang="de-AT" sz="1600" dirty="0"/>
              <a:t>"ajutor" pentru filtrarea datelor</a:t>
            </a:r>
            <a:r>
              <a:rPr lang="ro-RO" sz="1600" dirty="0"/>
              <a:t>, nu sunt ele însele ceva ce dorim să </a:t>
            </a:r>
            <a:r>
              <a:rPr lang="en-US" sz="1600" dirty="0"/>
              <a:t>"</a:t>
            </a:r>
            <a:r>
              <a:rPr lang="ro-RO" sz="1600" dirty="0"/>
              <a:t>descoperi</a:t>
            </a:r>
            <a:r>
              <a:rPr lang="en-US" sz="1600" dirty="0"/>
              <a:t>m"</a:t>
            </a:r>
            <a:r>
              <a:rPr lang="ro-RO" sz="1600" dirty="0"/>
              <a:t> sau să </a:t>
            </a:r>
            <a:r>
              <a:rPr lang="en-US" sz="1600" dirty="0"/>
              <a:t>"</a:t>
            </a:r>
            <a:r>
              <a:rPr lang="ro-RO" sz="1600"/>
              <a:t>generăm dinamic</a:t>
            </a:r>
            <a:r>
              <a:rPr lang="en-US" sz="1600"/>
              <a:t>"</a:t>
            </a:r>
            <a:endParaRPr lang="ro-RO" sz="1600"/>
          </a:p>
          <a:p>
            <a:pPr marL="914400" lvl="1" indent="-514350" algn="just"/>
            <a:r>
              <a:rPr lang="ro-RO" sz="1600" i="1"/>
              <a:t>relațiile (și cheile pe care se bazează) au semnificație locală</a:t>
            </a:r>
            <a:r>
              <a:rPr lang="ro-RO" sz="1600"/>
              <a:t> – același ID înseamnă altceva în alt tabel, aceeași relație poate însemna altceva în altă BD</a:t>
            </a:r>
            <a:endParaRPr lang="ro-RO" sz="1200" dirty="0"/>
          </a:p>
        </p:txBody>
      </p:sp>
    </p:spTree>
    <p:extLst>
      <p:ext uri="{BB962C8B-B14F-4D97-AF65-F5344CB8AC3E}">
        <p14:creationId xmlns:p14="http://schemas.microsoft.com/office/powerpoint/2010/main" val="364541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202034"/>
          </a:xfrm>
        </p:spPr>
        <p:txBody>
          <a:bodyPr>
            <a:noAutofit/>
          </a:bodyPr>
          <a:lstStyle/>
          <a:p>
            <a:r>
              <a:rPr lang="en-GB" sz="2000"/>
              <a:t>Separarea </a:t>
            </a:r>
            <a:br>
              <a:rPr lang="ro-RO" sz="2000"/>
            </a:br>
            <a:r>
              <a:rPr lang="en-GB" sz="2000" i="1"/>
              <a:t>baze de date-baze de cuno</a:t>
            </a:r>
            <a:r>
              <a:rPr lang="ro-RO" sz="2000" i="1"/>
              <a:t>ștințe</a:t>
            </a:r>
            <a:r>
              <a:rPr lang="ro-RO" sz="2000"/>
              <a:t> </a:t>
            </a:r>
            <a:br>
              <a:rPr lang="ro-RO" sz="2000"/>
            </a:br>
            <a:r>
              <a:rPr lang="ro-RO" sz="2000"/>
              <a:t>nu este una precisă</a:t>
            </a:r>
            <a:endParaRPr lang="de-AT" sz="2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844824"/>
            <a:ext cx="8928992" cy="5013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1600"/>
              <a:t>Relațiile în baze de grafuri:</a:t>
            </a:r>
            <a:endParaRPr lang="ro-RO" sz="1600" dirty="0"/>
          </a:p>
          <a:p>
            <a:pPr marL="914400" lvl="1" indent="-514350"/>
            <a:r>
              <a:rPr lang="ro-RO" sz="1600" i="1"/>
              <a:t>relații </a:t>
            </a:r>
            <a:r>
              <a:rPr lang="ro-RO" sz="1600" i="1" dirty="0"/>
              <a:t>exprimate intuitiv, direct între </a:t>
            </a:r>
            <a:r>
              <a:rPr lang="ro-RO" sz="1600" i="1"/>
              <a:t>instanțe</a:t>
            </a:r>
            <a:r>
              <a:rPr lang="ro-RO" sz="1600"/>
              <a:t> (</a:t>
            </a:r>
            <a:r>
              <a:rPr lang="de-AT" sz="1600"/>
              <a:t>"</a:t>
            </a:r>
            <a:r>
              <a:rPr lang="de-AT" sz="1600" dirty="0"/>
              <a:t>afirma</a:t>
            </a:r>
            <a:r>
              <a:rPr lang="ro-RO" sz="1600" dirty="0"/>
              <a:t>ții</a:t>
            </a:r>
            <a:r>
              <a:rPr lang="de-AT" sz="1600" dirty="0"/>
              <a:t>" care stabilesc </a:t>
            </a:r>
            <a:r>
              <a:rPr lang="de-AT" sz="1600"/>
              <a:t>ad-hoc </a:t>
            </a:r>
            <a:r>
              <a:rPr lang="ro-RO" sz="1600"/>
              <a:t>o relație între două lucruri, ca și în limbajul natural)</a:t>
            </a:r>
            <a:endParaRPr lang="ro-RO" sz="1600" dirty="0"/>
          </a:p>
          <a:p>
            <a:pPr marL="914400" lvl="1" indent="-514350" algn="just"/>
            <a:r>
              <a:rPr lang="ro-RO" sz="1600" i="1"/>
              <a:t>fixarea relațiilor la nivel de schemă e opțională </a:t>
            </a:r>
            <a:r>
              <a:rPr lang="ro-RO" sz="1600"/>
              <a:t>(principiul schema-free), o schemă se poate crea și doar cu rol informativ, sau doar anumite părți din ea să fie restrictive</a:t>
            </a:r>
          </a:p>
          <a:p>
            <a:pPr marL="914400" lvl="1" indent="-514350" algn="just"/>
            <a:r>
              <a:rPr lang="ro-RO" sz="1600" i="1"/>
              <a:t>relațiile (și cheile pe care se bazează) au semnificație universală</a:t>
            </a:r>
            <a:r>
              <a:rPr lang="ro-RO" sz="1600"/>
              <a:t> – ID-uri de tip URI, valabile în tot Web-ul (o aceeași relație/entitate va avea aceeași semnificație oriunde în Web, în orice bază de date)</a:t>
            </a:r>
          </a:p>
          <a:p>
            <a:pPr marL="914400" lvl="1" indent="-514350" algn="just"/>
            <a:r>
              <a:rPr lang="ro-RO" sz="1600" i="1"/>
              <a:t>nu </a:t>
            </a:r>
            <a:r>
              <a:rPr lang="ro-RO" sz="1600" i="1" dirty="0"/>
              <a:t>ne interesează doar să acumulăm date, ci și </a:t>
            </a:r>
            <a:r>
              <a:rPr lang="ro-RO" sz="1600" i="1"/>
              <a:t>relații (care pot fi imprevizibile, ele apar pe măsură ce aflăm informații noi)</a:t>
            </a:r>
            <a:endParaRPr lang="ro-RO" sz="1600" dirty="0"/>
          </a:p>
          <a:p>
            <a:pPr marL="914400" lvl="1" indent="-514350" algn="just"/>
            <a:r>
              <a:rPr lang="ro-RO" sz="1600" i="1"/>
              <a:t>interogările se pliază pe aceste principi:</a:t>
            </a:r>
          </a:p>
          <a:p>
            <a:pPr marL="1314450" lvl="2" indent="-514350" algn="just"/>
            <a:r>
              <a:rPr lang="ro-RO" sz="1200" i="1"/>
              <a:t>pot oglindi structura datelor (același principiu ca la GraphQL)</a:t>
            </a:r>
          </a:p>
          <a:p>
            <a:pPr marL="1314450" lvl="2" indent="-514350" algn="just"/>
            <a:r>
              <a:rPr lang="ro-RO" sz="1200" i="1"/>
              <a:t>înlocuiesc noțiunea de JOINuri cu navigare de drumuri printr-un graf (principiul Xpath)</a:t>
            </a:r>
          </a:p>
          <a:p>
            <a:pPr marL="1314450" lvl="2" indent="-514350" algn="just"/>
            <a:r>
              <a:rPr lang="ro-RO" sz="1200" i="1"/>
              <a:t>pot descoperi relații necunoscute în prealabil </a:t>
            </a:r>
          </a:p>
          <a:p>
            <a:pPr marL="1314450" lvl="2" indent="-514350" algn="just"/>
            <a:r>
              <a:rPr lang="ro-RO" sz="1200" i="1"/>
              <a:t>limbajul de interogare e simultan și limbaj de reguli (permite raționarea automată)</a:t>
            </a:r>
          </a:p>
          <a:p>
            <a:pPr marL="0" indent="0">
              <a:buNone/>
            </a:pPr>
            <a:r>
              <a:rPr lang="ro-RO" sz="1600" i="1"/>
              <a:t> </a:t>
            </a:r>
            <a:endParaRPr lang="de-AT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3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202034"/>
          </a:xfrm>
        </p:spPr>
        <p:txBody>
          <a:bodyPr>
            <a:noAutofit/>
          </a:bodyPr>
          <a:lstStyle/>
          <a:p>
            <a:r>
              <a:rPr lang="en-GB" sz="2000"/>
              <a:t>Separarea </a:t>
            </a:r>
            <a:br>
              <a:rPr lang="ro-RO" sz="2000"/>
            </a:br>
            <a:r>
              <a:rPr lang="en-GB" sz="2000" i="1"/>
              <a:t>baze de date-baze de cuno</a:t>
            </a:r>
            <a:r>
              <a:rPr lang="ro-RO" sz="2000" i="1"/>
              <a:t>ștințe</a:t>
            </a:r>
            <a:r>
              <a:rPr lang="ro-RO" sz="2000"/>
              <a:t> </a:t>
            </a:r>
            <a:br>
              <a:rPr lang="ro-RO" sz="2000"/>
            </a:br>
            <a:r>
              <a:rPr lang="ro-RO" sz="2000"/>
              <a:t>nu este una precisă</a:t>
            </a:r>
            <a:endParaRPr lang="de-AT" sz="2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6" y="1484784"/>
            <a:ext cx="8928992" cy="4437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ro-RO" sz="2000"/>
          </a:p>
          <a:p>
            <a:pPr marL="0" indent="0" algn="just">
              <a:buNone/>
            </a:pPr>
            <a:r>
              <a:rPr lang="ro-RO" sz="2000">
                <a:solidFill>
                  <a:srgbClr val="FF0000"/>
                </a:solidFill>
              </a:rPr>
              <a:t>Pentru calculator atât tabelele cât și grafurile </a:t>
            </a:r>
            <a:r>
              <a:rPr lang="ro-RO" sz="2000" b="1">
                <a:solidFill>
                  <a:srgbClr val="FF0000"/>
                </a:solidFill>
              </a:rPr>
              <a:t>sunt date</a:t>
            </a:r>
            <a:r>
              <a:rPr lang="ro-RO" sz="2000">
                <a:solidFill>
                  <a:srgbClr val="FF0000"/>
                </a:solidFill>
              </a:rPr>
              <a:t>, structurate într-un fel sau altul.</a:t>
            </a:r>
          </a:p>
          <a:p>
            <a:pPr marL="0" indent="0" algn="just">
              <a:buNone/>
            </a:pPr>
            <a:endParaRPr lang="ro-RO" sz="200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ro-RO" sz="2000">
                <a:solidFill>
                  <a:srgbClr val="FF0000"/>
                </a:solidFill>
              </a:rPr>
              <a:t>Calitatea de </a:t>
            </a:r>
            <a:r>
              <a:rPr lang="de-AT" sz="2000">
                <a:solidFill>
                  <a:srgbClr val="FF0000"/>
                </a:solidFill>
              </a:rPr>
              <a:t>"cuno</a:t>
            </a:r>
            <a:r>
              <a:rPr lang="ro-RO" sz="2000">
                <a:solidFill>
                  <a:srgbClr val="FF0000"/>
                </a:solidFill>
              </a:rPr>
              <a:t>ștințe</a:t>
            </a:r>
            <a:r>
              <a:rPr lang="de-AT" sz="2000">
                <a:solidFill>
                  <a:srgbClr val="FF0000"/>
                </a:solidFill>
              </a:rPr>
              <a:t>" </a:t>
            </a:r>
            <a:r>
              <a:rPr lang="ro-MD" sz="2000">
                <a:solidFill>
                  <a:srgbClr val="FF0000"/>
                </a:solidFill>
              </a:rPr>
              <a:t>a grafurilor =</a:t>
            </a:r>
            <a:r>
              <a:rPr lang="de-AT" sz="2000">
                <a:solidFill>
                  <a:srgbClr val="FF0000"/>
                </a:solidFill>
              </a:rPr>
              <a:t> dat</a:t>
            </a:r>
            <a:r>
              <a:rPr lang="ro-RO" sz="2000">
                <a:solidFill>
                  <a:srgbClr val="FF0000"/>
                </a:solidFill>
              </a:rPr>
              <a:t>ă de faptul că sunt mai aproape de modul în care gestionează creierul uman informația (ca </a:t>
            </a:r>
            <a:r>
              <a:rPr lang="ro-RO" sz="2000" i="1">
                <a:solidFill>
                  <a:srgbClr val="FF0000"/>
                </a:solidFill>
              </a:rPr>
              <a:t>rețele de asocieri între entități</a:t>
            </a:r>
            <a:r>
              <a:rPr lang="ro-RO" sz="2000">
                <a:solidFill>
                  <a:srgbClr val="FF0000"/>
                </a:solidFill>
              </a:rPr>
              <a:t> mai degrabă decât ca </a:t>
            </a:r>
            <a:r>
              <a:rPr lang="ro-RO" sz="2000" i="1">
                <a:solidFill>
                  <a:srgbClr val="FF0000"/>
                </a:solidFill>
              </a:rPr>
              <a:t>liste de înregistrări omogene</a:t>
            </a:r>
            <a:r>
              <a:rPr lang="ro-RO" sz="2000">
                <a:solidFill>
                  <a:srgbClr val="FF0000"/>
                </a:solidFill>
              </a:rPr>
              <a:t>)</a:t>
            </a:r>
          </a:p>
          <a:p>
            <a:pPr marL="685800" lvl="1">
              <a:buFont typeface="Symbol" panose="05050102010706020507" pitchFamily="18" charset="2"/>
              <a:buChar char="Þ"/>
            </a:pPr>
            <a:r>
              <a:rPr lang="ro-RO" sz="2000">
                <a:solidFill>
                  <a:srgbClr val="FF0000"/>
                </a:solidFill>
              </a:rPr>
              <a:t>distincția date vs. cunoștințe e mai degrabă filosofică</a:t>
            </a:r>
            <a:r>
              <a:rPr lang="en-US" sz="2000">
                <a:solidFill>
                  <a:srgbClr val="FF0000"/>
                </a:solidFill>
              </a:rPr>
              <a:t> (</a:t>
            </a:r>
            <a:r>
              <a:rPr lang="ro-MD" sz="2000">
                <a:solidFill>
                  <a:srgbClr val="FF0000"/>
                </a:solidFill>
              </a:rPr>
              <a:t>va deveni irelevantă cu progresul A.I.)</a:t>
            </a:r>
            <a:endParaRPr lang="en-US" sz="2000">
              <a:solidFill>
                <a:srgbClr val="FF0000"/>
              </a:solidFill>
            </a:endParaRPr>
          </a:p>
          <a:p>
            <a:pPr marL="685800" lvl="1">
              <a:buFont typeface="Symbol" panose="05050102010706020507" pitchFamily="18" charset="2"/>
              <a:buChar char="Þ"/>
            </a:pPr>
            <a:r>
              <a:rPr lang="ro-RO" sz="2000">
                <a:solidFill>
                  <a:srgbClr val="FF0000"/>
                </a:solidFill>
              </a:rPr>
              <a:t>ceea ce contează mai mult e</a:t>
            </a:r>
            <a:r>
              <a:rPr lang="en-US" sz="2000">
                <a:solidFill>
                  <a:srgbClr val="FF0000"/>
                </a:solidFill>
              </a:rPr>
              <a:t>:</a:t>
            </a:r>
          </a:p>
          <a:p>
            <a:pPr marL="1085850" lvl="2">
              <a:buFont typeface="Symbol" panose="05050102010706020507" pitchFamily="18" charset="2"/>
              <a:buChar char="Þ"/>
            </a:pPr>
            <a:r>
              <a:rPr lang="ro-RO" sz="2000">
                <a:solidFill>
                  <a:srgbClr val="FF0000"/>
                </a:solidFill>
              </a:rPr>
              <a:t> distincția tehnologică: </a:t>
            </a:r>
            <a:r>
              <a:rPr lang="en-US" sz="2000" b="1">
                <a:solidFill>
                  <a:srgbClr val="FF0000"/>
                </a:solidFill>
              </a:rPr>
              <a:t>tabele</a:t>
            </a:r>
            <a:r>
              <a:rPr lang="ro-MD" sz="2000" b="1">
                <a:solidFill>
                  <a:srgbClr val="FF0000"/>
                </a:solidFill>
              </a:rPr>
              <a:t> (cu relații între ele)</a:t>
            </a:r>
            <a:r>
              <a:rPr lang="en-US" sz="2000">
                <a:solidFill>
                  <a:srgbClr val="FF0000"/>
                </a:solidFill>
              </a:rPr>
              <a:t> vs.</a:t>
            </a:r>
            <a:r>
              <a:rPr lang="en-US" sz="2000" b="1">
                <a:solidFill>
                  <a:srgbClr val="FF0000"/>
                </a:solidFill>
              </a:rPr>
              <a:t> </a:t>
            </a:r>
            <a:r>
              <a:rPr lang="ro-MD" sz="2000" b="1">
                <a:solidFill>
                  <a:srgbClr val="FF0000"/>
                </a:solidFill>
              </a:rPr>
              <a:t>rețele de relații</a:t>
            </a:r>
            <a:r>
              <a:rPr lang="en-US" sz="2000" b="1">
                <a:solidFill>
                  <a:srgbClr val="FF0000"/>
                </a:solidFill>
              </a:rPr>
              <a:t> </a:t>
            </a:r>
            <a:r>
              <a:rPr lang="ro-MD" sz="2000" b="1">
                <a:solidFill>
                  <a:srgbClr val="FF0000"/>
                </a:solidFill>
              </a:rPr>
              <a:t>(cu date </a:t>
            </a:r>
            <a:r>
              <a:rPr lang="en-US" sz="2000" b="1">
                <a:solidFill>
                  <a:srgbClr val="FF0000"/>
                </a:solidFill>
              </a:rPr>
              <a:t>ata</a:t>
            </a:r>
            <a:r>
              <a:rPr lang="ro-MD" sz="2000" b="1">
                <a:solidFill>
                  <a:srgbClr val="FF0000"/>
                </a:solidFill>
              </a:rPr>
              <a:t>șate nodurilor)</a:t>
            </a:r>
            <a:r>
              <a:rPr lang="ro-RO" sz="2000">
                <a:solidFill>
                  <a:srgbClr val="FF0000"/>
                </a:solidFill>
              </a:rPr>
              <a:t> </a:t>
            </a:r>
            <a:endParaRPr lang="en-US" sz="2000">
              <a:solidFill>
                <a:srgbClr val="FF0000"/>
              </a:solidFill>
            </a:endParaRPr>
          </a:p>
          <a:p>
            <a:pPr marL="1085850" lvl="2">
              <a:buFont typeface="Symbol" panose="05050102010706020507" pitchFamily="18" charset="2"/>
              <a:buChar char="Þ"/>
            </a:pPr>
            <a:r>
              <a:rPr lang="de-AT" sz="2000">
                <a:solidFill>
                  <a:srgbClr val="FF0000"/>
                </a:solidFill>
              </a:rPr>
              <a:t> </a:t>
            </a:r>
            <a:r>
              <a:rPr lang="ro-MD" sz="2000">
                <a:solidFill>
                  <a:srgbClr val="FF0000"/>
                </a:solidFill>
              </a:rPr>
              <a:t>felul în care asta schimbă logica interogărilor: </a:t>
            </a:r>
            <a:r>
              <a:rPr lang="ro-MD" sz="2000" b="1">
                <a:solidFill>
                  <a:srgbClr val="FF0000"/>
                </a:solidFill>
              </a:rPr>
              <a:t>căutare de înregistrări</a:t>
            </a:r>
            <a:r>
              <a:rPr lang="ro-MD" sz="2000">
                <a:solidFill>
                  <a:srgbClr val="FF0000"/>
                </a:solidFill>
              </a:rPr>
              <a:t> vs. </a:t>
            </a:r>
            <a:r>
              <a:rPr lang="ro-MD" sz="2000" b="1">
                <a:solidFill>
                  <a:srgbClr val="FF0000"/>
                </a:solidFill>
              </a:rPr>
              <a:t>navigare prin graf</a:t>
            </a:r>
            <a:endParaRPr lang="de-AT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6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065084" y="4131505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Robert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35243" y="5077853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>
                <a:solidFill>
                  <a:schemeClr val="tx1"/>
                </a:solidFill>
                <a:latin typeface="Arial Narrow" panose="020B0606020202030204" pitchFamily="34" charset="0"/>
              </a:rPr>
              <a:t>UBB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757036" y="3804548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485228" y="3987489"/>
            <a:ext cx="118311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Terminator</a:t>
            </a:r>
          </a:p>
        </p:txBody>
      </p:sp>
      <p:sp>
        <p:nvSpPr>
          <p:cNvPr id="11" name="Oval 10"/>
          <p:cNvSpPr/>
          <p:nvPr/>
        </p:nvSpPr>
        <p:spPr>
          <a:xfrm>
            <a:off x="1735243" y="3116944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Susana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175714" y="6075721"/>
            <a:ext cx="1332390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>
                <a:solidFill>
                  <a:schemeClr val="tx1"/>
                </a:solidFill>
                <a:latin typeface="Arial Narrow" panose="020B0606020202030204" pitchFamily="34" charset="0"/>
              </a:rPr>
              <a:t>ClujNapoca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532900" y="5077853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Patrik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5" name="Straight Arrow Connector 14"/>
          <p:cNvCxnSpPr>
            <a:stCxn id="11" idx="5"/>
            <a:endCxn id="5" idx="1"/>
          </p:cNvCxnSpPr>
          <p:nvPr/>
        </p:nvCxnSpPr>
        <p:spPr>
          <a:xfrm>
            <a:off x="2534258" y="3547183"/>
            <a:ext cx="667915" cy="65813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6"/>
            <a:endCxn id="9" idx="2"/>
          </p:cNvCxnSpPr>
          <p:nvPr/>
        </p:nvCxnSpPr>
        <p:spPr>
          <a:xfrm flipV="1">
            <a:off x="4001188" y="4056576"/>
            <a:ext cx="755848" cy="326957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9" idx="6"/>
            <a:endCxn id="10" idx="2"/>
          </p:cNvCxnSpPr>
          <p:nvPr/>
        </p:nvCxnSpPr>
        <p:spPr>
          <a:xfrm>
            <a:off x="5693140" y="4056576"/>
            <a:ext cx="792088" cy="18294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4"/>
            <a:endCxn id="13" idx="0"/>
          </p:cNvCxnSpPr>
          <p:nvPr/>
        </p:nvCxnSpPr>
        <p:spPr>
          <a:xfrm>
            <a:off x="3533136" y="4635561"/>
            <a:ext cx="467816" cy="44229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8" idx="7"/>
          </p:cNvCxnSpPr>
          <p:nvPr/>
        </p:nvCxnSpPr>
        <p:spPr>
          <a:xfrm flipH="1">
            <a:off x="2534258" y="4561744"/>
            <a:ext cx="667915" cy="589926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13" idx="4"/>
            <a:endCxn id="12" idx="1"/>
          </p:cNvCxnSpPr>
          <p:nvPr/>
        </p:nvCxnSpPr>
        <p:spPr>
          <a:xfrm>
            <a:off x="4000952" y="5581909"/>
            <a:ext cx="369886" cy="56762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767044" y="3977616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03295" y="3722363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68482" y="4702818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91543" y="4617862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lucreazaLa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57488" y="5711834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traiesteLa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93140" y="3748799"/>
            <a:ext cx="15431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iiPlace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5166" y="62485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000" b="1"/>
              <a:t>Traduceți acest graf în tabele SQL</a:t>
            </a:r>
            <a:endParaRPr lang="en-GB" sz="2000" b="1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606025" y="639041"/>
            <a:ext cx="9011586" cy="27299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o-RO" sz="2000" b="1" dirty="0"/>
              <a:t>Forma </a:t>
            </a:r>
            <a:r>
              <a:rPr lang="ro-RO" sz="2000" b="1" dirty="0" err="1"/>
              <a:t>serializată</a:t>
            </a:r>
            <a:r>
              <a:rPr lang="ro-RO" sz="2000" b="1" dirty="0"/>
              <a:t> </a:t>
            </a:r>
            <a:r>
              <a:rPr lang="ro-RO" sz="2000" dirty="0"/>
              <a:t>(în care putem construi graful în orice editor de texte)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:Robert	</a:t>
            </a:r>
            <a:r>
              <a:rPr lang="ro-RO" sz="2000" dirty="0">
                <a:solidFill>
                  <a:srgbClr val="FF0000"/>
                </a:solidFill>
              </a:rPr>
              <a:t>	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ro-RO" sz="2000" dirty="0" err="1">
                <a:solidFill>
                  <a:srgbClr val="FF0000"/>
                </a:solidFill>
              </a:rPr>
              <a:t>lucreazaLa</a:t>
            </a:r>
            <a:r>
              <a:rPr lang="en-US" sz="2000" dirty="0">
                <a:solidFill>
                  <a:srgbClr val="FF0000"/>
                </a:solidFill>
              </a:rPr>
              <a:t> 		</a:t>
            </a:r>
            <a:r>
              <a:rPr lang="ro-RO" sz="2000" dirty="0">
                <a:solidFill>
                  <a:srgbClr val="FF0000"/>
                </a:solidFill>
              </a:rPr>
              <a:t>	</a:t>
            </a:r>
            <a:r>
              <a:rPr lang="en-US" sz="2000" dirty="0">
                <a:solidFill>
                  <a:srgbClr val="FF0000"/>
                </a:solidFill>
              </a:rPr>
              <a:t>:U</a:t>
            </a:r>
            <a:r>
              <a:rPr lang="ro-RO" sz="2000" dirty="0">
                <a:solidFill>
                  <a:srgbClr val="FF0000"/>
                </a:solidFill>
              </a:rPr>
              <a:t>BB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:Dan		:</a:t>
            </a:r>
            <a:r>
              <a:rPr lang="ro-RO" sz="2000" dirty="0" err="1">
                <a:solidFill>
                  <a:srgbClr val="FF0000"/>
                </a:solidFill>
              </a:rPr>
              <a:t>iiPlace</a:t>
            </a:r>
            <a:r>
              <a:rPr lang="ro-RO" sz="2000" dirty="0">
                <a:solidFill>
                  <a:srgbClr val="FF0000"/>
                </a:solidFill>
              </a:rPr>
              <a:t>	</a:t>
            </a:r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ro-MD" sz="2000" dirty="0">
                <a:solidFill>
                  <a:srgbClr val="FF0000"/>
                </a:solidFill>
              </a:rPr>
              <a:t>	</a:t>
            </a:r>
            <a:r>
              <a:rPr lang="ro-RO" sz="2000" dirty="0">
                <a:solidFill>
                  <a:srgbClr val="FF0000"/>
                </a:solidFill>
              </a:rPr>
              <a:t>	:Terminator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dirty="0" err="1">
                <a:solidFill>
                  <a:srgbClr val="FF0000"/>
                </a:solidFill>
              </a:rPr>
              <a:t>Patrik</a:t>
            </a:r>
            <a:r>
              <a:rPr lang="en-US" sz="2000" dirty="0">
                <a:solidFill>
                  <a:srgbClr val="FF0000"/>
                </a:solidFill>
              </a:rPr>
              <a:t>		:</a:t>
            </a:r>
            <a:r>
              <a:rPr lang="ro-RO" sz="2000" dirty="0" err="1">
                <a:solidFill>
                  <a:srgbClr val="FF0000"/>
                </a:solidFill>
              </a:rPr>
              <a:t>traiesteLa</a:t>
            </a:r>
            <a:r>
              <a:rPr lang="en-US" sz="2000" dirty="0">
                <a:solidFill>
                  <a:srgbClr val="FF0000"/>
                </a:solidFill>
              </a:rPr>
              <a:t>		</a:t>
            </a:r>
            <a:r>
              <a:rPr lang="ro-RO" sz="2000">
                <a:solidFill>
                  <a:srgbClr val="FF0000"/>
                </a:solidFill>
              </a:rPr>
              <a:t>	</a:t>
            </a:r>
            <a:r>
              <a:rPr lang="en-US" sz="2000">
                <a:solidFill>
                  <a:srgbClr val="FF0000"/>
                </a:solidFill>
              </a:rPr>
              <a:t>:</a:t>
            </a:r>
            <a:r>
              <a:rPr lang="ro-MD" sz="2000">
                <a:solidFill>
                  <a:srgbClr val="FF0000"/>
                </a:solidFill>
              </a:rPr>
              <a:t>ClujNapoca</a:t>
            </a:r>
            <a:r>
              <a:rPr lang="en-US" sz="200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:Susana	</a:t>
            </a:r>
            <a:r>
              <a:rPr lang="ro-RO" sz="2000" dirty="0">
                <a:solidFill>
                  <a:srgbClr val="FF0000"/>
                </a:solidFill>
              </a:rPr>
              <a:t>	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ro-RO" sz="2000" dirty="0" err="1">
                <a:solidFill>
                  <a:srgbClr val="FF0000"/>
                </a:solidFill>
              </a:rPr>
              <a:t>areCopilPe</a:t>
            </a:r>
            <a:r>
              <a:rPr lang="en-US" sz="2000" dirty="0">
                <a:solidFill>
                  <a:srgbClr val="FF0000"/>
                </a:solidFill>
              </a:rPr>
              <a:t>		</a:t>
            </a:r>
            <a:r>
              <a:rPr lang="ro-RO" sz="2000" dirty="0">
                <a:solidFill>
                  <a:srgbClr val="FF0000"/>
                </a:solidFill>
              </a:rPr>
              <a:t>	</a:t>
            </a:r>
            <a:r>
              <a:rPr lang="en-US" sz="2000" dirty="0">
                <a:solidFill>
                  <a:srgbClr val="FF0000"/>
                </a:solidFill>
              </a:rPr>
              <a:t>:Robert.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:Robert	</a:t>
            </a:r>
            <a:r>
              <a:rPr lang="ro-RO" sz="2000" dirty="0">
                <a:solidFill>
                  <a:srgbClr val="FF0000"/>
                </a:solidFill>
              </a:rPr>
              <a:t>	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ro-RO" sz="2000" dirty="0" err="1">
                <a:solidFill>
                  <a:srgbClr val="FF0000"/>
                </a:solidFill>
              </a:rPr>
              <a:t>areCopilPe</a:t>
            </a:r>
            <a:r>
              <a:rPr lang="en-US" sz="2000" dirty="0">
                <a:solidFill>
                  <a:srgbClr val="FF0000"/>
                </a:solidFill>
              </a:rPr>
              <a:t>		</a:t>
            </a:r>
            <a:r>
              <a:rPr lang="ro-RO" sz="2000" dirty="0">
                <a:solidFill>
                  <a:srgbClr val="FF0000"/>
                </a:solidFill>
              </a:rPr>
              <a:t>	</a:t>
            </a:r>
            <a:r>
              <a:rPr lang="en-US" sz="2000" dirty="0">
                <a:solidFill>
                  <a:srgbClr val="FF0000"/>
                </a:solidFill>
              </a:rPr>
              <a:t>:Dan, :</a:t>
            </a:r>
            <a:r>
              <a:rPr lang="en-US" sz="2000" dirty="0" err="1">
                <a:solidFill>
                  <a:srgbClr val="FF0000"/>
                </a:solidFill>
              </a:rPr>
              <a:t>Patrik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 </a:t>
            </a:r>
            <a:endParaRPr lang="ro-RO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14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MD" sz="4100"/>
              <a:t>T</a:t>
            </a:r>
            <a:r>
              <a:rPr lang="ro-RO" sz="4100"/>
              <a:t>abel unic nenormalizat</a:t>
            </a:r>
            <a:endParaRPr lang="ro-RO" sz="4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D77A-1180-4DDC-ACB5-22847791DACC}" type="slidenum">
              <a:rPr lang="ro-RO" smtClean="0"/>
              <a:t>24</a:t>
            </a:fld>
            <a:endParaRPr lang="ro-RO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55991"/>
              </p:ext>
            </p:extLst>
          </p:nvPr>
        </p:nvGraphicFramePr>
        <p:xfrm>
          <a:off x="179510" y="2924944"/>
          <a:ext cx="8208912" cy="182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1600"/>
                        <a:t>nume</a:t>
                      </a:r>
                      <a:endParaRPr lang="ro-R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1600"/>
                        <a:t>lucreazaLa</a:t>
                      </a:r>
                      <a:endParaRPr lang="ro-R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1600" dirty="0" err="1"/>
                        <a:t>iiPlace</a:t>
                      </a:r>
                      <a:endParaRPr lang="ro-R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1600"/>
                        <a:t>traiesteLa</a:t>
                      </a:r>
                      <a:endParaRPr lang="ro-R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1600"/>
                        <a:t>areCopil1</a:t>
                      </a:r>
                      <a:endParaRPr lang="ro-R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1600"/>
                        <a:t>areCopil</a:t>
                      </a:r>
                      <a:r>
                        <a:rPr lang="en-US" sz="1600"/>
                        <a:t>2</a:t>
                      </a:r>
                      <a:endParaRPr lang="ro-R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Robert</a:t>
                      </a:r>
                      <a:endParaRPr lang="ro-R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UBB</a:t>
                      </a:r>
                      <a:endParaRPr lang="ro-R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FF0000"/>
                          </a:solidFill>
                        </a:rPr>
                        <a:t>NULL</a:t>
                      </a:r>
                      <a:endParaRPr lang="ro-RO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FF0000"/>
                          </a:solidFill>
                        </a:rPr>
                        <a:t>NULL</a:t>
                      </a:r>
                      <a:endParaRPr lang="ro-RO" sz="16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Dan</a:t>
                      </a:r>
                      <a:endParaRPr lang="ro-R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Patrik</a:t>
                      </a:r>
                      <a:endParaRPr lang="ro-R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440">
                <a:tc>
                  <a:txBody>
                    <a:bodyPr/>
                    <a:lstStyle/>
                    <a:p>
                      <a:r>
                        <a:rPr lang="en-US" sz="1600"/>
                        <a:t>Dan</a:t>
                      </a:r>
                      <a:endParaRPr lang="ro-R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FF0000"/>
                          </a:solidFill>
                        </a:rPr>
                        <a:t>NULL</a:t>
                      </a:r>
                      <a:endParaRPr lang="ro-RO" sz="16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1600" dirty="0"/>
                        <a:t>Terminator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FF0000"/>
                          </a:solidFill>
                        </a:rPr>
                        <a:t>NULL</a:t>
                      </a:r>
                      <a:endParaRPr lang="ro-RO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FF0000"/>
                          </a:solidFill>
                        </a:rPr>
                        <a:t>NULL</a:t>
                      </a:r>
                      <a:endParaRPr lang="ro-RO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FF0000"/>
                          </a:solidFill>
                        </a:rPr>
                        <a:t>NULL</a:t>
                      </a:r>
                      <a:endParaRPr lang="ro-RO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Patrik</a:t>
                      </a:r>
                      <a:endParaRPr lang="ro-R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FF0000"/>
                          </a:solidFill>
                        </a:rPr>
                        <a:t>NULL</a:t>
                      </a:r>
                      <a:endParaRPr lang="ro-RO" sz="16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FF0000"/>
                          </a:solidFill>
                        </a:rPr>
                        <a:t>NULL</a:t>
                      </a:r>
                      <a:endParaRPr lang="ro-RO" sz="16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MD" sz="1600"/>
                        <a:t>ClujNapoca</a:t>
                      </a:r>
                      <a:endParaRPr lang="ro-R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FF0000"/>
                          </a:solidFill>
                        </a:rPr>
                        <a:t>NULL</a:t>
                      </a:r>
                      <a:endParaRPr lang="ro-RO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FF0000"/>
                          </a:solidFill>
                        </a:rPr>
                        <a:t>NULL</a:t>
                      </a:r>
                      <a:endParaRPr lang="ro-RO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Susana</a:t>
                      </a:r>
                      <a:endParaRPr lang="ro-R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FF0000"/>
                          </a:solidFill>
                        </a:rPr>
                        <a:t>NULL</a:t>
                      </a:r>
                      <a:endParaRPr lang="ro-RO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FF0000"/>
                          </a:solidFill>
                        </a:rPr>
                        <a:t>NULL</a:t>
                      </a:r>
                      <a:endParaRPr lang="ro-RO" sz="16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FF0000"/>
                          </a:solidFill>
                        </a:rPr>
                        <a:t>NULL</a:t>
                      </a:r>
                      <a:endParaRPr lang="ro-RO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Robert</a:t>
                      </a:r>
                      <a:endParaRPr lang="ro-R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FF0000"/>
                          </a:solidFill>
                        </a:rPr>
                        <a:t>NULL</a:t>
                      </a:r>
                      <a:endParaRPr lang="ro-RO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99592" y="2132856"/>
            <a:ext cx="69847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200"/>
              <a:t>Mai multe valori NULL decât date utile:</a:t>
            </a:r>
            <a:endParaRPr lang="ro-RO" sz="2200" b="1" dirty="0"/>
          </a:p>
        </p:txBody>
      </p:sp>
    </p:spTree>
    <p:extLst>
      <p:ext uri="{BB962C8B-B14F-4D97-AF65-F5344CB8AC3E}">
        <p14:creationId xmlns:p14="http://schemas.microsoft.com/office/powerpoint/2010/main" val="469087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MD" sz="4100"/>
              <a:t>Tabele normalizate</a:t>
            </a:r>
            <a:endParaRPr lang="ro-RO" sz="4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D77A-1180-4DDC-ACB5-22847791DACC}" type="slidenum">
              <a:rPr lang="ro-RO" smtClean="0"/>
              <a:t>25</a:t>
            </a:fld>
            <a:endParaRPr lang="ro-RO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437890"/>
              </p:ext>
            </p:extLst>
          </p:nvPr>
        </p:nvGraphicFramePr>
        <p:xfrm>
          <a:off x="3059832" y="2398341"/>
          <a:ext cx="19956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/>
                        <a:t>nume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Robert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Dan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Patrik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Susana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363947"/>
              </p:ext>
            </p:extLst>
          </p:nvPr>
        </p:nvGraphicFramePr>
        <p:xfrm>
          <a:off x="323528" y="2348880"/>
          <a:ext cx="20162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/>
                        <a:t>areCopil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436278"/>
              </p:ext>
            </p:extLst>
          </p:nvPr>
        </p:nvGraphicFramePr>
        <p:xfrm>
          <a:off x="6156176" y="1484784"/>
          <a:ext cx="21602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/>
                        <a:t>traiesteLa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MD"/>
                        <a:t>ClujNapoca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802960"/>
              </p:ext>
            </p:extLst>
          </p:nvPr>
        </p:nvGraphicFramePr>
        <p:xfrm>
          <a:off x="6104742" y="2800804"/>
          <a:ext cx="199565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/>
                        <a:t>lucreazaLa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UBB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320009"/>
              </p:ext>
            </p:extLst>
          </p:nvPr>
        </p:nvGraphicFramePr>
        <p:xfrm>
          <a:off x="6104742" y="4168956"/>
          <a:ext cx="242769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3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iiPlace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Terminator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2339752" y="2492896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339752" y="2684882"/>
            <a:ext cx="72008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076056" y="1556792"/>
            <a:ext cx="1080120" cy="93610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76056" y="2636912"/>
            <a:ext cx="1073742" cy="33600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076056" y="2684882"/>
            <a:ext cx="1017824" cy="177739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7200" y="5098090"/>
            <a:ext cx="76328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b="1"/>
              <a:t>M</a:t>
            </a:r>
            <a:r>
              <a:rPr lang="ro-RO" b="1"/>
              <a:t>ulte </a:t>
            </a:r>
            <a:r>
              <a:rPr lang="ro-RO" b="1" dirty="0"/>
              <a:t>tabele cu </a:t>
            </a:r>
            <a:r>
              <a:rPr lang="ro-RO" b="1" dirty="0" err="1"/>
              <a:t>puţine</a:t>
            </a:r>
            <a:r>
              <a:rPr lang="ro-RO" b="1" dirty="0"/>
              <a:t> înregistrări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dirty="0"/>
              <a:t>numărul de tabele poate </a:t>
            </a:r>
            <a:r>
              <a:rPr lang="ro-RO" err="1"/>
              <a:t>creşte</a:t>
            </a:r>
            <a:r>
              <a:rPr lang="ro-RO"/>
              <a:t> cu fiecare </a:t>
            </a:r>
            <a:r>
              <a:rPr lang="en-US"/>
              <a:t>"propozi</a:t>
            </a:r>
            <a:r>
              <a:rPr lang="ro-MD"/>
              <a:t>ție</a:t>
            </a:r>
            <a:r>
              <a:rPr lang="en-US"/>
              <a:t>"</a:t>
            </a:r>
            <a:endParaRPr lang="ro-MD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MD"/>
              <a:t>majoritatea relațiilor sunt Many-to-Many (=</a:t>
            </a:r>
            <a:r>
              <a:rPr lang="en-US"/>
              <a:t>&gt; </a:t>
            </a:r>
            <a:r>
              <a:rPr lang="ro-MD"/>
              <a:t>tabele intermediare)</a:t>
            </a:r>
            <a:endParaRPr lang="ro-RO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/>
              <a:t>efort de normalizare și mentenanță a cheilor primare/străine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/>
              <a:t>JOIN-uri și selfJOINuri complexe pentru </a:t>
            </a:r>
            <a:r>
              <a:rPr lang="ro-MD"/>
              <a:t>întrebări</a:t>
            </a:r>
            <a:r>
              <a:rPr lang="ro-RO"/>
              <a:t> simple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06317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MD" sz="4100"/>
              <a:t>T</a:t>
            </a:r>
            <a:r>
              <a:rPr lang="ro-RO" sz="4100"/>
              <a:t>abel unic reflectând structura propozițiilor</a:t>
            </a:r>
            <a:endParaRPr lang="ro-RO" sz="4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8D77A-1180-4DDC-ACB5-22847791DACC}" type="slidenum">
              <a:rPr lang="ro-RO" smtClean="0"/>
              <a:t>26</a:t>
            </a:fld>
            <a:endParaRPr lang="ro-RO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0539"/>
              </p:ext>
            </p:extLst>
          </p:nvPr>
        </p:nvGraphicFramePr>
        <p:xfrm>
          <a:off x="2267744" y="1484784"/>
          <a:ext cx="4104456" cy="219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1600"/>
                        <a:t>Subiect</a:t>
                      </a:r>
                      <a:endParaRPr lang="ro-R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1600"/>
                        <a:t>Proprietate</a:t>
                      </a:r>
                      <a:endParaRPr lang="ro-R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1600"/>
                        <a:t>Obiect</a:t>
                      </a:r>
                      <a:endParaRPr lang="ro-R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Robert</a:t>
                      </a:r>
                      <a:endParaRPr lang="ro-RO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MD" sz="1600">
                          <a:solidFill>
                            <a:schemeClr val="tx1"/>
                          </a:solidFill>
                        </a:rPr>
                        <a:t>lucreazaLa</a:t>
                      </a:r>
                      <a:endParaRPr lang="ro-RO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MD" sz="1600">
                          <a:solidFill>
                            <a:schemeClr val="tx1"/>
                          </a:solidFill>
                        </a:rPr>
                        <a:t>UBB</a:t>
                      </a:r>
                      <a:endParaRPr lang="ro-RO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4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Dan</a:t>
                      </a:r>
                      <a:endParaRPr lang="ro-RO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MD" sz="1600">
                          <a:solidFill>
                            <a:schemeClr val="tx1"/>
                          </a:solidFill>
                        </a:rPr>
                        <a:t>iiPlace</a:t>
                      </a:r>
                      <a:endParaRPr lang="ro-RO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1600" dirty="0">
                          <a:solidFill>
                            <a:schemeClr val="tx1"/>
                          </a:solidFill>
                        </a:rPr>
                        <a:t>Terminator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1600">
                          <a:solidFill>
                            <a:schemeClr val="tx1"/>
                          </a:solidFill>
                        </a:rPr>
                        <a:t>Susana</a:t>
                      </a:r>
                      <a:endParaRPr lang="ro-RO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1600">
                          <a:solidFill>
                            <a:schemeClr val="tx1"/>
                          </a:solidFill>
                        </a:rPr>
                        <a:t>areCopilPe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1600">
                          <a:solidFill>
                            <a:schemeClr val="tx1"/>
                          </a:solidFill>
                        </a:rPr>
                        <a:t>Robert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53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MD" sz="1600">
                          <a:solidFill>
                            <a:schemeClr val="tx1"/>
                          </a:solidFill>
                        </a:rPr>
                        <a:t>Robert</a:t>
                      </a:r>
                      <a:endParaRPr lang="ro-RO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MD" sz="1600">
                          <a:solidFill>
                            <a:schemeClr val="tx1"/>
                          </a:solidFill>
                        </a:rPr>
                        <a:t>areCopilPe</a:t>
                      </a:r>
                      <a:endParaRPr lang="ro-RO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MD" sz="1600">
                          <a:solidFill>
                            <a:schemeClr val="tx1"/>
                          </a:solidFill>
                        </a:rPr>
                        <a:t>Dan, Patrik</a:t>
                      </a:r>
                      <a:endParaRPr lang="ro-RO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MD" sz="1600">
                          <a:solidFill>
                            <a:schemeClr val="tx1"/>
                          </a:solidFill>
                        </a:rPr>
                        <a:t>Patrik</a:t>
                      </a:r>
                      <a:endParaRPr lang="ro-RO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MD" sz="1600">
                          <a:solidFill>
                            <a:schemeClr val="tx1"/>
                          </a:solidFill>
                        </a:rPr>
                        <a:t>traiesteLa</a:t>
                      </a:r>
                      <a:endParaRPr lang="ro-RO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MD" sz="1600">
                          <a:solidFill>
                            <a:schemeClr val="tx1"/>
                          </a:solidFill>
                        </a:rPr>
                        <a:t>ClujNapoca</a:t>
                      </a:r>
                      <a:endParaRPr lang="ro-RO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1903" y="3957683"/>
            <a:ext cx="80761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2000"/>
              <a:t>Rezolvă unele din problemele anterioare, dar se încalcă principul încapsulării: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/>
              <a:t>ce</a:t>
            </a:r>
            <a:r>
              <a:rPr lang="ro-RO" sz="2000" b="1"/>
              <a:t> Entitate e reprezentată de </a:t>
            </a:r>
            <a:r>
              <a:rPr lang="en-US" sz="2000" b="1"/>
              <a:t>o </a:t>
            </a:r>
            <a:r>
              <a:rPr lang="ro-MD" sz="2000" b="1"/>
              <a:t>înregistrare</a:t>
            </a:r>
            <a:r>
              <a:rPr lang="ro-RO" sz="2000" b="1"/>
              <a:t>? Persoana? Film?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/>
              <a:t>c</a:t>
            </a:r>
            <a:r>
              <a:rPr lang="ro-RO" sz="2000" b="1"/>
              <a:t>um interogăm locurile de muncă ale descendenților Susanei? </a:t>
            </a:r>
            <a:r>
              <a:rPr lang="ro-RO" sz="2000"/>
              <a:t>- nu e imposibil, dar în graf e un drum</a:t>
            </a:r>
            <a:r>
              <a:rPr lang="ro-MD" sz="2000"/>
              <a:t> intuitiv: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o-MD" sz="2000"/>
          </a:p>
          <a:p>
            <a:pPr algn="just"/>
            <a:r>
              <a:rPr lang="ro-MD" sz="2000">
                <a:solidFill>
                  <a:srgbClr val="FF0000"/>
                </a:solidFill>
              </a:rPr>
              <a:t>SELECT ?x WHERE </a:t>
            </a:r>
            <a:r>
              <a:rPr lang="en-US" sz="2000">
                <a:solidFill>
                  <a:srgbClr val="FF0000"/>
                </a:solidFill>
              </a:rPr>
              <a:t>{:Susana :areCopilPe+/:lucreazaLa ?x}</a:t>
            </a:r>
            <a:endParaRPr lang="ro-MD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38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/>
              <a:t>Traducerea unui tabel în graf</a:t>
            </a:r>
            <a:endParaRPr lang="de-AT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694740"/>
              </p:ext>
            </p:extLst>
          </p:nvPr>
        </p:nvGraphicFramePr>
        <p:xfrm>
          <a:off x="395536" y="3752802"/>
          <a:ext cx="403244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0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867044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FF0000"/>
                          </a:solidFill>
                        </a:rPr>
                        <a:t>Key</a:t>
                      </a:r>
                      <a:endParaRPr lang="de-AT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Name</a:t>
                      </a:r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Address</a:t>
                      </a:r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/>
                        <a:t>Orders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FF0000"/>
                          </a:solidFill>
                        </a:rPr>
                        <a:t>C1</a:t>
                      </a:r>
                      <a:endParaRPr lang="de-AT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"Peter</a:t>
                      </a:r>
                      <a:r>
                        <a:rPr lang="en-GB" baseline="0"/>
                        <a:t> Smith"</a:t>
                      </a:r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"Horea 100"</a:t>
                      </a:r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/>
                        <a:t>O1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FF0000"/>
                          </a:solidFill>
                        </a:rPr>
                        <a:t>C2</a:t>
                      </a:r>
                      <a:endParaRPr lang="de-AT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"Mary Smith"</a:t>
                      </a:r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"Aries 200"</a:t>
                      </a:r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/>
                        <a:t>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1520" y="1311369"/>
            <a:ext cx="9000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>
                <a:ea typeface="Calibri"/>
                <a:cs typeface="Times New Roman"/>
              </a:rPr>
              <a:t>Reprezentare Turtle:</a:t>
            </a:r>
            <a:endParaRPr lang="en-GB" b="1">
              <a:ea typeface="Calibri"/>
              <a:cs typeface="Times New Roman"/>
            </a:endParaRPr>
          </a:p>
          <a:p>
            <a:r>
              <a:rPr lang="en-GB">
                <a:solidFill>
                  <a:srgbClr val="FF0000"/>
                </a:solidFill>
                <a:ea typeface="Calibri"/>
                <a:cs typeface="Times New Roman"/>
              </a:rPr>
              <a:t>:C1 :hasName "Peter Smith"; :hasAddress "Horea 100"; :hasOrders :O1; </a:t>
            </a:r>
            <a:r>
              <a:rPr lang="ro-MD">
                <a:solidFill>
                  <a:srgbClr val="FF0000"/>
                </a:solidFill>
                <a:ea typeface="Calibri"/>
                <a:cs typeface="Times New Roman"/>
              </a:rPr>
              <a:t>a </a:t>
            </a:r>
            <a:r>
              <a:rPr lang="en-GB">
                <a:solidFill>
                  <a:srgbClr val="FF0000"/>
                </a:solidFill>
                <a:ea typeface="Calibri"/>
                <a:cs typeface="Times New Roman"/>
              </a:rPr>
              <a:t>:</a:t>
            </a:r>
            <a:r>
              <a:rPr lang="ro-MD">
                <a:solidFill>
                  <a:srgbClr val="FF0000"/>
                </a:solidFill>
                <a:ea typeface="Calibri"/>
                <a:cs typeface="Times New Roman"/>
              </a:rPr>
              <a:t>Customer</a:t>
            </a:r>
            <a:r>
              <a:rPr lang="en-GB">
                <a:solidFill>
                  <a:srgbClr val="FF0000"/>
                </a:solidFill>
                <a:ea typeface="Calibri"/>
                <a:cs typeface="Times New Roman"/>
              </a:rPr>
              <a:t>.</a:t>
            </a:r>
          </a:p>
          <a:p>
            <a:r>
              <a:rPr lang="en-GB">
                <a:solidFill>
                  <a:srgbClr val="FF0000"/>
                </a:solidFill>
                <a:ea typeface="Calibri"/>
                <a:cs typeface="Times New Roman"/>
              </a:rPr>
              <a:t>:C2 :hasName "Mary Smith"; :hasAddress "Aries 200"; :hasOrders :O2; </a:t>
            </a:r>
            <a:r>
              <a:rPr lang="ro-MD">
                <a:solidFill>
                  <a:srgbClr val="FF0000"/>
                </a:solidFill>
                <a:ea typeface="Calibri"/>
                <a:cs typeface="Times New Roman"/>
              </a:rPr>
              <a:t>a </a:t>
            </a:r>
            <a:r>
              <a:rPr lang="en-GB">
                <a:solidFill>
                  <a:srgbClr val="FF0000"/>
                </a:solidFill>
                <a:ea typeface="Calibri"/>
                <a:cs typeface="Times New Roman"/>
              </a:rPr>
              <a:t>:</a:t>
            </a:r>
            <a:r>
              <a:rPr lang="ro-MD">
                <a:solidFill>
                  <a:srgbClr val="FF0000"/>
                </a:solidFill>
                <a:ea typeface="Calibri"/>
                <a:cs typeface="Times New Roman"/>
              </a:rPr>
              <a:t>Customer</a:t>
            </a:r>
            <a:r>
              <a:rPr lang="en-GB">
                <a:solidFill>
                  <a:srgbClr val="FF0000"/>
                </a:solidFill>
                <a:ea typeface="Calibri"/>
                <a:cs typeface="Times New Roman"/>
              </a:rPr>
              <a:t>.</a:t>
            </a:r>
            <a:endParaRPr lang="ro-RO">
              <a:solidFill>
                <a:srgbClr val="FF0000"/>
              </a:solidFill>
              <a:ea typeface="Calibri"/>
              <a:cs typeface="Times New Roman"/>
            </a:endParaRPr>
          </a:p>
          <a:p>
            <a:r>
              <a:rPr lang="ro-MD">
                <a:ea typeface="Calibri"/>
                <a:cs typeface="Times New Roman"/>
              </a:rPr>
              <a:t>- </a:t>
            </a:r>
            <a:r>
              <a:rPr lang="ro-RO">
                <a:ea typeface="Calibri"/>
                <a:cs typeface="Times New Roman"/>
              </a:rPr>
              <a:t>e necesară și generarea unui prefix, care în mod normal nu există în tabele SQL, pentru a asigura universalitatea ID-urilor</a:t>
            </a:r>
          </a:p>
          <a:p>
            <a:r>
              <a:rPr lang="ro-RO">
                <a:ea typeface="Calibri"/>
                <a:cs typeface="Times New Roman"/>
              </a:rPr>
              <a:t>- cheile străine vor deveni tot ID-uri</a:t>
            </a:r>
            <a:endParaRPr lang="ro-RO">
              <a:solidFill>
                <a:srgbClr val="FF0000"/>
              </a:solidFill>
              <a:ea typeface="Calibri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3424120"/>
            <a:ext cx="1789721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o-RO"/>
              <a:t>Tabel</a:t>
            </a:r>
            <a:r>
              <a:rPr lang="en-GB"/>
              <a:t>: Customers</a:t>
            </a:r>
            <a:endParaRPr lang="de-AT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5980699" y="4142595"/>
            <a:ext cx="648072" cy="37027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:</a:t>
            </a:r>
            <a:r>
              <a:rPr lang="ro-RO" sz="1200" b="1">
                <a:effectLst/>
                <a:latin typeface="Arial Narrow"/>
                <a:ea typeface="Calibri"/>
                <a:cs typeface="Times New Roman"/>
              </a:rPr>
              <a:t>C</a:t>
            </a: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1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cxnSp>
        <p:nvCxnSpPr>
          <p:cNvPr id="8" name="AutoShape 11"/>
          <p:cNvCxnSpPr>
            <a:cxnSpLocks noChangeShapeType="1"/>
            <a:stCxn id="7" idx="6"/>
            <a:endCxn id="20" idx="1"/>
          </p:cNvCxnSpPr>
          <p:nvPr/>
        </p:nvCxnSpPr>
        <p:spPr bwMode="auto">
          <a:xfrm flipV="1">
            <a:off x="6628771" y="3871287"/>
            <a:ext cx="970245" cy="45644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6012160" y="4824114"/>
            <a:ext cx="648072" cy="37027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:</a:t>
            </a:r>
            <a:r>
              <a:rPr lang="ro-RO" sz="1200" b="1">
                <a:effectLst/>
                <a:latin typeface="Arial Narrow"/>
                <a:ea typeface="Calibri"/>
                <a:cs typeface="Times New Roman"/>
              </a:rPr>
              <a:t>C</a:t>
            </a: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2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4860032" y="3501008"/>
            <a:ext cx="1296144" cy="37027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:Customer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cxnSp>
        <p:nvCxnSpPr>
          <p:cNvPr id="12" name="AutoShape 11"/>
          <p:cNvCxnSpPr>
            <a:cxnSpLocks noChangeShapeType="1"/>
            <a:stCxn id="7" idx="1"/>
            <a:endCxn id="11" idx="4"/>
          </p:cNvCxnSpPr>
          <p:nvPr/>
        </p:nvCxnSpPr>
        <p:spPr bwMode="auto">
          <a:xfrm flipH="1" flipV="1">
            <a:off x="5508104" y="3871287"/>
            <a:ext cx="567503" cy="32553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11"/>
          <p:cNvCxnSpPr>
            <a:cxnSpLocks noChangeShapeType="1"/>
            <a:stCxn id="10" idx="2"/>
            <a:endCxn id="11" idx="4"/>
          </p:cNvCxnSpPr>
          <p:nvPr/>
        </p:nvCxnSpPr>
        <p:spPr bwMode="auto">
          <a:xfrm flipH="1" flipV="1">
            <a:off x="5508104" y="3871287"/>
            <a:ext cx="504056" cy="113796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599016" y="3735929"/>
            <a:ext cx="882225" cy="27071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Peter Smith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7708790" y="4896183"/>
            <a:ext cx="882225" cy="27071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Mary Smith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832050" y="4334933"/>
            <a:ext cx="758965" cy="42589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Horea 100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854561" y="5522631"/>
            <a:ext cx="648072" cy="48336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Aries 200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cxnSp>
        <p:nvCxnSpPr>
          <p:cNvPr id="26" name="AutoShape 11"/>
          <p:cNvCxnSpPr>
            <a:cxnSpLocks noChangeShapeType="1"/>
            <a:stCxn id="7" idx="6"/>
            <a:endCxn id="22" idx="1"/>
          </p:cNvCxnSpPr>
          <p:nvPr/>
        </p:nvCxnSpPr>
        <p:spPr bwMode="auto">
          <a:xfrm>
            <a:off x="6628771" y="4327735"/>
            <a:ext cx="1203279" cy="22014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11"/>
          <p:cNvCxnSpPr>
            <a:cxnSpLocks noChangeShapeType="1"/>
            <a:stCxn id="10" idx="6"/>
            <a:endCxn id="21" idx="1"/>
          </p:cNvCxnSpPr>
          <p:nvPr/>
        </p:nvCxnSpPr>
        <p:spPr bwMode="auto">
          <a:xfrm>
            <a:off x="6660232" y="5009254"/>
            <a:ext cx="1048558" cy="222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11"/>
          <p:cNvCxnSpPr>
            <a:cxnSpLocks noChangeShapeType="1"/>
            <a:stCxn id="10" idx="6"/>
            <a:endCxn id="23" idx="1"/>
          </p:cNvCxnSpPr>
          <p:nvPr/>
        </p:nvCxnSpPr>
        <p:spPr bwMode="auto">
          <a:xfrm>
            <a:off x="6660232" y="5009254"/>
            <a:ext cx="1194329" cy="75506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5368506" y="4255238"/>
            <a:ext cx="1042402" cy="394667"/>
          </a:xfrm>
          <a:prstGeom prst="ellipse">
            <a:avLst/>
          </a:prstGeom>
          <a:noFill/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MD" sz="1200" b="1">
                <a:effectLst/>
                <a:latin typeface="Arial Narrow"/>
                <a:ea typeface="Calibri"/>
                <a:cs typeface="Times New Roman"/>
              </a:rPr>
              <a:t>a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5490959" y="3803209"/>
            <a:ext cx="1042402" cy="394667"/>
          </a:xfrm>
          <a:prstGeom prst="ellipse">
            <a:avLst/>
          </a:prstGeom>
          <a:noFill/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MD" sz="1200" b="1">
                <a:effectLst/>
                <a:latin typeface="Arial Narrow"/>
                <a:ea typeface="Calibri"/>
                <a:cs typeface="Times New Roman"/>
              </a:rPr>
              <a:t>a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6624237" y="4279220"/>
            <a:ext cx="1425676" cy="394667"/>
          </a:xfrm>
          <a:prstGeom prst="ellipse">
            <a:avLst/>
          </a:prstGeom>
          <a:noFill/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:hasAddress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6580604" y="5178844"/>
            <a:ext cx="1358587" cy="394667"/>
          </a:xfrm>
          <a:prstGeom prst="ellipse">
            <a:avLst/>
          </a:prstGeom>
          <a:noFill/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latin typeface="Arial Narrow"/>
                <a:ea typeface="Calibri"/>
                <a:cs typeface="Times New Roman"/>
              </a:rPr>
              <a:t>:hasAddress</a:t>
            </a:r>
            <a:endParaRPr lang="ro-RO" sz="1200" b="1">
              <a:latin typeface="Arial Narrow"/>
              <a:ea typeface="Calibri"/>
              <a:cs typeface="Times New Roman"/>
            </a:endParaRPr>
          </a:p>
        </p:txBody>
      </p:sp>
      <p:sp>
        <p:nvSpPr>
          <p:cNvPr id="56" name="Oval 55"/>
          <p:cNvSpPr>
            <a:spLocks noChangeArrowheads="1"/>
          </p:cNvSpPr>
          <p:nvPr/>
        </p:nvSpPr>
        <p:spPr bwMode="auto">
          <a:xfrm>
            <a:off x="6473908" y="4710207"/>
            <a:ext cx="1207813" cy="394667"/>
          </a:xfrm>
          <a:prstGeom prst="ellipse">
            <a:avLst/>
          </a:prstGeom>
          <a:noFill/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:hasName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61" name="Oval 60"/>
          <p:cNvSpPr>
            <a:spLocks noChangeArrowheads="1"/>
          </p:cNvSpPr>
          <p:nvPr/>
        </p:nvSpPr>
        <p:spPr bwMode="auto">
          <a:xfrm>
            <a:off x="6613660" y="3836720"/>
            <a:ext cx="1207813" cy="394667"/>
          </a:xfrm>
          <a:prstGeom prst="ellipse">
            <a:avLst/>
          </a:prstGeom>
          <a:noFill/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:hasName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D3F3A7-E138-4FC4-BCFA-2F23DB9F6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3039" y="6043822"/>
            <a:ext cx="648072" cy="37027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:O2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C6129BD-5B79-4C24-8AF2-D8835EC51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3360" y="3038632"/>
            <a:ext cx="648072" cy="37027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:O1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68DB68-7A7C-43BF-B91B-DADFD5149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176" y="3465177"/>
            <a:ext cx="1207813" cy="394667"/>
          </a:xfrm>
          <a:prstGeom prst="ellipse">
            <a:avLst/>
          </a:prstGeom>
          <a:noFill/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:hasOrders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cxnSp>
        <p:nvCxnSpPr>
          <p:cNvPr id="30" name="AutoShape 11">
            <a:extLst>
              <a:ext uri="{FF2B5EF4-FFF2-40B4-BE49-F238E27FC236}">
                <a16:creationId xmlns:a16="http://schemas.microsoft.com/office/drawing/2014/main" id="{951749CE-2A8C-4C12-8BB7-90EABFE0331A}"/>
              </a:ext>
            </a:extLst>
          </p:cNvPr>
          <p:cNvCxnSpPr>
            <a:cxnSpLocks noChangeShapeType="1"/>
            <a:stCxn id="7" idx="6"/>
            <a:endCxn id="27" idx="3"/>
          </p:cNvCxnSpPr>
          <p:nvPr/>
        </p:nvCxnSpPr>
        <p:spPr bwMode="auto">
          <a:xfrm flipV="1">
            <a:off x="6628771" y="3354685"/>
            <a:ext cx="399497" cy="9730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11">
            <a:extLst>
              <a:ext uri="{FF2B5EF4-FFF2-40B4-BE49-F238E27FC236}">
                <a16:creationId xmlns:a16="http://schemas.microsoft.com/office/drawing/2014/main" id="{1B599117-22CC-4FFB-8964-55865D331888}"/>
              </a:ext>
            </a:extLst>
          </p:cNvPr>
          <p:cNvCxnSpPr>
            <a:cxnSpLocks noChangeShapeType="1"/>
            <a:stCxn id="56" idx="3"/>
            <a:endCxn id="25" idx="1"/>
          </p:cNvCxnSpPr>
          <p:nvPr/>
        </p:nvCxnSpPr>
        <p:spPr bwMode="auto">
          <a:xfrm>
            <a:off x="6650788" y="5047076"/>
            <a:ext cx="457159" cy="105097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58118B2-5D93-499C-95AE-06513CAE1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4157" y="5611333"/>
            <a:ext cx="1207813" cy="394667"/>
          </a:xfrm>
          <a:prstGeom prst="ellipse">
            <a:avLst/>
          </a:prstGeom>
          <a:noFill/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:hasOrders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262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0" grpId="0" animBg="1"/>
      <p:bldP spid="11" grpId="0" animBg="1"/>
      <p:bldP spid="20" grpId="0" animBg="1"/>
      <p:bldP spid="21" grpId="0" animBg="1"/>
      <p:bldP spid="22" grpId="0" animBg="1"/>
      <p:bldP spid="23" grpId="0" animBg="1"/>
      <p:bldP spid="48" grpId="0"/>
      <p:bldP spid="49" grpId="0"/>
      <p:bldP spid="53" grpId="0"/>
      <p:bldP spid="54" grpId="0"/>
      <p:bldP spid="56" grpId="0"/>
      <p:bldP spid="61" grpId="0"/>
      <p:bldP spid="25" grpId="0" animBg="1"/>
      <p:bldP spid="27" grpId="0" animBg="1"/>
      <p:bldP spid="28" grpId="0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655" y="0"/>
            <a:ext cx="8229600" cy="1143000"/>
          </a:xfrm>
        </p:spPr>
        <p:txBody>
          <a:bodyPr>
            <a:normAutofit/>
          </a:bodyPr>
          <a:lstStyle/>
          <a:p>
            <a:r>
              <a:rPr lang="ro-RO"/>
              <a:t>Reminder</a:t>
            </a:r>
            <a:endParaRPr lang="de-AT"/>
          </a:p>
        </p:txBody>
      </p:sp>
      <p:pic>
        <p:nvPicPr>
          <p:cNvPr id="1026" name="Picture 2" descr="https://upload.wikimedia.org/wikipedia/commons/thumb/9/98/The_Semantic_Web_Compared_To_The_Traditional_Web.svg/1920px-The_Semantic_Web_Compared_To_The_Traditional_Web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41"/>
          <a:stretch/>
        </p:blipFill>
        <p:spPr bwMode="auto">
          <a:xfrm>
            <a:off x="1483741" y="1906379"/>
            <a:ext cx="6411365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562" y="4149080"/>
            <a:ext cx="380163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i="1">
                <a:solidFill>
                  <a:srgbClr val="FF0000"/>
                </a:solidFill>
              </a:defRPr>
            </a:lvl1pPr>
          </a:lstStyle>
          <a:p>
            <a:r>
              <a:rPr lang="ro-RO" sz="1400" b="1">
                <a:solidFill>
                  <a:schemeClr val="tx1"/>
                </a:solidFill>
              </a:rPr>
              <a:t>Web clasic = a Web of documents</a:t>
            </a:r>
          </a:p>
          <a:p>
            <a:r>
              <a:rPr lang="ro-RO" sz="1400" b="1">
                <a:solidFill>
                  <a:schemeClr val="tx1"/>
                </a:solidFill>
              </a:rPr>
              <a:t>(navigated by humans)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87417" y="4047531"/>
            <a:ext cx="5256583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i="1">
                <a:solidFill>
                  <a:srgbClr val="FF0000"/>
                </a:solidFill>
              </a:defRPr>
            </a:lvl1pPr>
          </a:lstStyle>
          <a:p>
            <a:r>
              <a:rPr lang="ro-RO" sz="1400" b="1">
                <a:solidFill>
                  <a:schemeClr val="tx1"/>
                </a:solidFill>
              </a:rPr>
              <a:t>Web semantic = a Web of data and content</a:t>
            </a:r>
          </a:p>
          <a:p>
            <a:r>
              <a:rPr lang="ro-RO" sz="1400" b="1">
                <a:solidFill>
                  <a:schemeClr val="tx1"/>
                </a:solidFill>
              </a:rPr>
              <a:t>(can be presented to humans as Web pages,</a:t>
            </a:r>
          </a:p>
          <a:p>
            <a:r>
              <a:rPr lang="ro-RO" sz="1400" b="1">
                <a:solidFill>
                  <a:schemeClr val="tx1"/>
                </a:solidFill>
              </a:rPr>
              <a:t>or navigated by machines) </a:t>
            </a:r>
            <a:endParaRPr lang="ro-RO" sz="14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200">
                <a:solidFill>
                  <a:prstClr val="black"/>
                </a:solidFill>
              </a:rPr>
              <a:t>Sursa:</a:t>
            </a:r>
          </a:p>
          <a:p>
            <a:pPr algn="ctr"/>
            <a:r>
              <a:rPr lang="ro-RO" sz="1200">
                <a:solidFill>
                  <a:prstClr val="black"/>
                </a:solidFill>
              </a:rPr>
              <a:t>https://ro.wikipedia.org/wiki/Web_3.0</a:t>
            </a:r>
            <a:endParaRPr lang="de-AT" sz="120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8A841-4A30-40F4-8790-5FF1786DFEAB}"/>
              </a:ext>
            </a:extLst>
          </p:cNvPr>
          <p:cNvSpPr txBox="1"/>
          <p:nvPr/>
        </p:nvSpPr>
        <p:spPr>
          <a:xfrm>
            <a:off x="1187624" y="5589240"/>
            <a:ext cx="7380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ro-RO" sz="1600" b="1">
                <a:solidFill>
                  <a:srgbClr val="FF0000"/>
                </a:solidFill>
              </a:rPr>
              <a:t>Originea </a:t>
            </a:r>
            <a:r>
              <a:rPr lang="ro-RO" sz="1600" b="1" dirty="0">
                <a:solidFill>
                  <a:srgbClr val="FF0000"/>
                </a:solidFill>
              </a:rPr>
              <a:t>ideii: </a:t>
            </a:r>
            <a:r>
              <a:rPr lang="ro-RO" sz="1600" i="1" dirty="0">
                <a:solidFill>
                  <a:srgbClr val="FF0000"/>
                </a:solidFill>
              </a:rPr>
              <a:t>Tim-</a:t>
            </a:r>
            <a:r>
              <a:rPr lang="ro-RO" sz="1600" i="1" dirty="0" err="1">
                <a:solidFill>
                  <a:srgbClr val="FF0000"/>
                </a:solidFill>
              </a:rPr>
              <a:t>Berners</a:t>
            </a:r>
            <a:r>
              <a:rPr lang="ro-RO" sz="1600" i="1" dirty="0">
                <a:solidFill>
                  <a:srgbClr val="FF0000"/>
                </a:solidFill>
              </a:rPr>
              <a:t> Lee, James </a:t>
            </a:r>
            <a:r>
              <a:rPr lang="ro-RO" sz="1600" i="1" dirty="0" err="1">
                <a:solidFill>
                  <a:srgbClr val="FF0000"/>
                </a:solidFill>
              </a:rPr>
              <a:t>Hendler</a:t>
            </a:r>
            <a:r>
              <a:rPr lang="ro-RO" sz="1600" i="1" dirty="0">
                <a:solidFill>
                  <a:srgbClr val="FF0000"/>
                </a:solidFill>
              </a:rPr>
              <a:t>, Ora </a:t>
            </a:r>
            <a:r>
              <a:rPr lang="ro-RO" sz="1600" i="1" dirty="0" err="1">
                <a:solidFill>
                  <a:srgbClr val="FF0000"/>
                </a:solidFill>
              </a:rPr>
              <a:t>Lassila</a:t>
            </a:r>
            <a:r>
              <a:rPr lang="ro-RO" sz="1600" i="1" dirty="0">
                <a:solidFill>
                  <a:srgbClr val="FF0000"/>
                </a:solidFill>
              </a:rPr>
              <a:t>. "The Semantic Web". </a:t>
            </a:r>
            <a:r>
              <a:rPr lang="ro-RO" sz="1600" i="1" dirty="0" err="1">
                <a:solidFill>
                  <a:srgbClr val="FF0000"/>
                </a:solidFill>
              </a:rPr>
              <a:t>Scientific</a:t>
            </a:r>
            <a:r>
              <a:rPr lang="ro-RO" sz="1600" i="1" dirty="0">
                <a:solidFill>
                  <a:srgbClr val="FF0000"/>
                </a:solidFill>
              </a:rPr>
              <a:t> American. May, 2001</a:t>
            </a:r>
          </a:p>
          <a:p>
            <a:endParaRPr lang="de-AT" sz="1600" b="1" i="1" dirty="0"/>
          </a:p>
        </p:txBody>
      </p:sp>
    </p:spTree>
    <p:extLst>
      <p:ext uri="{BB962C8B-B14F-4D97-AF65-F5344CB8AC3E}">
        <p14:creationId xmlns:p14="http://schemas.microsoft.com/office/powerpoint/2010/main" val="137898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342"/>
          </a:xfrm>
        </p:spPr>
        <p:txBody>
          <a:bodyPr>
            <a:normAutofit fontScale="90000"/>
          </a:bodyPr>
          <a:lstStyle/>
          <a:p>
            <a:r>
              <a:rPr lang="ro-RO" dirty="0"/>
              <a:t>Primii </a:t>
            </a:r>
            <a:r>
              <a:rPr lang="ro-RO" dirty="0" err="1"/>
              <a:t>paşi</a:t>
            </a:r>
            <a:r>
              <a:rPr lang="ro-RO" dirty="0"/>
              <a:t> </a:t>
            </a:r>
            <a:r>
              <a:rPr lang="ro-RO"/>
              <a:t>(vizibili): </a:t>
            </a:r>
            <a:br>
              <a:rPr lang="ro-RO" dirty="0"/>
            </a:br>
            <a:r>
              <a:rPr lang="ro-RO" dirty="0"/>
              <a:t>Google </a:t>
            </a:r>
            <a:r>
              <a:rPr lang="ro-RO" dirty="0" err="1"/>
              <a:t>Knowledge</a:t>
            </a:r>
            <a:r>
              <a:rPr lang="ro-RO" dirty="0"/>
              <a:t> </a:t>
            </a:r>
            <a:r>
              <a:rPr lang="ro-RO" dirty="0" err="1"/>
              <a:t>Graph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o-RO" sz="1600" dirty="0"/>
              <a:t>Motoarele de căutare au început să dea răspunsuri directe, nu se rezumă la a oferi o listă cu paginile pe </a:t>
            </a:r>
            <a:r>
              <a:rPr lang="ro-RO" sz="1600"/>
              <a:t>care s-au </a:t>
            </a:r>
            <a:r>
              <a:rPr lang="ro-RO" sz="1600" dirty="0"/>
              <a:t>găsit </a:t>
            </a:r>
            <a:r>
              <a:rPr lang="ro-RO" sz="1600" dirty="0" err="1"/>
              <a:t>stringurile</a:t>
            </a:r>
            <a:r>
              <a:rPr lang="ro-RO" sz="1600" dirty="0"/>
              <a:t> căutate (</a:t>
            </a:r>
            <a:r>
              <a:rPr lang="ro-MD" sz="1600" dirty="0"/>
              <a:t>noțiunea de </a:t>
            </a:r>
            <a:r>
              <a:rPr lang="en-US" sz="1600" b="1" dirty="0"/>
              <a:t>c</a:t>
            </a:r>
            <a:r>
              <a:rPr lang="ro-MD" sz="1600" b="1" dirty="0" err="1"/>
              <a:t>ăutare</a:t>
            </a:r>
            <a:r>
              <a:rPr lang="ro-MD" sz="1600" b="1" dirty="0"/>
              <a:t>/</a:t>
            </a:r>
            <a:r>
              <a:rPr lang="ro-MD" sz="1600" b="1" dirty="0" err="1"/>
              <a:t>search</a:t>
            </a:r>
            <a:r>
              <a:rPr lang="ro-MD" sz="1600" dirty="0"/>
              <a:t> evoluează spre cea de </a:t>
            </a:r>
            <a:r>
              <a:rPr lang="ro-MD" sz="1600" b="1" dirty="0"/>
              <a:t>interogare/</a:t>
            </a:r>
            <a:r>
              <a:rPr lang="ro-MD" sz="1600" b="1" dirty="0" err="1"/>
              <a:t>query</a:t>
            </a:r>
            <a:r>
              <a:rPr lang="ro-MD" sz="1600" dirty="0"/>
              <a:t>)</a:t>
            </a:r>
            <a:r>
              <a:rPr lang="ro-RO" sz="1600" dirty="0"/>
              <a:t>:</a:t>
            </a:r>
          </a:p>
          <a:p>
            <a:pPr marL="0" indent="0" algn="just">
              <a:buNone/>
            </a:pPr>
            <a:endParaRPr lang="ro-RO" sz="1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65"/>
          <a:stretch/>
        </p:blipFill>
        <p:spPr bwMode="auto">
          <a:xfrm>
            <a:off x="2411760" y="2141982"/>
            <a:ext cx="4739100" cy="2151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49"/>
          <a:stretch/>
        </p:blipFill>
        <p:spPr bwMode="auto">
          <a:xfrm>
            <a:off x="2394011" y="4662262"/>
            <a:ext cx="4739100" cy="97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ircular Arrow 4"/>
          <p:cNvSpPr/>
          <p:nvPr/>
        </p:nvSpPr>
        <p:spPr>
          <a:xfrm rot="5400000" flipV="1">
            <a:off x="2410645" y="2168025"/>
            <a:ext cx="1449494" cy="144726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10" name="Circular Arrow 9"/>
          <p:cNvSpPr/>
          <p:nvPr/>
        </p:nvSpPr>
        <p:spPr>
          <a:xfrm rot="5400000">
            <a:off x="5120076" y="2674025"/>
            <a:ext cx="3008303" cy="1944217"/>
          </a:xfrm>
          <a:prstGeom prst="circularArrow">
            <a:avLst>
              <a:gd name="adj1" fmla="val 3157"/>
              <a:gd name="adj2" fmla="val 1142319"/>
              <a:gd name="adj3" fmla="val 20426073"/>
              <a:gd name="adj4" fmla="val 10654819"/>
              <a:gd name="adj5" fmla="val 117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322" y="2364338"/>
            <a:ext cx="2073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 err="1"/>
              <a:t>Interogare</a:t>
            </a:r>
            <a:r>
              <a:rPr lang="en-GB" sz="1600" i="1" dirty="0"/>
              <a:t> direct</a:t>
            </a:r>
            <a:r>
              <a:rPr lang="ro-RO" sz="1600" i="1" dirty="0"/>
              <a:t>ă</a:t>
            </a:r>
          </a:p>
          <a:p>
            <a:r>
              <a:rPr lang="ro-RO" sz="1600" i="1" dirty="0"/>
              <a:t>cu </a:t>
            </a:r>
            <a:r>
              <a:rPr lang="ro-RO" sz="1600" b="1" i="1" dirty="0"/>
              <a:t>răspuns direct</a:t>
            </a:r>
            <a:endParaRPr lang="en-GB" sz="1600" b="1" i="1" dirty="0"/>
          </a:p>
          <a:p>
            <a:r>
              <a:rPr lang="ro-RO" sz="1600" i="1" dirty="0"/>
              <a:t>(similar unei interogări</a:t>
            </a:r>
          </a:p>
          <a:p>
            <a:r>
              <a:rPr lang="en-GB" sz="1600" i="1" dirty="0">
                <a:solidFill>
                  <a:srgbClr val="FF0000"/>
                </a:solidFill>
              </a:rPr>
              <a:t>?x :</a:t>
            </a:r>
            <a:r>
              <a:rPr lang="en-GB" sz="1600" i="1" dirty="0" err="1">
                <a:solidFill>
                  <a:srgbClr val="FF0000"/>
                </a:solidFill>
              </a:rPr>
              <a:t>fatherOf</a:t>
            </a:r>
            <a:r>
              <a:rPr lang="en-GB" sz="1600" i="1" dirty="0">
                <a:solidFill>
                  <a:srgbClr val="FF0000"/>
                </a:solidFill>
              </a:rPr>
              <a:t> :</a:t>
            </a:r>
            <a:r>
              <a:rPr lang="en-GB" sz="1600" i="1" dirty="0" err="1">
                <a:solidFill>
                  <a:srgbClr val="FF0000"/>
                </a:solidFill>
              </a:rPr>
              <a:t>BradPitt</a:t>
            </a:r>
            <a:r>
              <a:rPr lang="ro-RO" sz="1600" i="1" dirty="0"/>
              <a:t>)</a:t>
            </a:r>
            <a:endParaRPr lang="de-AT" sz="16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7380312" y="3752566"/>
            <a:ext cx="176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i="1"/>
              <a:t>Căutare de cuvinte cheie</a:t>
            </a:r>
          </a:p>
          <a:p>
            <a:r>
              <a:rPr lang="ro-RO" i="1"/>
              <a:t>în corpul unor pagini</a:t>
            </a:r>
            <a:endParaRPr lang="de-AT" i="1"/>
          </a:p>
        </p:txBody>
      </p:sp>
      <p:sp>
        <p:nvSpPr>
          <p:cNvPr id="12" name="TextBox 11"/>
          <p:cNvSpPr txBox="1"/>
          <p:nvPr/>
        </p:nvSpPr>
        <p:spPr>
          <a:xfrm>
            <a:off x="251521" y="3937231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i="1" dirty="0"/>
              <a:t>Aici se pot interoga detalii</a:t>
            </a:r>
          </a:p>
          <a:p>
            <a:r>
              <a:rPr lang="ro-RO" sz="1600" i="1" dirty="0"/>
              <a:t>suplimentare (</a:t>
            </a:r>
            <a:r>
              <a:rPr lang="ro-RO" sz="1600" i="1" dirty="0" err="1"/>
              <a:t>proprietăţi</a:t>
            </a:r>
            <a:endParaRPr lang="ro-RO" sz="1600" i="1" dirty="0"/>
          </a:p>
          <a:p>
            <a:r>
              <a:rPr lang="ro-RO" sz="1600" i="1" dirty="0"/>
              <a:t>ale persoanei găsite)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ro-RO" sz="1600" b="1" i="1"/>
              <a:t>N</a:t>
            </a:r>
            <a:r>
              <a:rPr lang="en-GB" sz="1600" b="1" i="1" dirty="0" err="1"/>
              <a:t>avigare</a:t>
            </a:r>
            <a:r>
              <a:rPr lang="ro-MD" sz="1600" b="1" i="1" dirty="0"/>
              <a:t>a </a:t>
            </a:r>
            <a:r>
              <a:rPr lang="ro-MD" sz="1600" b="1" i="1"/>
              <a:t>grafului </a:t>
            </a:r>
          </a:p>
          <a:p>
            <a:r>
              <a:rPr lang="ro-MD" sz="1600" b="1" i="1"/>
              <a:t>Google </a:t>
            </a:r>
            <a:r>
              <a:rPr lang="ro-MD" sz="1600" b="1" i="1" dirty="0" err="1"/>
              <a:t>Knowledge</a:t>
            </a:r>
            <a:r>
              <a:rPr lang="ro-MD" sz="1600" b="1" i="1" dirty="0"/>
              <a:t> </a:t>
            </a:r>
            <a:r>
              <a:rPr lang="ro-MD" sz="1600" b="1" i="1" dirty="0" err="1"/>
              <a:t>Graph</a:t>
            </a:r>
            <a:endParaRPr lang="de-AT" sz="1600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444209" y="5150285"/>
            <a:ext cx="2699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i="1" dirty="0"/>
              <a:t>Aici se pot răsfoi pagini</a:t>
            </a:r>
          </a:p>
          <a:p>
            <a:r>
              <a:rPr lang="ro-RO" sz="1600" i="1" dirty="0"/>
              <a:t>până se </a:t>
            </a:r>
            <a:r>
              <a:rPr lang="ro-RO" sz="1600" i="1" dirty="0" err="1"/>
              <a:t>găseşte</a:t>
            </a:r>
            <a:endParaRPr lang="en-GB" sz="1600" i="1" dirty="0"/>
          </a:p>
          <a:p>
            <a:r>
              <a:rPr lang="ro-RO" sz="1600" i="1" dirty="0" err="1"/>
              <a:t>informaţia</a:t>
            </a:r>
            <a:r>
              <a:rPr lang="ro-RO" sz="1600" i="1" dirty="0"/>
              <a:t> dorită</a:t>
            </a:r>
          </a:p>
          <a:p>
            <a:r>
              <a:rPr lang="ro-RO" sz="1600" i="1" dirty="0"/>
              <a:t>=</a:t>
            </a:r>
            <a:r>
              <a:rPr lang="en-GB" sz="1600" i="1" dirty="0"/>
              <a:t>&gt; </a:t>
            </a:r>
            <a:r>
              <a:rPr lang="ro-MD" sz="1600" b="1" i="1" dirty="0"/>
              <a:t>N</a:t>
            </a:r>
            <a:r>
              <a:rPr lang="en-GB" sz="1600" b="1" i="1" dirty="0" err="1"/>
              <a:t>avigare</a:t>
            </a:r>
            <a:r>
              <a:rPr lang="en-GB" sz="1600" b="1" i="1" dirty="0"/>
              <a:t> de </a:t>
            </a:r>
            <a:r>
              <a:rPr lang="en-GB" sz="1600" b="1" i="1" dirty="0" err="1"/>
              <a:t>pagini</a:t>
            </a:r>
            <a:endParaRPr lang="ro-RO" sz="160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195736" y="4149080"/>
            <a:ext cx="1080120" cy="51318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364088" y="4826235"/>
            <a:ext cx="1171256" cy="38325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45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4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obert Buchmann\Documents\Cluj\2018-2019\Web Semantic\elefa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685800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9881" y="2420888"/>
            <a:ext cx="1689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rgbClr val="FF0000"/>
                </a:solidFill>
              </a:rPr>
              <a:t>SEO </a:t>
            </a:r>
            <a:r>
              <a:rPr lang="ro-RO" b="1" dirty="0" err="1">
                <a:solidFill>
                  <a:srgbClr val="FF0000"/>
                </a:solidFill>
              </a:rPr>
              <a:t>people</a:t>
            </a:r>
            <a:r>
              <a:rPr lang="ro-RO" b="1" dirty="0">
                <a:solidFill>
                  <a:srgbClr val="FF0000"/>
                </a:solidFill>
              </a:rPr>
              <a:t>:</a:t>
            </a:r>
          </a:p>
          <a:p>
            <a:r>
              <a:rPr lang="en-GB" dirty="0">
                <a:solidFill>
                  <a:srgbClr val="FF0000"/>
                </a:solidFill>
              </a:rPr>
              <a:t>It's </a:t>
            </a:r>
            <a:r>
              <a:rPr lang="ro-RO" dirty="0">
                <a:solidFill>
                  <a:srgbClr val="FF0000"/>
                </a:solidFill>
              </a:rPr>
              <a:t>Schema.org!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72808" y="4077072"/>
            <a:ext cx="2180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 err="1">
                <a:solidFill>
                  <a:srgbClr val="FF0000"/>
                </a:solidFill>
              </a:rPr>
              <a:t>Database</a:t>
            </a:r>
            <a:r>
              <a:rPr lang="ro-RO" b="1" dirty="0">
                <a:solidFill>
                  <a:srgbClr val="FF0000"/>
                </a:solidFill>
              </a:rPr>
              <a:t> </a:t>
            </a:r>
            <a:r>
              <a:rPr lang="ro-RO" b="1" dirty="0" err="1">
                <a:solidFill>
                  <a:srgbClr val="FF0000"/>
                </a:solidFill>
              </a:rPr>
              <a:t>people</a:t>
            </a:r>
            <a:r>
              <a:rPr lang="ro-RO" b="1" dirty="0">
                <a:solidFill>
                  <a:srgbClr val="FF0000"/>
                </a:solidFill>
              </a:rPr>
              <a:t>:</a:t>
            </a:r>
          </a:p>
          <a:p>
            <a:r>
              <a:rPr lang="en-GB" dirty="0">
                <a:solidFill>
                  <a:srgbClr val="FF0000"/>
                </a:solidFill>
              </a:rPr>
              <a:t>It's </a:t>
            </a:r>
            <a:r>
              <a:rPr lang="ro-RO" dirty="0" err="1">
                <a:solidFill>
                  <a:srgbClr val="FF0000"/>
                </a:solidFill>
              </a:rPr>
              <a:t>Graph</a:t>
            </a:r>
            <a:r>
              <a:rPr lang="ro-RO" dirty="0">
                <a:solidFill>
                  <a:srgbClr val="FF0000"/>
                </a:solidFill>
              </a:rPr>
              <a:t> </a:t>
            </a:r>
            <a:r>
              <a:rPr lang="ro-RO" dirty="0" err="1">
                <a:solidFill>
                  <a:srgbClr val="FF0000"/>
                </a:solidFill>
              </a:rPr>
              <a:t>Databases</a:t>
            </a:r>
            <a:r>
              <a:rPr lang="ro-RO" dirty="0">
                <a:solidFill>
                  <a:srgbClr val="FF0000"/>
                </a:solidFill>
              </a:rPr>
              <a:t>!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04656" y="5984319"/>
            <a:ext cx="1923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 err="1">
                <a:solidFill>
                  <a:srgbClr val="FF0000"/>
                </a:solidFill>
              </a:rPr>
              <a:t>Wikipedia</a:t>
            </a:r>
            <a:r>
              <a:rPr lang="ro-RO" b="1" dirty="0">
                <a:solidFill>
                  <a:srgbClr val="FF0000"/>
                </a:solidFill>
              </a:rPr>
              <a:t> </a:t>
            </a:r>
            <a:r>
              <a:rPr lang="ro-RO" b="1" dirty="0" err="1">
                <a:solidFill>
                  <a:srgbClr val="FF0000"/>
                </a:solidFill>
              </a:rPr>
              <a:t>people</a:t>
            </a:r>
            <a:r>
              <a:rPr lang="ro-RO" b="1" dirty="0">
                <a:solidFill>
                  <a:srgbClr val="FF0000"/>
                </a:solidFill>
              </a:rPr>
              <a:t>:</a:t>
            </a:r>
          </a:p>
          <a:p>
            <a:r>
              <a:rPr lang="en-GB" dirty="0">
                <a:solidFill>
                  <a:srgbClr val="FF0000"/>
                </a:solidFill>
              </a:rPr>
              <a:t>It's </a:t>
            </a:r>
            <a:r>
              <a:rPr lang="ro-RO" dirty="0" err="1">
                <a:solidFill>
                  <a:srgbClr val="FF0000"/>
                </a:solidFill>
              </a:rPr>
              <a:t>Wikidata</a:t>
            </a:r>
            <a:r>
              <a:rPr lang="en-GB" dirty="0">
                <a:solidFill>
                  <a:srgbClr val="FF0000"/>
                </a:solidFill>
              </a:rPr>
              <a:t>!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5816" y="830179"/>
            <a:ext cx="1452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rgbClr val="FF0000"/>
                </a:solidFill>
              </a:rPr>
              <a:t>JSON </a:t>
            </a:r>
            <a:r>
              <a:rPr lang="ro-RO" b="1" dirty="0" err="1">
                <a:solidFill>
                  <a:srgbClr val="FF0000"/>
                </a:solidFill>
              </a:rPr>
              <a:t>people</a:t>
            </a:r>
            <a:r>
              <a:rPr lang="ro-RO" b="1" dirty="0">
                <a:solidFill>
                  <a:srgbClr val="FF0000"/>
                </a:solidFill>
              </a:rPr>
              <a:t>:</a:t>
            </a:r>
          </a:p>
          <a:p>
            <a:r>
              <a:rPr lang="ro-RO" dirty="0">
                <a:solidFill>
                  <a:srgbClr val="FF0000"/>
                </a:solidFill>
              </a:rPr>
              <a:t>It</a:t>
            </a:r>
            <a:r>
              <a:rPr lang="en-GB" dirty="0">
                <a:solidFill>
                  <a:srgbClr val="FF0000"/>
                </a:solidFill>
              </a:rPr>
              <a:t>'s </a:t>
            </a:r>
            <a:r>
              <a:rPr lang="ro-RO" dirty="0">
                <a:solidFill>
                  <a:srgbClr val="FF0000"/>
                </a:solidFill>
              </a:rPr>
              <a:t>JSON-LD!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176" y="-3483"/>
            <a:ext cx="83533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000" dirty="0"/>
              <a:t>Ce este Web-</a:t>
            </a:r>
            <a:r>
              <a:rPr lang="ro-RO" sz="3000" dirty="0" err="1"/>
              <a:t>ul</a:t>
            </a:r>
            <a:r>
              <a:rPr lang="ro-RO" sz="3000" dirty="0"/>
              <a:t> Semantic pentru diverse comunități?</a:t>
            </a:r>
            <a:endParaRPr lang="de-AT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8DF91-3418-46D1-9923-2AEE83420F61}"/>
              </a:ext>
            </a:extLst>
          </p:cNvPr>
          <p:cNvSpPr txBox="1"/>
          <p:nvPr/>
        </p:nvSpPr>
        <p:spPr>
          <a:xfrm>
            <a:off x="584176" y="5822736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A.I.</a:t>
            </a:r>
            <a:r>
              <a:rPr lang="ro-RO" b="1" dirty="0">
                <a:solidFill>
                  <a:srgbClr val="FF0000"/>
                </a:solidFill>
              </a:rPr>
              <a:t> </a:t>
            </a:r>
            <a:r>
              <a:rPr lang="ro-RO" b="1" dirty="0" err="1">
                <a:solidFill>
                  <a:srgbClr val="FF0000"/>
                </a:solidFill>
              </a:rPr>
              <a:t>people</a:t>
            </a:r>
            <a:r>
              <a:rPr lang="ro-RO" b="1" dirty="0">
                <a:solidFill>
                  <a:srgbClr val="FF0000"/>
                </a:solidFill>
              </a:rPr>
              <a:t>:</a:t>
            </a:r>
          </a:p>
          <a:p>
            <a:r>
              <a:rPr lang="en-GB">
                <a:solidFill>
                  <a:srgbClr val="FF0000"/>
                </a:solidFill>
              </a:rPr>
              <a:t>It's </a:t>
            </a:r>
            <a:r>
              <a:rPr lang="en-US">
                <a:solidFill>
                  <a:srgbClr val="FF0000"/>
                </a:solidFill>
              </a:rPr>
              <a:t>Machine Reasoning</a:t>
            </a:r>
          </a:p>
          <a:p>
            <a:r>
              <a:rPr lang="ro-MD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"some kind of Prolog")</a:t>
            </a:r>
            <a:r>
              <a:rPr lang="en-GB" dirty="0">
                <a:solidFill>
                  <a:srgbClr val="FF0000"/>
                </a:solidFill>
              </a:rPr>
              <a:t>!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1CC25C-82C3-4032-BE7E-808A7CA2385D}"/>
              </a:ext>
            </a:extLst>
          </p:cNvPr>
          <p:cNvSpPr txBox="1"/>
          <p:nvPr/>
        </p:nvSpPr>
        <p:spPr>
          <a:xfrm>
            <a:off x="4928034" y="1670898"/>
            <a:ext cx="1826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FF0000"/>
                </a:solidFill>
              </a:rPr>
              <a:t>API </a:t>
            </a:r>
            <a:r>
              <a:rPr lang="ro-RO" b="1" dirty="0" err="1">
                <a:solidFill>
                  <a:srgbClr val="FF0000"/>
                </a:solidFill>
              </a:rPr>
              <a:t>consumers</a:t>
            </a:r>
            <a:r>
              <a:rPr lang="ro-RO" b="1" dirty="0">
                <a:solidFill>
                  <a:srgbClr val="FF0000"/>
                </a:solidFill>
              </a:rPr>
              <a:t>:</a:t>
            </a:r>
          </a:p>
          <a:p>
            <a:r>
              <a:rPr lang="en-GB" dirty="0">
                <a:solidFill>
                  <a:srgbClr val="FF0000"/>
                </a:solidFill>
              </a:rPr>
              <a:t>It's</a:t>
            </a:r>
            <a:r>
              <a:rPr lang="ro-RO" dirty="0">
                <a:solidFill>
                  <a:srgbClr val="FF0000"/>
                </a:solidFill>
              </a:rPr>
              <a:t> </a:t>
            </a:r>
            <a:r>
              <a:rPr lang="ro-RO" dirty="0" err="1">
                <a:solidFill>
                  <a:srgbClr val="FF0000"/>
                </a:solidFill>
              </a:rPr>
              <a:t>about</a:t>
            </a:r>
            <a:r>
              <a:rPr lang="ro-RO" dirty="0">
                <a:solidFill>
                  <a:srgbClr val="FF0000"/>
                </a:solidFill>
              </a:rPr>
              <a:t> </a:t>
            </a:r>
            <a:r>
              <a:rPr lang="ro-RO" dirty="0" err="1">
                <a:solidFill>
                  <a:srgbClr val="FF0000"/>
                </a:solidFill>
              </a:rPr>
              <a:t>some</a:t>
            </a:r>
            <a:r>
              <a:rPr lang="ro-RO" dirty="0">
                <a:solidFill>
                  <a:srgbClr val="FF0000"/>
                </a:solidFill>
              </a:rPr>
              <a:t> Open Data </a:t>
            </a:r>
            <a:r>
              <a:rPr lang="ro-RO" dirty="0" err="1">
                <a:solidFill>
                  <a:srgbClr val="FF0000"/>
                </a:solidFill>
              </a:rPr>
              <a:t>APIs</a:t>
            </a:r>
            <a:r>
              <a:rPr lang="ro-RO" dirty="0">
                <a:solidFill>
                  <a:srgbClr val="FF0000"/>
                </a:solidFill>
              </a:rPr>
              <a:t>!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A8E4E0-5F58-4897-9CAD-13013AC4D77F}"/>
              </a:ext>
            </a:extLst>
          </p:cNvPr>
          <p:cNvSpPr txBox="1"/>
          <p:nvPr/>
        </p:nvSpPr>
        <p:spPr>
          <a:xfrm>
            <a:off x="7308304" y="2344255"/>
            <a:ext cx="1942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Vom studia elefantul începând de la coadă: </a:t>
            </a:r>
          </a:p>
          <a:p>
            <a:r>
              <a:rPr lang="ro-RO" b="1" dirty="0"/>
              <a:t>ca un nou tip de Bază de Date </a:t>
            </a:r>
            <a:r>
              <a:rPr lang="ro-RO" dirty="0"/>
              <a:t>(</a:t>
            </a:r>
            <a:r>
              <a:rPr lang="ro-RO" dirty="0" err="1"/>
              <a:t>NoSQL</a:t>
            </a:r>
            <a:r>
              <a:rPr lang="ro-RO" dirty="0"/>
              <a:t>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1660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  <p:bldP spid="9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o-RO" dirty="0"/>
              <a:t>Primii </a:t>
            </a:r>
            <a:r>
              <a:rPr lang="ro-RO" dirty="0" err="1"/>
              <a:t>paşi</a:t>
            </a:r>
            <a:r>
              <a:rPr lang="ro-RO" dirty="0"/>
              <a:t> (vizibili): </a:t>
            </a:r>
            <a:br>
              <a:rPr lang="ro-RO" dirty="0"/>
            </a:br>
            <a:r>
              <a:rPr lang="ro-RO" dirty="0"/>
              <a:t>Google </a:t>
            </a:r>
            <a:r>
              <a:rPr lang="ro-RO" dirty="0" err="1"/>
              <a:t>Knowledge</a:t>
            </a:r>
            <a:r>
              <a:rPr lang="ro-RO" dirty="0"/>
              <a:t> </a:t>
            </a:r>
            <a:r>
              <a:rPr lang="ro-RO" dirty="0" err="1"/>
              <a:t>Graph</a:t>
            </a:r>
            <a:endParaRPr lang="de-A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4864"/>
            <a:ext cx="6529846" cy="445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51783" y="1368060"/>
            <a:ext cx="1865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600" i="1"/>
              <a:t>Navigare de pagini</a:t>
            </a:r>
          </a:p>
          <a:p>
            <a:pPr algn="ctr"/>
            <a:r>
              <a:rPr lang="ro-RO" sz="1600" b="1" i="1"/>
              <a:t>pe bază de stringuri</a:t>
            </a:r>
            <a:endParaRPr lang="de-AT" sz="1600" b="1" i="1"/>
          </a:p>
        </p:txBody>
      </p:sp>
      <p:sp>
        <p:nvSpPr>
          <p:cNvPr id="6" name="TextBox 5"/>
          <p:cNvSpPr txBox="1"/>
          <p:nvPr/>
        </p:nvSpPr>
        <p:spPr>
          <a:xfrm>
            <a:off x="4474248" y="1237865"/>
            <a:ext cx="413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i="1" dirty="0"/>
              <a:t>Navigare de </a:t>
            </a:r>
            <a:r>
              <a:rPr lang="ro-RO" sz="1600" i="1" dirty="0" err="1"/>
              <a:t>cunoştinţe</a:t>
            </a:r>
            <a:endParaRPr lang="ro-RO" sz="1600" i="1" dirty="0"/>
          </a:p>
          <a:p>
            <a:pPr algn="ctr"/>
            <a:r>
              <a:rPr lang="ro-RO" sz="1600" b="1" i="1" dirty="0"/>
              <a:t>(are în spate</a:t>
            </a:r>
          </a:p>
          <a:p>
            <a:pPr algn="ctr"/>
            <a:r>
              <a:rPr lang="ro-RO" sz="1600" b="1" i="1" dirty="0"/>
              <a:t>Google </a:t>
            </a:r>
            <a:r>
              <a:rPr lang="ro-RO" sz="1600" b="1" i="1" dirty="0" err="1"/>
              <a:t>Knowledge</a:t>
            </a:r>
            <a:r>
              <a:rPr lang="ro-RO" sz="1600" b="1" i="1" dirty="0"/>
              <a:t> </a:t>
            </a:r>
            <a:r>
              <a:rPr lang="ro-RO" sz="1600" b="1" i="1" dirty="0" err="1"/>
              <a:t>Graph</a:t>
            </a:r>
            <a:r>
              <a:rPr lang="ro-RO" sz="1600" b="1" i="1" dirty="0"/>
              <a:t>)</a:t>
            </a:r>
            <a:endParaRPr lang="de-AT" sz="1600" b="1" i="1" dirty="0"/>
          </a:p>
        </p:txBody>
      </p:sp>
      <p:sp>
        <p:nvSpPr>
          <p:cNvPr id="4" name="Right Brace 3"/>
          <p:cNvSpPr/>
          <p:nvPr/>
        </p:nvSpPr>
        <p:spPr>
          <a:xfrm rot="16200000">
            <a:off x="5882883" y="572402"/>
            <a:ext cx="504056" cy="32649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ight Brace 7"/>
          <p:cNvSpPr/>
          <p:nvPr/>
        </p:nvSpPr>
        <p:spPr>
          <a:xfrm rot="16200000">
            <a:off x="2632446" y="572401"/>
            <a:ext cx="504056" cy="32649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3448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/>
              <a:t>Surse de informaţi</a:t>
            </a:r>
            <a:r>
              <a:rPr lang="en-GB"/>
              <a:t>i</a:t>
            </a:r>
            <a:r>
              <a:rPr lang="ro-RO"/>
              <a:t> pentru </a:t>
            </a:r>
            <a:br>
              <a:rPr lang="ro-RO"/>
            </a:br>
            <a:r>
              <a:rPr lang="ro-RO"/>
              <a:t>Google Knowledge Graph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204864"/>
            <a:ext cx="8640960" cy="367240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o-RO" b="1" dirty="0" err="1"/>
              <a:t>Wikidata</a:t>
            </a:r>
            <a:r>
              <a:rPr lang="ro-RO" dirty="0"/>
              <a:t> = bază de grafuri ce publică date din </a:t>
            </a:r>
            <a:r>
              <a:rPr lang="ro-RO" dirty="0" err="1"/>
              <a:t>Wikipedia</a:t>
            </a:r>
            <a:endParaRPr lang="ro-RO" dirty="0"/>
          </a:p>
          <a:p>
            <a:pPr marL="914400" lvl="1" indent="-514350"/>
            <a:r>
              <a:rPr lang="ro-RO" i="1" dirty="0"/>
              <a:t>poate fi editată </a:t>
            </a:r>
            <a:r>
              <a:rPr lang="ro-RO" i="1" dirty="0" err="1"/>
              <a:t>şi</a:t>
            </a:r>
            <a:r>
              <a:rPr lang="ro-RO" i="1" dirty="0"/>
              <a:t> separat de </a:t>
            </a:r>
            <a:r>
              <a:rPr lang="ro-RO" i="1" dirty="0" err="1"/>
              <a:t>Wikipedia</a:t>
            </a:r>
            <a:endParaRPr lang="ro-RO" i="1" dirty="0"/>
          </a:p>
          <a:p>
            <a:pPr marL="914400" lvl="1" indent="-514350"/>
            <a:endParaRPr lang="ro-RO" dirty="0"/>
          </a:p>
          <a:p>
            <a:pPr marL="514350" indent="-514350">
              <a:buFont typeface="+mj-lt"/>
              <a:buAutoNum type="arabicPeriod"/>
            </a:pPr>
            <a:r>
              <a:rPr lang="ro-RO" b="1" dirty="0"/>
              <a:t>Cod HTML distilabil</a:t>
            </a:r>
            <a:r>
              <a:rPr lang="ro-RO" dirty="0"/>
              <a:t> = grafuri încorporate în codul HTML</a:t>
            </a:r>
          </a:p>
          <a:p>
            <a:pPr marL="914400" lvl="1" indent="-514350"/>
            <a:r>
              <a:rPr lang="en-GB" i="1"/>
              <a:t>codul </a:t>
            </a:r>
            <a:r>
              <a:rPr lang="en-GB" i="1" dirty="0"/>
              <a:t>HTML </a:t>
            </a:r>
            <a:r>
              <a:rPr lang="en-GB" i="1" dirty="0" err="1"/>
              <a:t>devine</a:t>
            </a:r>
            <a:r>
              <a:rPr lang="ro-RO" i="1" dirty="0"/>
              <a:t> "interogabil</a:t>
            </a:r>
            <a:r>
              <a:rPr lang="ro-RO" i="1"/>
              <a:t>" în moduri mai avansate decât Xpath (</a:t>
            </a:r>
            <a:r>
              <a:rPr lang="ro-RO" i="1" dirty="0"/>
              <a:t>vezi </a:t>
            </a:r>
            <a:r>
              <a:rPr lang="ro-RO" i="1" dirty="0" err="1"/>
              <a:t>siteul</a:t>
            </a:r>
            <a:r>
              <a:rPr lang="ro-RO" i="1" dirty="0"/>
              <a:t> </a:t>
            </a:r>
            <a:r>
              <a:rPr lang="ro-RO" i="1"/>
              <a:t>IMDB)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52888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Cloud-ul Linked Open Data</a:t>
            </a:r>
            <a:br>
              <a:rPr lang="ro-RO" dirty="0"/>
            </a:br>
            <a:r>
              <a:rPr lang="ro-RO" sz="2200"/>
              <a:t>(= baze </a:t>
            </a:r>
            <a:r>
              <a:rPr lang="ro-RO" sz="2200" dirty="0"/>
              <a:t>de grafuri publice, conectate la </a:t>
            </a:r>
            <a:r>
              <a:rPr lang="ro-RO" sz="2200" dirty="0" err="1"/>
              <a:t>DBPedia</a:t>
            </a:r>
            <a:r>
              <a:rPr lang="ro-RO" sz="2200" dirty="0"/>
              <a:t> prin reutilizare </a:t>
            </a:r>
            <a:r>
              <a:rPr lang="ro-RO" sz="2200"/>
              <a:t>de ID-uri)</a:t>
            </a:r>
            <a:r>
              <a:rPr lang="en-GB" sz="2200"/>
              <a:t> </a:t>
            </a:r>
            <a:endParaRPr lang="de-AT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1000"/>
              <a:t>* sursa:</a:t>
            </a:r>
            <a:r>
              <a:rPr lang="de-AT" sz="1000">
                <a:hlinkClick r:id="rId2"/>
              </a:rPr>
              <a:t> journalofwebsemantics.blogspot.com</a:t>
            </a:r>
            <a:endParaRPr lang="de-AT" sz="1000"/>
          </a:p>
        </p:txBody>
      </p:sp>
      <p:pic>
        <p:nvPicPr>
          <p:cNvPr id="2050" name="Picture 2" descr="http://data.dws.informatik.uni-mannheim.de/lodcloud/2014/ISWC-RDB/LODCloudDiagram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22" y="1700808"/>
            <a:ext cx="8028453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588224" y="1423825"/>
            <a:ext cx="2251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AT"/>
              <a:t>https://lod-cloud.net/</a:t>
            </a:r>
          </a:p>
        </p:txBody>
      </p:sp>
    </p:spTree>
    <p:extLst>
      <p:ext uri="{BB962C8B-B14F-4D97-AF65-F5344CB8AC3E}">
        <p14:creationId xmlns:p14="http://schemas.microsoft.com/office/powerpoint/2010/main" val="1402031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4406900"/>
            <a:ext cx="8352927" cy="1362075"/>
          </a:xfrm>
        </p:spPr>
        <p:txBody>
          <a:bodyPr>
            <a:normAutofit/>
          </a:bodyPr>
          <a:lstStyle/>
          <a:p>
            <a:pPr algn="ctr"/>
            <a:r>
              <a:rPr lang="ro-RO" dirty="0"/>
              <a:t>baze de </a:t>
            </a:r>
            <a:r>
              <a:rPr lang="ro-RO"/>
              <a:t>grafuri rdf</a:t>
            </a:r>
            <a:br>
              <a:rPr lang="ro-RO"/>
            </a:br>
            <a:r>
              <a:rPr lang="ro-RO" b="0"/>
              <a:t> </a:t>
            </a:r>
            <a:r>
              <a:rPr lang="ro-RO" b="0" dirty="0"/>
              <a:t>– privire </a:t>
            </a:r>
            <a:r>
              <a:rPr lang="ro-RO" b="0"/>
              <a:t>de ansamblu -</a:t>
            </a:r>
            <a:endParaRPr lang="de-AT" b="0" dirty="0"/>
          </a:p>
        </p:txBody>
      </p:sp>
    </p:spTree>
    <p:extLst>
      <p:ext uri="{BB962C8B-B14F-4D97-AF65-F5344CB8AC3E}">
        <p14:creationId xmlns:p14="http://schemas.microsoft.com/office/powerpoint/2010/main" val="4137403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0026"/>
          </a:xfrm>
        </p:spPr>
        <p:txBody>
          <a:bodyPr>
            <a:noAutofit/>
          </a:bodyPr>
          <a:lstStyle/>
          <a:p>
            <a:r>
              <a:rPr lang="ro-RO" sz="3000" dirty="0"/>
              <a:t>Exemplu bază de grafuri RDF (sintaxa </a:t>
            </a:r>
            <a:r>
              <a:rPr lang="ro-RO" sz="3000" dirty="0" err="1"/>
              <a:t>Turtle</a:t>
            </a:r>
            <a:r>
              <a:rPr lang="ro-RO" sz="30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462984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dirty="0">
                <a:solidFill>
                  <a:srgbClr val="FF0000"/>
                </a:solidFill>
              </a:rPr>
              <a:t>@prefix : </a:t>
            </a:r>
            <a:r>
              <a:rPr lang="en-GB" dirty="0">
                <a:solidFill>
                  <a:srgbClr val="FF0000"/>
                </a:solidFill>
              </a:rPr>
              <a:t>&lt;http://buchmann.ro#&gt;.</a:t>
            </a:r>
            <a:endParaRPr lang="ro-RO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o-RO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:Robert	:</a:t>
            </a:r>
            <a:r>
              <a:rPr lang="en-US" dirty="0" err="1">
                <a:solidFill>
                  <a:srgbClr val="FF0000"/>
                </a:solidFill>
              </a:rPr>
              <a:t>lucreazaLa</a:t>
            </a:r>
            <a:r>
              <a:rPr lang="en-US" dirty="0">
                <a:solidFill>
                  <a:srgbClr val="FF0000"/>
                </a:solidFill>
              </a:rPr>
              <a:t> 			:UBB.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ro-MD" dirty="0">
                <a:solidFill>
                  <a:srgbClr val="FF0000"/>
                </a:solidFill>
              </a:rPr>
              <a:t>Dan</a:t>
            </a: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ro-MD" dirty="0">
                <a:solidFill>
                  <a:srgbClr val="FF0000"/>
                </a:solidFill>
              </a:rPr>
              <a:t>	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ro-MD" dirty="0" err="1">
                <a:solidFill>
                  <a:srgbClr val="FF0000"/>
                </a:solidFill>
              </a:rPr>
              <a:t>iiPlace</a:t>
            </a:r>
            <a:r>
              <a:rPr lang="ro-MD" dirty="0">
                <a:solidFill>
                  <a:srgbClr val="FF0000"/>
                </a:solidFill>
              </a:rPr>
              <a:t>		</a:t>
            </a:r>
            <a:r>
              <a:rPr lang="en-US" dirty="0">
                <a:solidFill>
                  <a:srgbClr val="FF0000"/>
                </a:solidFill>
              </a:rPr>
              <a:t>	:</a:t>
            </a:r>
            <a:r>
              <a:rPr lang="ro-MD" dirty="0">
                <a:solidFill>
                  <a:srgbClr val="FF0000"/>
                </a:solidFill>
              </a:rPr>
              <a:t>Terminator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 err="1">
                <a:solidFill>
                  <a:srgbClr val="FF0000"/>
                </a:solidFill>
              </a:rPr>
              <a:t>Patrik</a:t>
            </a:r>
            <a:r>
              <a:rPr lang="en-US" dirty="0">
                <a:solidFill>
                  <a:srgbClr val="FF0000"/>
                </a:solidFill>
              </a:rPr>
              <a:t>		:</a:t>
            </a:r>
            <a:r>
              <a:rPr lang="en-US" dirty="0" err="1">
                <a:solidFill>
                  <a:srgbClr val="FF0000"/>
                </a:solidFill>
              </a:rPr>
              <a:t>traiesteLa</a:t>
            </a:r>
            <a:r>
              <a:rPr lang="en-US" dirty="0">
                <a:solidFill>
                  <a:srgbClr val="FF0000"/>
                </a:solidFill>
              </a:rPr>
              <a:t>		</a:t>
            </a:r>
            <a:r>
              <a:rPr lang="en-US">
                <a:solidFill>
                  <a:srgbClr val="FF0000"/>
                </a:solidFill>
              </a:rPr>
              <a:t>	:</a:t>
            </a:r>
            <a:r>
              <a:rPr lang="ro-MD">
                <a:solidFill>
                  <a:srgbClr val="FF0000"/>
                </a:solidFill>
              </a:rPr>
              <a:t>ClujNapoca</a:t>
            </a:r>
            <a:r>
              <a:rPr lang="en-US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:Susana	:</a:t>
            </a:r>
            <a:r>
              <a:rPr lang="en-US" dirty="0" err="1">
                <a:solidFill>
                  <a:srgbClr val="FF0000"/>
                </a:solidFill>
              </a:rPr>
              <a:t>areCopilPe</a:t>
            </a:r>
            <a:r>
              <a:rPr lang="en-US" dirty="0">
                <a:solidFill>
                  <a:srgbClr val="FF0000"/>
                </a:solidFill>
              </a:rPr>
              <a:t>			:Robert.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:Robert	:</a:t>
            </a:r>
            <a:r>
              <a:rPr lang="en-US" dirty="0" err="1">
                <a:solidFill>
                  <a:srgbClr val="FF0000"/>
                </a:solidFill>
              </a:rPr>
              <a:t>areCopilPe</a:t>
            </a:r>
            <a:r>
              <a:rPr lang="en-US" dirty="0">
                <a:solidFill>
                  <a:srgbClr val="FF0000"/>
                </a:solidFill>
              </a:rPr>
              <a:t>			:</a:t>
            </a:r>
            <a:r>
              <a:rPr lang="ro-MD" dirty="0">
                <a:solidFill>
                  <a:srgbClr val="FF0000"/>
                </a:solidFill>
              </a:rPr>
              <a:t>Dan</a:t>
            </a:r>
            <a:r>
              <a:rPr lang="en-US" dirty="0">
                <a:solidFill>
                  <a:srgbClr val="FF0000"/>
                </a:solidFill>
              </a:rPr>
              <a:t>, :</a:t>
            </a:r>
            <a:r>
              <a:rPr lang="en-US" dirty="0" err="1">
                <a:solidFill>
                  <a:srgbClr val="FF0000"/>
                </a:solidFill>
              </a:rPr>
              <a:t>Patrik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1" dirty="0"/>
              <a:t>(Sub</a:t>
            </a:r>
            <a:r>
              <a:rPr lang="ro-RO" sz="2400" b="1" dirty="0" err="1"/>
              <a:t>iecte</a:t>
            </a:r>
            <a:r>
              <a:rPr lang="en-US" sz="2400" b="1" dirty="0"/>
              <a:t>)	 (Predicate) 			(Ob</a:t>
            </a:r>
            <a:r>
              <a:rPr lang="ro-RO" sz="2400" b="1" dirty="0"/>
              <a:t>i</a:t>
            </a:r>
            <a:r>
              <a:rPr lang="en-US" sz="2400" b="1" dirty="0" err="1"/>
              <a:t>ect</a:t>
            </a:r>
            <a:r>
              <a:rPr lang="ro-RO" sz="2400" b="1" dirty="0"/>
              <a:t>e</a:t>
            </a:r>
            <a:r>
              <a:rPr lang="en-US" sz="2400" b="1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endParaRPr lang="ro-RO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o-RO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259632" y="3429000"/>
            <a:ext cx="0" cy="5040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059832" y="3429000"/>
            <a:ext cx="0" cy="5040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732240" y="3429000"/>
            <a:ext cx="0" cy="5040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323528" y="53732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o-RO" i="1"/>
          </a:p>
        </p:txBody>
      </p:sp>
    </p:spTree>
    <p:extLst>
      <p:ext uri="{BB962C8B-B14F-4D97-AF65-F5344CB8AC3E}">
        <p14:creationId xmlns:p14="http://schemas.microsoft.com/office/powerpoint/2010/main" val="3828800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9273" y="844429"/>
            <a:ext cx="81361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o-RO" sz="1400" b="1" dirty="0"/>
          </a:p>
          <a:p>
            <a:r>
              <a:rPr lang="ro-MD" sz="1400" b="1"/>
              <a:t>În loc JOIN-uri</a:t>
            </a:r>
            <a:r>
              <a:rPr lang="ro-MD" sz="1400" b="1" dirty="0"/>
              <a:t>, interogările urmează un </a:t>
            </a:r>
            <a:r>
              <a:rPr lang="en-US" sz="1400" b="1" dirty="0"/>
              <a:t>"drum </a:t>
            </a:r>
            <a:r>
              <a:rPr lang="en-US" sz="1400" b="1" dirty="0" err="1"/>
              <a:t>prin</a:t>
            </a:r>
            <a:r>
              <a:rPr lang="en-US" sz="1400" b="1" dirty="0"/>
              <a:t> </a:t>
            </a:r>
            <a:r>
              <a:rPr lang="en-US" sz="1400" b="1" dirty="0" err="1"/>
              <a:t>graf</a:t>
            </a:r>
            <a:r>
              <a:rPr lang="en-US" sz="1400" b="1" dirty="0"/>
              <a:t>" </a:t>
            </a:r>
            <a:r>
              <a:rPr lang="ro-MD" sz="1400" dirty="0"/>
              <a:t>= </a:t>
            </a:r>
            <a:r>
              <a:rPr lang="en-US" sz="1400" dirty="0" err="1"/>
              <a:t>algoritm</a:t>
            </a:r>
            <a:r>
              <a:rPr lang="ro-MD" sz="1400" dirty="0"/>
              <a:t>i de parcurgere</a:t>
            </a:r>
            <a:r>
              <a:rPr lang="en-US" sz="1400" dirty="0"/>
              <a:t> </a:t>
            </a:r>
            <a:r>
              <a:rPr lang="ro-MD" sz="1400" dirty="0"/>
              <a:t>d</a:t>
            </a:r>
            <a:r>
              <a:rPr lang="en-US" sz="1400" dirty="0"/>
              <a:t>e </a:t>
            </a:r>
            <a:r>
              <a:rPr lang="en-US" sz="1400" dirty="0" err="1"/>
              <a:t>grafuri</a:t>
            </a:r>
            <a:r>
              <a:rPr lang="en-US" sz="1400" dirty="0"/>
              <a:t>, </a:t>
            </a:r>
            <a:r>
              <a:rPr lang="ro-MD" sz="1400" dirty="0"/>
              <a:t>deghizați în interogări (limbajul SPARQL*)</a:t>
            </a:r>
            <a:endParaRPr lang="en-US" sz="1400" dirty="0"/>
          </a:p>
          <a:p>
            <a:r>
              <a:rPr lang="en-US" sz="1400" dirty="0">
                <a:solidFill>
                  <a:srgbClr val="FF0000"/>
                </a:solidFill>
              </a:rPr>
              <a:t>SELECT ?x</a:t>
            </a:r>
            <a:r>
              <a:rPr lang="ro-MD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WHERE</a:t>
            </a:r>
            <a:r>
              <a:rPr lang="ro-RO" sz="1400" dirty="0">
                <a:solidFill>
                  <a:srgbClr val="FF0000"/>
                </a:solidFill>
              </a:rPr>
              <a:t>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{</a:t>
            </a:r>
            <a:r>
              <a:rPr lang="ro-RO" sz="1400" dirty="0">
                <a:solidFill>
                  <a:srgbClr val="FF0000"/>
                </a:solidFill>
              </a:rPr>
              <a:t>:Susana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b="1" dirty="0">
                <a:solidFill>
                  <a:srgbClr val="FF0000"/>
                </a:solidFill>
              </a:rPr>
              <a:t>:</a:t>
            </a:r>
            <a:r>
              <a:rPr lang="ro-RO" sz="1400" b="1" dirty="0" err="1">
                <a:solidFill>
                  <a:srgbClr val="FF0000"/>
                </a:solidFill>
              </a:rPr>
              <a:t>areCopilPe</a:t>
            </a:r>
            <a:r>
              <a:rPr lang="en-US" sz="1400" b="1" dirty="0">
                <a:solidFill>
                  <a:srgbClr val="FF0000"/>
                </a:solidFill>
              </a:rPr>
              <a:t>/:</a:t>
            </a:r>
            <a:r>
              <a:rPr lang="ro-RO" sz="1400" b="1" dirty="0" err="1">
                <a:solidFill>
                  <a:srgbClr val="FF0000"/>
                </a:solidFill>
              </a:rPr>
              <a:t>areCopilPe</a:t>
            </a:r>
            <a:r>
              <a:rPr lang="ro-RO" sz="1400" b="1" dirty="0">
                <a:solidFill>
                  <a:srgbClr val="FF0000"/>
                </a:solidFill>
              </a:rPr>
              <a:t>/:</a:t>
            </a:r>
            <a:r>
              <a:rPr lang="ro-RO" sz="1400" b="1" dirty="0" err="1">
                <a:solidFill>
                  <a:srgbClr val="FF0000"/>
                </a:solidFill>
              </a:rPr>
              <a:t>iiPlace</a:t>
            </a:r>
            <a:r>
              <a:rPr lang="ro-RO" sz="1400" b="1" dirty="0">
                <a:solidFill>
                  <a:srgbClr val="FF0000"/>
                </a:solidFill>
              </a:rPr>
              <a:t> </a:t>
            </a:r>
            <a:r>
              <a:rPr lang="ro-RO" sz="1400" dirty="0">
                <a:solidFill>
                  <a:srgbClr val="FF0000"/>
                </a:solidFill>
              </a:rPr>
              <a:t>?x</a:t>
            </a:r>
            <a:r>
              <a:rPr lang="en-US" sz="1400" dirty="0">
                <a:solidFill>
                  <a:srgbClr val="FF0000"/>
                </a:solidFill>
              </a:rPr>
              <a:t>}</a:t>
            </a:r>
            <a:r>
              <a:rPr lang="ro-MD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=&gt; </a:t>
            </a:r>
            <a:r>
              <a:rPr lang="ro-MD" sz="1400" dirty="0"/>
              <a:t>Ce le place nepoților Susanei? </a:t>
            </a:r>
            <a:r>
              <a:rPr lang="ro-RO" sz="1400" dirty="0"/>
              <a:t>Terminator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38611" y="524115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000" b="1"/>
              <a:t>Principiul interogărilor</a:t>
            </a:r>
            <a:endParaRPr lang="ro-RO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805644" y="2363711"/>
            <a:ext cx="2327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*see</a:t>
            </a:r>
          </a:p>
          <a:p>
            <a:r>
              <a:rPr lang="de-AT" sz="1000" dirty="0"/>
              <a:t>https://www.w3.org/TR/sparql11-query/</a:t>
            </a:r>
          </a:p>
        </p:txBody>
      </p:sp>
      <p:sp>
        <p:nvSpPr>
          <p:cNvPr id="27" name="Oval 26"/>
          <p:cNvSpPr/>
          <p:nvPr/>
        </p:nvSpPr>
        <p:spPr>
          <a:xfrm>
            <a:off x="3245346" y="3250175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Robert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915505" y="4196523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>
                <a:solidFill>
                  <a:schemeClr val="tx1"/>
                </a:solidFill>
                <a:latin typeface="Arial Narrow" panose="020B0606020202030204" pitchFamily="34" charset="0"/>
              </a:rPr>
              <a:t>UBB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937298" y="2923218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665490" y="3106159"/>
            <a:ext cx="1356648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Terminator</a:t>
            </a:r>
          </a:p>
        </p:txBody>
      </p:sp>
      <p:sp>
        <p:nvSpPr>
          <p:cNvPr id="33" name="Oval 32"/>
          <p:cNvSpPr/>
          <p:nvPr/>
        </p:nvSpPr>
        <p:spPr>
          <a:xfrm>
            <a:off x="1915505" y="2235614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Susana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355976" y="5194391"/>
            <a:ext cx="1368152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>
                <a:solidFill>
                  <a:schemeClr val="tx1"/>
                </a:solidFill>
                <a:latin typeface="Arial Narrow" panose="020B0606020202030204" pitchFamily="34" charset="0"/>
              </a:rPr>
              <a:t>ClujNapoca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713162" y="4196523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Patrik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42" name="Straight Arrow Connector 41"/>
          <p:cNvCxnSpPr>
            <a:stCxn id="33" idx="5"/>
            <a:endCxn id="27" idx="1"/>
          </p:cNvCxnSpPr>
          <p:nvPr/>
        </p:nvCxnSpPr>
        <p:spPr>
          <a:xfrm>
            <a:off x="2714520" y="2665853"/>
            <a:ext cx="667915" cy="65813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6"/>
            <a:endCxn id="30" idx="2"/>
          </p:cNvCxnSpPr>
          <p:nvPr/>
        </p:nvCxnSpPr>
        <p:spPr>
          <a:xfrm flipV="1">
            <a:off x="4181450" y="3175246"/>
            <a:ext cx="755848" cy="326957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  <a:stCxn id="30" idx="6"/>
            <a:endCxn id="32" idx="2"/>
          </p:cNvCxnSpPr>
          <p:nvPr/>
        </p:nvCxnSpPr>
        <p:spPr>
          <a:xfrm>
            <a:off x="5873402" y="3175246"/>
            <a:ext cx="792088" cy="18294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7" idx="4"/>
            <a:endCxn id="41" idx="0"/>
          </p:cNvCxnSpPr>
          <p:nvPr/>
        </p:nvCxnSpPr>
        <p:spPr>
          <a:xfrm>
            <a:off x="3713398" y="3754231"/>
            <a:ext cx="467816" cy="44229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3"/>
            <a:endCxn id="29" idx="7"/>
          </p:cNvCxnSpPr>
          <p:nvPr/>
        </p:nvCxnSpPr>
        <p:spPr>
          <a:xfrm flipH="1">
            <a:off x="2714520" y="3680414"/>
            <a:ext cx="667915" cy="589926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  <a:stCxn id="41" idx="4"/>
            <a:endCxn id="34" idx="1"/>
          </p:cNvCxnSpPr>
          <p:nvPr/>
        </p:nvCxnSpPr>
        <p:spPr>
          <a:xfrm>
            <a:off x="4181214" y="4700579"/>
            <a:ext cx="375123" cy="56762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947306" y="3096286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83557" y="2841033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48744" y="3821488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71805" y="3736532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lucreazaLa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37750" y="4830504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traiesteLa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873402" y="2867469"/>
            <a:ext cx="15431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iiPlace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F1EE6F-F37F-48C8-BAD1-FE75D8131E26}"/>
              </a:ext>
            </a:extLst>
          </p:cNvPr>
          <p:cNvGrpSpPr/>
          <p:nvPr/>
        </p:nvGrpSpPr>
        <p:grpSpPr>
          <a:xfrm>
            <a:off x="2736825" y="2672379"/>
            <a:ext cx="3921279" cy="829824"/>
            <a:chOff x="2801032" y="3217693"/>
            <a:chExt cx="3921279" cy="82982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9BC4446-4E6C-4EF2-9C13-2516011F776F}"/>
                </a:ext>
              </a:extLst>
            </p:cNvPr>
            <p:cNvCxnSpPr/>
            <p:nvPr/>
          </p:nvCxnSpPr>
          <p:spPr>
            <a:xfrm>
              <a:off x="2801032" y="3217693"/>
              <a:ext cx="667915" cy="65813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CD7BF5A-B93E-4CD8-9289-24EA9A25C9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8271" y="3705171"/>
              <a:ext cx="782034" cy="34234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B48A076-6AB3-4AE1-9CFF-8F47BB0210BB}"/>
                </a:ext>
              </a:extLst>
            </p:cNvPr>
            <p:cNvCxnSpPr>
              <a:cxnSpLocks/>
            </p:cNvCxnSpPr>
            <p:nvPr/>
          </p:nvCxnSpPr>
          <p:spPr>
            <a:xfrm>
              <a:off x="5930223" y="3720560"/>
              <a:ext cx="792088" cy="18294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0157149-B335-473D-A548-4A26865F0CD8}"/>
              </a:ext>
            </a:extLst>
          </p:cNvPr>
          <p:cNvSpPr txBox="1"/>
          <p:nvPr/>
        </p:nvSpPr>
        <p:spPr>
          <a:xfrm>
            <a:off x="580470" y="5903627"/>
            <a:ext cx="72520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sz="1400"/>
              <a:t>Graful e direcționat, însă interogările pot să navigheze muchiile și în contrasens:</a:t>
            </a:r>
          </a:p>
          <a:p>
            <a:r>
              <a:rPr lang="en-US" sz="1400">
                <a:solidFill>
                  <a:srgbClr val="FF0000"/>
                </a:solidFill>
              </a:rPr>
              <a:t>SELECT ?x</a:t>
            </a:r>
            <a:r>
              <a:rPr lang="ro-MD" sz="1400">
                <a:solidFill>
                  <a:srgbClr val="FF0000"/>
                </a:solidFill>
              </a:rPr>
              <a:t> </a:t>
            </a:r>
            <a:r>
              <a:rPr lang="en-US" sz="1400">
                <a:solidFill>
                  <a:srgbClr val="FF0000"/>
                </a:solidFill>
              </a:rPr>
              <a:t>WHERE</a:t>
            </a:r>
            <a:r>
              <a:rPr lang="ro-RO" sz="1400">
                <a:solidFill>
                  <a:srgbClr val="FF0000"/>
                </a:solidFill>
              </a:rPr>
              <a:t> </a:t>
            </a:r>
          </a:p>
          <a:p>
            <a:r>
              <a:rPr lang="en-US" sz="1400">
                <a:solidFill>
                  <a:srgbClr val="FF0000"/>
                </a:solidFill>
              </a:rPr>
              <a:t>{</a:t>
            </a:r>
            <a:r>
              <a:rPr lang="ro-MD" sz="1400">
                <a:solidFill>
                  <a:srgbClr val="FF0000"/>
                </a:solidFill>
              </a:rPr>
              <a:t>?x ^:iiPlace/^:areCopilPe/^:areCopilPe :Susana</a:t>
            </a:r>
            <a:r>
              <a:rPr lang="en-US" sz="1400">
                <a:solidFill>
                  <a:srgbClr val="FF0000"/>
                </a:solidFill>
              </a:rPr>
              <a:t>}</a:t>
            </a:r>
            <a:endParaRPr lang="ro-MD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01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41" grpId="0" animBg="1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7A061C-C494-402F-9A96-A5B5553929C7}"/>
              </a:ext>
            </a:extLst>
          </p:cNvPr>
          <p:cNvSpPr txBox="1">
            <a:spLocks/>
          </p:cNvSpPr>
          <p:nvPr/>
        </p:nvSpPr>
        <p:spPr>
          <a:xfrm>
            <a:off x="284204" y="157249"/>
            <a:ext cx="737976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MD" sz="2000" b="1"/>
              <a:t>Raționarea automată (Machine Reasoning):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o-MD" sz="1400"/>
              <a:t>Simultan, SPARQL este și un limbaj de </a:t>
            </a:r>
            <a:r>
              <a:rPr lang="ro-MD" sz="1400" b="1"/>
              <a:t>reguli</a:t>
            </a:r>
            <a:r>
              <a:rPr lang="en-US" sz="1400" b="1"/>
              <a:t> de ra</a:t>
            </a:r>
            <a:r>
              <a:rPr lang="ro-MD" sz="1400" b="1"/>
              <a:t>ționare</a:t>
            </a:r>
            <a:r>
              <a:rPr lang="ro-MD" sz="1400"/>
              <a:t> = generează informații noi în graf (relații noi, noduri noi) pe baza unor patternuri deductive</a:t>
            </a:r>
            <a:r>
              <a:rPr lang="en-US" sz="1400"/>
              <a:t> </a:t>
            </a:r>
            <a:r>
              <a:rPr lang="en-US" sz="1400" dirty="0"/>
              <a:t>(se </a:t>
            </a:r>
            <a:r>
              <a:rPr lang="en-US" sz="1400" dirty="0" err="1"/>
              <a:t>aplic</a:t>
            </a:r>
            <a:r>
              <a:rPr lang="ro-MD" sz="1400" dirty="0"/>
              <a:t>ă </a:t>
            </a:r>
            <a:r>
              <a:rPr lang="ro-MD" sz="1400"/>
              <a:t>logici formale, similar cu Prolog)</a:t>
            </a:r>
            <a:endParaRPr lang="en-US" sz="1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4AAF5A-7655-4B18-AEAF-C37565CD1BBA}"/>
              </a:ext>
            </a:extLst>
          </p:cNvPr>
          <p:cNvSpPr/>
          <p:nvPr/>
        </p:nvSpPr>
        <p:spPr>
          <a:xfrm>
            <a:off x="3193304" y="3578449"/>
            <a:ext cx="1094272" cy="5393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  <a:t>Robert</a:t>
            </a:r>
            <a:endParaRPr lang="ro-RO" sz="1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FE9550-0881-4F84-9477-6B3753DCD3B6}"/>
              </a:ext>
            </a:extLst>
          </p:cNvPr>
          <p:cNvSpPr/>
          <p:nvPr/>
        </p:nvSpPr>
        <p:spPr>
          <a:xfrm>
            <a:off x="1638767" y="4591016"/>
            <a:ext cx="1094272" cy="5393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400">
                <a:solidFill>
                  <a:schemeClr val="tx1"/>
                </a:solidFill>
                <a:latin typeface="Arial Narrow" panose="020B0606020202030204" pitchFamily="34" charset="0"/>
              </a:rPr>
              <a:t>UBB</a:t>
            </a:r>
            <a:endParaRPr lang="ro-RO" sz="1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1C1DAD-7E87-408C-AF09-FAF0DA2F1D2A}"/>
              </a:ext>
            </a:extLst>
          </p:cNvPr>
          <p:cNvSpPr/>
          <p:nvPr/>
        </p:nvSpPr>
        <p:spPr>
          <a:xfrm>
            <a:off x="5171135" y="3228613"/>
            <a:ext cx="1094272" cy="5393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endParaRPr lang="ro-RO" sz="1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D6D7A8-A0CB-4ED0-9D9A-DA4B248D3A19}"/>
              </a:ext>
            </a:extLst>
          </p:cNvPr>
          <p:cNvSpPr/>
          <p:nvPr/>
        </p:nvSpPr>
        <p:spPr>
          <a:xfrm>
            <a:off x="7191330" y="3424355"/>
            <a:ext cx="1719719" cy="5393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400" dirty="0">
                <a:solidFill>
                  <a:schemeClr val="tx1"/>
                </a:solidFill>
                <a:latin typeface="Arial Narrow" panose="020B0606020202030204" pitchFamily="34" charset="0"/>
              </a:rPr>
              <a:t>Terminator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8F2E45-6EC4-44B8-BA90-3A3B87AE830F}"/>
              </a:ext>
            </a:extLst>
          </p:cNvPr>
          <p:cNvSpPr/>
          <p:nvPr/>
        </p:nvSpPr>
        <p:spPr>
          <a:xfrm>
            <a:off x="1638767" y="2492895"/>
            <a:ext cx="1094272" cy="5393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 Narrow" panose="020B0606020202030204" pitchFamily="34" charset="0"/>
              </a:rPr>
              <a:t>Susana</a:t>
            </a:r>
            <a:endParaRPr lang="ro-RO" sz="1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99EDE9B-A8CC-44F8-84F9-124415676D66}"/>
              </a:ext>
            </a:extLst>
          </p:cNvPr>
          <p:cNvSpPr/>
          <p:nvPr/>
        </p:nvSpPr>
        <p:spPr>
          <a:xfrm>
            <a:off x="4491590" y="5658709"/>
            <a:ext cx="1376554" cy="5393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400">
                <a:solidFill>
                  <a:schemeClr val="tx1"/>
                </a:solidFill>
                <a:latin typeface="Arial Narrow" panose="020B0606020202030204" pitchFamily="34" charset="0"/>
              </a:rPr>
              <a:t>ClujNapoca</a:t>
            </a:r>
            <a:endParaRPr lang="ro-RO" sz="1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AADBE7-90BB-429A-A8ED-B0B0FEB7B3C1}"/>
              </a:ext>
            </a:extLst>
          </p:cNvPr>
          <p:cNvSpPr/>
          <p:nvPr/>
        </p:nvSpPr>
        <p:spPr>
          <a:xfrm>
            <a:off x="3740164" y="4591016"/>
            <a:ext cx="1094272" cy="5393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Patrik</a:t>
            </a:r>
            <a:endParaRPr lang="ro-RO" sz="1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2424AD-3E3A-421E-A1F3-F85E8B324BE2}"/>
              </a:ext>
            </a:extLst>
          </p:cNvPr>
          <p:cNvCxnSpPr>
            <a:stCxn id="10" idx="5"/>
            <a:endCxn id="6" idx="1"/>
          </p:cNvCxnSpPr>
          <p:nvPr/>
        </p:nvCxnSpPr>
        <p:spPr>
          <a:xfrm>
            <a:off x="2572787" y="2953240"/>
            <a:ext cx="780769" cy="70419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A0B3A3-2EA0-452E-8B95-22231B0EF69D}"/>
              </a:ext>
            </a:extLst>
          </p:cNvPr>
          <p:cNvCxnSpPr>
            <a:stCxn id="6" idx="6"/>
            <a:endCxn id="8" idx="2"/>
          </p:cNvCxnSpPr>
          <p:nvPr/>
        </p:nvCxnSpPr>
        <p:spPr>
          <a:xfrm flipV="1">
            <a:off x="4287576" y="3498277"/>
            <a:ext cx="883559" cy="349835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61423A-DBBD-490D-A648-6C2AABB81FA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265407" y="3498277"/>
            <a:ext cx="925923" cy="19574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7A96CF-0903-4645-BBCC-184C4B1C16E9}"/>
              </a:ext>
            </a:extLst>
          </p:cNvPr>
          <p:cNvCxnSpPr>
            <a:stCxn id="6" idx="4"/>
            <a:endCxn id="12" idx="0"/>
          </p:cNvCxnSpPr>
          <p:nvPr/>
        </p:nvCxnSpPr>
        <p:spPr>
          <a:xfrm>
            <a:off x="3740440" y="4117776"/>
            <a:ext cx="546860" cy="47324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75EBB0-31A2-437B-9656-FD1CA6A80C15}"/>
              </a:ext>
            </a:extLst>
          </p:cNvPr>
          <p:cNvCxnSpPr>
            <a:stCxn id="6" idx="3"/>
            <a:endCxn id="7" idx="7"/>
          </p:cNvCxnSpPr>
          <p:nvPr/>
        </p:nvCxnSpPr>
        <p:spPr>
          <a:xfrm flipH="1">
            <a:off x="2572787" y="4038793"/>
            <a:ext cx="780769" cy="631205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96F363-1646-4C5E-9CE9-739338C95DEA}"/>
              </a:ext>
            </a:extLst>
          </p:cNvPr>
          <p:cNvCxnSpPr>
            <a:cxnSpLocks/>
            <a:stCxn id="12" idx="4"/>
            <a:endCxn id="11" idx="1"/>
          </p:cNvCxnSpPr>
          <p:nvPr/>
        </p:nvCxnSpPr>
        <p:spPr>
          <a:xfrm>
            <a:off x="4287300" y="5130343"/>
            <a:ext cx="405882" cy="60734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A1354B-B126-4B78-995E-A0335F3B8DEA}"/>
              </a:ext>
            </a:extLst>
          </p:cNvPr>
          <p:cNvSpPr txBox="1"/>
          <p:nvPr/>
        </p:nvSpPr>
        <p:spPr>
          <a:xfrm>
            <a:off x="4013869" y="3413792"/>
            <a:ext cx="129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>
                <a:latin typeface="Arial Narrow" panose="020B0606020202030204" pitchFamily="34" charset="0"/>
              </a:rPr>
              <a:t>areCopilPe</a:t>
            </a:r>
            <a:endParaRPr lang="ro-RO" sz="1400" dirty="0"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05B03-0A93-48D6-840B-B57F87B532C7}"/>
              </a:ext>
            </a:extLst>
          </p:cNvPr>
          <p:cNvSpPr txBox="1"/>
          <p:nvPr/>
        </p:nvSpPr>
        <p:spPr>
          <a:xfrm>
            <a:off x="2185903" y="3140678"/>
            <a:ext cx="129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dirty="0" err="1">
                <a:latin typeface="Arial Narrow" panose="020B0606020202030204" pitchFamily="34" charset="0"/>
              </a:rPr>
              <a:t>areCopilPe</a:t>
            </a:r>
            <a:endParaRPr lang="ro-RO" sz="1400" dirty="0"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08B10C-15E7-416C-96E5-DB2414D13038}"/>
              </a:ext>
            </a:extLst>
          </p:cNvPr>
          <p:cNvSpPr txBox="1"/>
          <p:nvPr/>
        </p:nvSpPr>
        <p:spPr>
          <a:xfrm>
            <a:off x="3431067" y="4189739"/>
            <a:ext cx="129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>
                <a:latin typeface="Arial Narrow" panose="020B0606020202030204" pitchFamily="34" charset="0"/>
              </a:rPr>
              <a:t>areCopilPe</a:t>
            </a:r>
            <a:endParaRPr lang="ro-RO" sz="1400" dirty="0">
              <a:latin typeface="Arial Narrow" panose="020B0606020202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32BABC-55A6-49B1-88CD-28674A096040}"/>
              </a:ext>
            </a:extLst>
          </p:cNvPr>
          <p:cNvSpPr txBox="1"/>
          <p:nvPr/>
        </p:nvSpPr>
        <p:spPr>
          <a:xfrm>
            <a:off x="2055268" y="4098837"/>
            <a:ext cx="129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>
                <a:latin typeface="Arial Narrow" panose="020B0606020202030204" pitchFamily="34" charset="0"/>
              </a:rPr>
              <a:t>lucreazaLa</a:t>
            </a:r>
            <a:endParaRPr lang="ro-RO" sz="1400" dirty="0"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5D9345-22CB-41DE-A4ED-44F6C41EA756}"/>
              </a:ext>
            </a:extLst>
          </p:cNvPr>
          <p:cNvSpPr txBox="1"/>
          <p:nvPr/>
        </p:nvSpPr>
        <p:spPr>
          <a:xfrm>
            <a:off x="4002698" y="5269359"/>
            <a:ext cx="129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>
                <a:latin typeface="Arial Narrow" panose="020B0606020202030204" pitchFamily="34" charset="0"/>
              </a:rPr>
              <a:t>traiesteLa</a:t>
            </a:r>
            <a:endParaRPr lang="ro-RO" sz="1400" dirty="0">
              <a:latin typeface="Arial Narrow" panose="020B0606020202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44A49-3F30-4E16-912E-1BC80D77AAAC}"/>
              </a:ext>
            </a:extLst>
          </p:cNvPr>
          <p:cNvSpPr txBox="1"/>
          <p:nvPr/>
        </p:nvSpPr>
        <p:spPr>
          <a:xfrm>
            <a:off x="6265407" y="3168964"/>
            <a:ext cx="1803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dirty="0" err="1">
                <a:latin typeface="Arial Narrow" panose="020B0606020202030204" pitchFamily="34" charset="0"/>
              </a:rPr>
              <a:t>iiPlace</a:t>
            </a:r>
            <a:endParaRPr lang="ro-RO" sz="1400" dirty="0">
              <a:latin typeface="Arial Narrow" panose="020B0606020202030204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DE8C6AA-673C-4FCA-B44A-85627A9C840B}"/>
              </a:ext>
            </a:extLst>
          </p:cNvPr>
          <p:cNvSpPr/>
          <p:nvPr/>
        </p:nvSpPr>
        <p:spPr>
          <a:xfrm>
            <a:off x="971600" y="2856441"/>
            <a:ext cx="3463118" cy="3388561"/>
          </a:xfrm>
          <a:custGeom>
            <a:avLst/>
            <a:gdLst>
              <a:gd name="connsiteX0" fmla="*/ 415015 w 2115228"/>
              <a:gd name="connsiteY0" fmla="*/ 0 h 1762022"/>
              <a:gd name="connsiteX1" fmla="*/ 5440 w 2115228"/>
              <a:gd name="connsiteY1" fmla="*/ 957263 h 1762022"/>
              <a:gd name="connsiteX2" fmla="*/ 676953 w 2115228"/>
              <a:gd name="connsiteY2" fmla="*/ 1714500 h 1762022"/>
              <a:gd name="connsiteX3" fmla="*/ 2115228 w 2115228"/>
              <a:gd name="connsiteY3" fmla="*/ 1619250 h 176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228" h="1762022">
                <a:moveTo>
                  <a:pt x="415015" y="0"/>
                </a:moveTo>
                <a:cubicBezTo>
                  <a:pt x="188399" y="335756"/>
                  <a:pt x="-38216" y="671513"/>
                  <a:pt x="5440" y="957263"/>
                </a:cubicBezTo>
                <a:cubicBezTo>
                  <a:pt x="49096" y="1243013"/>
                  <a:pt x="325322" y="1604169"/>
                  <a:pt x="676953" y="1714500"/>
                </a:cubicBezTo>
                <a:cubicBezTo>
                  <a:pt x="1028584" y="1824831"/>
                  <a:pt x="1571906" y="1722040"/>
                  <a:pt x="2115228" y="161925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FDB300-3FD5-4F37-BB3D-7A55C770CFAB}"/>
              </a:ext>
            </a:extLst>
          </p:cNvPr>
          <p:cNvSpPr txBox="1"/>
          <p:nvPr/>
        </p:nvSpPr>
        <p:spPr>
          <a:xfrm>
            <a:off x="2660479" y="5180032"/>
            <a:ext cx="366222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rgbClr val="FF0000"/>
                </a:solidFill>
                <a:latin typeface="Arial Narrow" panose="020B0606020202030204" pitchFamily="34" charset="0"/>
              </a:rPr>
              <a:t>:areRudeLa</a:t>
            </a:r>
            <a:endParaRPr lang="ro-RO" sz="1400" i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5A329D-2A0E-4624-8215-C5D6EF841BD8}"/>
              </a:ext>
            </a:extLst>
          </p:cNvPr>
          <p:cNvSpPr txBox="1"/>
          <p:nvPr/>
        </p:nvSpPr>
        <p:spPr>
          <a:xfrm>
            <a:off x="1336383" y="6013860"/>
            <a:ext cx="366222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rgbClr val="FF0000"/>
                </a:solidFill>
                <a:latin typeface="Arial Narrow" panose="020B0606020202030204" pitchFamily="34" charset="0"/>
              </a:rPr>
              <a:t>:areRudeLa</a:t>
            </a:r>
            <a:endParaRPr lang="ro-RO" sz="1400" i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427549-51E8-465F-864E-461F7A1947BC}"/>
              </a:ext>
            </a:extLst>
          </p:cNvPr>
          <p:cNvSpPr txBox="1"/>
          <p:nvPr/>
        </p:nvSpPr>
        <p:spPr>
          <a:xfrm>
            <a:off x="6035905" y="4676308"/>
            <a:ext cx="366222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solidFill>
                  <a:srgbClr val="FF0000"/>
                </a:solidFill>
                <a:latin typeface="Arial Narrow" panose="020B0606020202030204" pitchFamily="34" charset="0"/>
              </a:rPr>
              <a:t>:areRudeLa</a:t>
            </a:r>
            <a:endParaRPr lang="ro-RO" sz="1400" i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B830C44-4E2D-4507-862B-F6FA28B0DF5F}"/>
              </a:ext>
            </a:extLst>
          </p:cNvPr>
          <p:cNvSpPr/>
          <p:nvPr/>
        </p:nvSpPr>
        <p:spPr>
          <a:xfrm>
            <a:off x="3193303" y="4075989"/>
            <a:ext cx="1249836" cy="1903049"/>
          </a:xfrm>
          <a:custGeom>
            <a:avLst/>
            <a:gdLst>
              <a:gd name="connsiteX0" fmla="*/ 415015 w 2115228"/>
              <a:gd name="connsiteY0" fmla="*/ 0 h 1762022"/>
              <a:gd name="connsiteX1" fmla="*/ 5440 w 2115228"/>
              <a:gd name="connsiteY1" fmla="*/ 957263 h 1762022"/>
              <a:gd name="connsiteX2" fmla="*/ 676953 w 2115228"/>
              <a:gd name="connsiteY2" fmla="*/ 1714500 h 1762022"/>
              <a:gd name="connsiteX3" fmla="*/ 2115228 w 2115228"/>
              <a:gd name="connsiteY3" fmla="*/ 1619250 h 176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228" h="1762022">
                <a:moveTo>
                  <a:pt x="415015" y="0"/>
                </a:moveTo>
                <a:cubicBezTo>
                  <a:pt x="188399" y="335756"/>
                  <a:pt x="-38216" y="671513"/>
                  <a:pt x="5440" y="957263"/>
                </a:cubicBezTo>
                <a:cubicBezTo>
                  <a:pt x="49096" y="1243013"/>
                  <a:pt x="325322" y="1604169"/>
                  <a:pt x="676953" y="1714500"/>
                </a:cubicBezTo>
                <a:cubicBezTo>
                  <a:pt x="1028584" y="1824831"/>
                  <a:pt x="1571906" y="1722040"/>
                  <a:pt x="2115228" y="161925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74F0DD-7F8C-4304-8C16-7BD78F71C459}"/>
              </a:ext>
            </a:extLst>
          </p:cNvPr>
          <p:cNvSpPr txBox="1"/>
          <p:nvPr/>
        </p:nvSpPr>
        <p:spPr>
          <a:xfrm>
            <a:off x="284203" y="1185308"/>
            <a:ext cx="85362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800">
                <a:solidFill>
                  <a:srgbClr val="FF0000"/>
                </a:solidFill>
              </a:rPr>
              <a:t>INSERT 	</a:t>
            </a:r>
            <a:r>
              <a:rPr lang="en-US">
                <a:solidFill>
                  <a:srgbClr val="FF0000"/>
                </a:solidFill>
              </a:rPr>
              <a:t>{?x </a:t>
            </a:r>
            <a:r>
              <a:rPr lang="ro-MD">
                <a:solidFill>
                  <a:srgbClr val="FF0000"/>
                </a:solidFill>
              </a:rPr>
              <a:t>	</a:t>
            </a:r>
            <a:r>
              <a:rPr lang="en-US">
                <a:solidFill>
                  <a:srgbClr val="FF0000"/>
                </a:solidFill>
              </a:rPr>
              <a:t>:areRudeLa </a:t>
            </a:r>
            <a:r>
              <a:rPr lang="ro-MD">
                <a:solidFill>
                  <a:srgbClr val="FF0000"/>
                </a:solidFill>
              </a:rPr>
              <a:t>				</a:t>
            </a:r>
            <a:r>
              <a:rPr lang="en-US">
                <a:solidFill>
                  <a:srgbClr val="FF0000"/>
                </a:solidFill>
              </a:rPr>
              <a:t>?y}</a:t>
            </a:r>
            <a:endParaRPr lang="ro-RO" sz="180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WHERE</a:t>
            </a:r>
            <a:r>
              <a:rPr lang="ro-RO" sz="1800">
                <a:solidFill>
                  <a:srgbClr val="FF0000"/>
                </a:solidFill>
              </a:rPr>
              <a:t> 	</a:t>
            </a:r>
            <a:r>
              <a:rPr lang="en-US" sz="1800">
                <a:solidFill>
                  <a:srgbClr val="FF0000"/>
                </a:solidFill>
              </a:rPr>
              <a:t>{?x 	(:areCopilPe|^:areCopilPe)+/</a:t>
            </a:r>
            <a:r>
              <a:rPr lang="ro-RO" sz="1800">
                <a:solidFill>
                  <a:srgbClr val="FF0000"/>
                </a:solidFill>
              </a:rPr>
              <a:t>:</a:t>
            </a:r>
            <a:r>
              <a:rPr lang="en-US" sz="1800">
                <a:solidFill>
                  <a:srgbClr val="FF0000"/>
                </a:solidFill>
              </a:rPr>
              <a:t>traiesteLa 	?y}</a:t>
            </a:r>
            <a:endParaRPr lang="ro-MD" sz="1800">
              <a:solidFill>
                <a:srgbClr val="FF0000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6CAFC0E-3EAE-4490-8290-FF52C1719C9D}"/>
              </a:ext>
            </a:extLst>
          </p:cNvPr>
          <p:cNvSpPr/>
          <p:nvPr/>
        </p:nvSpPr>
        <p:spPr>
          <a:xfrm rot="20238757" flipH="1">
            <a:off x="5145146" y="3815627"/>
            <a:ext cx="1249836" cy="1903049"/>
          </a:xfrm>
          <a:custGeom>
            <a:avLst/>
            <a:gdLst>
              <a:gd name="connsiteX0" fmla="*/ 415015 w 2115228"/>
              <a:gd name="connsiteY0" fmla="*/ 0 h 1762022"/>
              <a:gd name="connsiteX1" fmla="*/ 5440 w 2115228"/>
              <a:gd name="connsiteY1" fmla="*/ 957263 h 1762022"/>
              <a:gd name="connsiteX2" fmla="*/ 676953 w 2115228"/>
              <a:gd name="connsiteY2" fmla="*/ 1714500 h 1762022"/>
              <a:gd name="connsiteX3" fmla="*/ 2115228 w 2115228"/>
              <a:gd name="connsiteY3" fmla="*/ 1619250 h 1762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5228" h="1762022">
                <a:moveTo>
                  <a:pt x="415015" y="0"/>
                </a:moveTo>
                <a:cubicBezTo>
                  <a:pt x="188399" y="335756"/>
                  <a:pt x="-38216" y="671513"/>
                  <a:pt x="5440" y="957263"/>
                </a:cubicBezTo>
                <a:cubicBezTo>
                  <a:pt x="49096" y="1243013"/>
                  <a:pt x="325322" y="1604169"/>
                  <a:pt x="676953" y="1714500"/>
                </a:cubicBezTo>
                <a:cubicBezTo>
                  <a:pt x="1028584" y="1824831"/>
                  <a:pt x="1571906" y="1722040"/>
                  <a:pt x="2115228" y="161925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29DA47-AE73-4A1C-9C1D-79D187EC7B02}"/>
              </a:ext>
            </a:extLst>
          </p:cNvPr>
          <p:cNvSpPr txBox="1"/>
          <p:nvPr/>
        </p:nvSpPr>
        <p:spPr>
          <a:xfrm>
            <a:off x="236286" y="1758622"/>
            <a:ext cx="89442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MD" sz="1600" i="1"/>
              <a:t>(scurtătură între un loc și cei care au rude în acel loc – prin rude înțelegem oricine de care suntem conectați pe </a:t>
            </a:r>
            <a:r>
              <a:rPr lang="ro-MD" sz="1600" b="1" i="1"/>
              <a:t>un lanț oricât de lung de relații areCopil, în sens normal sau contra-sens</a:t>
            </a:r>
            <a:r>
              <a:rPr lang="ro-MD" sz="1600" i="1"/>
              <a:t>)</a:t>
            </a:r>
            <a:endParaRPr lang="en-US" sz="1600" i="1"/>
          </a:p>
        </p:txBody>
      </p:sp>
    </p:spTree>
    <p:extLst>
      <p:ext uri="{BB962C8B-B14F-4D97-AF65-F5344CB8AC3E}">
        <p14:creationId xmlns:p14="http://schemas.microsoft.com/office/powerpoint/2010/main" val="79675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32" grpId="0"/>
      <p:bldP spid="33" grpId="0"/>
      <p:bldP spid="28" grpId="0" animBg="1"/>
      <p:bldP spid="31" grpId="0" animBg="1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0D8A-C721-4487-B40F-B6FE25F55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MD"/>
              <a:t>URI = identificator universal de </a:t>
            </a:r>
            <a:r>
              <a:rPr lang="en-US"/>
              <a:t>"resurse" (=de orice)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AEC0C-44B9-48F3-81A8-97DACA93E127}"/>
              </a:ext>
            </a:extLst>
          </p:cNvPr>
          <p:cNvSpPr txBox="1"/>
          <p:nvPr/>
        </p:nvSpPr>
        <p:spPr>
          <a:xfrm>
            <a:off x="251520" y="1484784"/>
            <a:ext cx="86409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/>
              <a:t>În exemplul precedent, </a:t>
            </a:r>
            <a:r>
              <a:rPr lang="ro-RO" sz="2000" dirty="0"/>
              <a:t>toți termenii sunt de tip </a:t>
            </a:r>
            <a:r>
              <a:rPr lang="ro-RO" sz="2000" b="1" dirty="0">
                <a:solidFill>
                  <a:srgbClr val="FF0000"/>
                </a:solidFill>
              </a:rPr>
              <a:t>URI</a:t>
            </a:r>
            <a:r>
              <a:rPr lang="ro-RO" sz="2000" dirty="0"/>
              <a:t> = </a:t>
            </a:r>
            <a:r>
              <a:rPr lang="ro-RO" sz="2000" b="1" dirty="0"/>
              <a:t>termeni cu semnificație fix</a:t>
            </a:r>
            <a:r>
              <a:rPr lang="en-US" sz="2000" b="1" dirty="0"/>
              <a:t>at</a:t>
            </a:r>
            <a:r>
              <a:rPr lang="ro-RO" sz="2000" b="1" dirty="0"/>
              <a:t>ă și unică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MD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2000"/>
              <a:t>Nu doar nodurile, ci și relațiile sunt </a:t>
            </a:r>
            <a:r>
              <a:rPr lang="ro-MD" sz="2000" b="1"/>
              <a:t>URI</a:t>
            </a:r>
            <a:r>
              <a:rPr lang="ro-MD" sz="200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MD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2000"/>
              <a:t>URI p</a:t>
            </a:r>
            <a:r>
              <a:rPr lang="en-GB" sz="2000"/>
              <a:t>ot </a:t>
            </a:r>
            <a:r>
              <a:rPr lang="en-GB" sz="2000" dirty="0"/>
              <a:t>fi </a:t>
            </a:r>
            <a:r>
              <a:rPr lang="en-GB" sz="2000" dirty="0" err="1"/>
              <a:t>recunoscu</a:t>
            </a:r>
            <a:r>
              <a:rPr lang="ro-MD" sz="2000" dirty="0"/>
              <a:t>ți după </a:t>
            </a:r>
            <a:r>
              <a:rPr lang="ro-MD" sz="2000" b="1"/>
              <a:t>prefix</a:t>
            </a:r>
            <a:r>
              <a:rPr lang="ro-MD" sz="2000"/>
              <a:t> (</a:t>
            </a:r>
            <a:r>
              <a:rPr lang="ro-MD" sz="2000">
                <a:sym typeface="Wingdings" panose="05000000000000000000" pitchFamily="2" charset="2"/>
              </a:rPr>
              <a:t>:) mapat pe un </a:t>
            </a:r>
            <a:r>
              <a:rPr lang="ro-MD" sz="2000" b="1">
                <a:sym typeface="Wingdings" panose="05000000000000000000" pitchFamily="2" charset="2"/>
              </a:rPr>
              <a:t>spațiu de nume</a:t>
            </a:r>
            <a:r>
              <a:rPr lang="ro-MD" sz="2000">
                <a:sym typeface="Wingdings" panose="05000000000000000000" pitchFamily="2" charset="2"/>
              </a:rPr>
              <a:t> (adresă) =</a:t>
            </a:r>
            <a:r>
              <a:rPr lang="en-GB" sz="2000"/>
              <a:t> </a:t>
            </a:r>
            <a:r>
              <a:rPr lang="ro-RO" sz="2000"/>
              <a:t>arată </a:t>
            </a:r>
            <a:r>
              <a:rPr lang="ro-MD" sz="2000"/>
              <a:t>proveniența: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000"/>
              <a:t>cine a creat </a:t>
            </a:r>
            <a:r>
              <a:rPr lang="en-US" sz="2000"/>
              <a:t>ace</a:t>
            </a:r>
            <a:r>
              <a:rPr lang="ro-MD" sz="2000"/>
              <a:t>l</a:t>
            </a:r>
            <a:r>
              <a:rPr lang="en-US" sz="2000"/>
              <a:t> URI</a:t>
            </a:r>
            <a:endParaRPr lang="ro-MD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MD" sz="2000"/>
              <a:t>cine ar trebui întrebat despre semnificația termenului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MD" sz="2000"/>
              <a:t>la adresa respectivă se poate oferi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o-MD" sz="2000"/>
              <a:t>un dicționar explicativ (</a:t>
            </a:r>
            <a:r>
              <a:rPr lang="ro-MD" sz="2000" b="1"/>
              <a:t>terminologie</a:t>
            </a:r>
            <a:r>
              <a:rPr lang="ro-MD" sz="200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o-MD" sz="2000"/>
              <a:t>o schemă a grafului (</a:t>
            </a:r>
            <a:r>
              <a:rPr lang="ro-MD" sz="2000" b="1"/>
              <a:t>ontologie</a:t>
            </a:r>
            <a:r>
              <a:rPr lang="ro-MD" sz="200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o-MD" sz="2000"/>
              <a:t>sau nimic (dacă graful nu e menit să fie interogat și de alții)</a:t>
            </a:r>
            <a:endParaRPr lang="ro-MD" sz="2000" dirty="0"/>
          </a:p>
          <a:p>
            <a:endParaRPr lang="ro-MD" sz="2000" dirty="0"/>
          </a:p>
          <a:p>
            <a:r>
              <a:rPr lang="ro-MD" sz="1400" i="1"/>
              <a:t>În </a:t>
            </a:r>
            <a:r>
              <a:rPr lang="ro-MD" sz="1400" i="1" dirty="0" err="1"/>
              <a:t>tutoriale</a:t>
            </a:r>
            <a:r>
              <a:rPr lang="ro-MD" sz="1400" i="1" dirty="0"/>
              <a:t>, pentru termeni inventați de noi se vor </a:t>
            </a:r>
            <a:r>
              <a:rPr lang="ro-MD" sz="1400" i="1"/>
              <a:t>utiliza diverse </a:t>
            </a:r>
            <a:r>
              <a:rPr lang="ro-MD" sz="1400" i="1" dirty="0"/>
              <a:t>proveniențe fictive: http://buchmann</a:t>
            </a:r>
            <a:r>
              <a:rPr lang="ro-MD" sz="1400" i="1"/>
              <a:t>.ro. </a:t>
            </a:r>
            <a:r>
              <a:rPr lang="ro-MD" sz="1400" b="1" i="1"/>
              <a:t>Pentru </a:t>
            </a:r>
            <a:r>
              <a:rPr lang="ro-MD" sz="1400" b="1" i="1" dirty="0"/>
              <a:t>proiecte proprii, studenții vor folosi adrese fictive bazate pe numele de familie</a:t>
            </a:r>
          </a:p>
        </p:txBody>
      </p:sp>
    </p:spTree>
    <p:extLst>
      <p:ext uri="{BB962C8B-B14F-4D97-AF65-F5344CB8AC3E}">
        <p14:creationId xmlns:p14="http://schemas.microsoft.com/office/powerpoint/2010/main" val="4221351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D23B-56A0-44B2-AA4F-61B34B532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Rolul unui URI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3FF7A-6873-438B-881B-042B7E704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o-MD" sz="2000" dirty="0"/>
              <a:t>Un URI îndeplinește </a:t>
            </a:r>
            <a:r>
              <a:rPr lang="ro-MD" sz="2000"/>
              <a:t>trei funcții:</a:t>
            </a:r>
            <a:endParaRPr lang="ro-MD" sz="2000" dirty="0"/>
          </a:p>
          <a:p>
            <a:pPr marL="0" indent="0" algn="just">
              <a:buNone/>
            </a:pPr>
            <a:endParaRPr lang="ro-MD" sz="2000"/>
          </a:p>
          <a:p>
            <a:pPr marL="0" indent="0" algn="just">
              <a:buNone/>
            </a:pPr>
            <a:r>
              <a:rPr lang="ro-MD" sz="2000"/>
              <a:t>Obligatoriu:</a:t>
            </a:r>
            <a:endParaRPr lang="ro-MD" sz="2000" dirty="0"/>
          </a:p>
          <a:p>
            <a:pPr marL="0" indent="0" algn="just">
              <a:buNone/>
            </a:pPr>
            <a:r>
              <a:rPr lang="ro-MD" sz="2000" b="1"/>
              <a:t>1. ID </a:t>
            </a:r>
            <a:r>
              <a:rPr lang="ro-MD" sz="2000" b="1" dirty="0"/>
              <a:t>global</a:t>
            </a:r>
            <a:r>
              <a:rPr lang="ro-MD" sz="2000" dirty="0"/>
              <a:t> (</a:t>
            </a:r>
            <a:r>
              <a:rPr lang="ro-MD" sz="2000" dirty="0">
                <a:solidFill>
                  <a:srgbClr val="FF0000"/>
                </a:solidFill>
              </a:rPr>
              <a:t>cheie </a:t>
            </a:r>
            <a:r>
              <a:rPr lang="ro-MD" sz="2000">
                <a:solidFill>
                  <a:srgbClr val="FF0000"/>
                </a:solidFill>
              </a:rPr>
              <a:t>primară în întregul Web, nu limitat la o bază de date</a:t>
            </a:r>
            <a:r>
              <a:rPr lang="ro-MD" sz="2000"/>
              <a:t>)</a:t>
            </a:r>
          </a:p>
          <a:p>
            <a:pPr marL="0" indent="0" algn="just">
              <a:buNone/>
            </a:pPr>
            <a:r>
              <a:rPr lang="ro-RO" sz="2000" b="1"/>
              <a:t>2. Termen</a:t>
            </a:r>
            <a:r>
              <a:rPr lang="ro-RO" sz="2000"/>
              <a:t> (</a:t>
            </a:r>
            <a:r>
              <a:rPr lang="ro-RO" sz="2000">
                <a:solidFill>
                  <a:srgbClr val="FF0000"/>
                </a:solidFill>
              </a:rPr>
              <a:t>cuvânt cu care formăm propoziții</a:t>
            </a:r>
            <a:r>
              <a:rPr lang="ro-RO" sz="2000"/>
              <a:t>)</a:t>
            </a:r>
          </a:p>
          <a:p>
            <a:pPr marL="0" indent="0" algn="just">
              <a:buNone/>
            </a:pPr>
            <a:endParaRPr lang="ro-RO" sz="2000"/>
          </a:p>
          <a:p>
            <a:pPr marL="0" indent="0" algn="just">
              <a:buNone/>
            </a:pPr>
            <a:r>
              <a:rPr lang="ro-RO" sz="2000"/>
              <a:t>Opțional:</a:t>
            </a:r>
          </a:p>
          <a:p>
            <a:pPr marL="0" indent="0" algn="just">
              <a:buNone/>
            </a:pPr>
            <a:r>
              <a:rPr lang="ro-RO" sz="2000" b="1"/>
              <a:t>3. Adresă de dereferențiere</a:t>
            </a:r>
            <a:r>
              <a:rPr lang="ro-RO" sz="2000"/>
              <a:t> (</a:t>
            </a:r>
            <a:r>
              <a:rPr lang="ro-RO" sz="2000">
                <a:solidFill>
                  <a:srgbClr val="FF0000"/>
                </a:solidFill>
              </a:rPr>
              <a:t>când e folosit ca o adresă URL, opțional se poate returna ceva care să ajute la înțelegerea semnificației sale</a:t>
            </a:r>
            <a:r>
              <a:rPr lang="ro-RO" sz="2000"/>
              <a:t>) </a:t>
            </a:r>
            <a:endParaRPr lang="ro-MD" sz="2000" dirty="0"/>
          </a:p>
        </p:txBody>
      </p:sp>
    </p:spTree>
    <p:extLst>
      <p:ext uri="{BB962C8B-B14F-4D97-AF65-F5344CB8AC3E}">
        <p14:creationId xmlns:p14="http://schemas.microsoft.com/office/powerpoint/2010/main" val="3289291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D23B-56A0-44B2-AA4F-61B34B532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br>
              <a:rPr lang="ro-MD"/>
            </a:br>
            <a:r>
              <a:rPr lang="ro-MD"/>
              <a:t>Funcția de </a:t>
            </a:r>
            <a:r>
              <a:rPr lang="ro-MD" b="1"/>
              <a:t>ID global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3FF7A-6873-438B-881B-042B7E704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003232" cy="4925144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o-MD" sz="2000"/>
              <a:t>= </a:t>
            </a:r>
            <a:r>
              <a:rPr lang="ro-MD" sz="2000">
                <a:solidFill>
                  <a:srgbClr val="FF0000"/>
                </a:solidFill>
              </a:rPr>
              <a:t>cheie </a:t>
            </a:r>
            <a:r>
              <a:rPr lang="ro-MD" sz="2000" dirty="0">
                <a:solidFill>
                  <a:srgbClr val="FF0000"/>
                </a:solidFill>
              </a:rPr>
              <a:t>primară la nivelul </a:t>
            </a:r>
            <a:r>
              <a:rPr lang="ro-MD" sz="2000">
                <a:solidFill>
                  <a:srgbClr val="FF0000"/>
                </a:solidFill>
              </a:rPr>
              <a:t>întregului Web</a:t>
            </a:r>
          </a:p>
          <a:p>
            <a:pPr marL="0" indent="0" algn="just">
              <a:buNone/>
            </a:pPr>
            <a:endParaRPr lang="ro-MD" sz="200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ro-MD" sz="2000"/>
              <a:t>=</a:t>
            </a:r>
            <a:r>
              <a:rPr lang="en-US" sz="2000"/>
              <a:t>&gt;</a:t>
            </a:r>
            <a:r>
              <a:rPr lang="ro-MD" sz="2000"/>
              <a:t> </a:t>
            </a:r>
            <a:r>
              <a:rPr lang="ro-MD" sz="2000" b="1"/>
              <a:t>nu </a:t>
            </a:r>
            <a:r>
              <a:rPr lang="ro-MD" sz="2000" b="1" dirty="0"/>
              <a:t>e permis să se refolosească același URI cu mai multe înțelesuri</a:t>
            </a:r>
            <a:r>
              <a:rPr lang="ro-MD" sz="2000"/>
              <a:t>! Dacă </a:t>
            </a:r>
            <a:r>
              <a:rPr lang="ro-MD" sz="2000" dirty="0"/>
              <a:t>există mai mulți Robert, aceștia </a:t>
            </a:r>
            <a:r>
              <a:rPr lang="ro-MD" sz="2000"/>
              <a:t>trebuie diferențiați la momentul creării unui nou ID:</a:t>
            </a:r>
          </a:p>
          <a:p>
            <a:pPr lvl="1" algn="just"/>
            <a:endParaRPr lang="ro-MD" sz="2000"/>
          </a:p>
          <a:p>
            <a:pPr lvl="1" algn="just"/>
            <a:r>
              <a:rPr lang="ro-MD" sz="2000"/>
              <a:t>f</a:t>
            </a:r>
            <a:r>
              <a:rPr lang="en-US" sz="2000"/>
              <a:t>ie </a:t>
            </a:r>
            <a:r>
              <a:rPr lang="ro-MD" sz="2000"/>
              <a:t>diferențiere prin </a:t>
            </a:r>
            <a:r>
              <a:rPr lang="ro-MD" sz="2000" dirty="0"/>
              <a:t>prefix (</a:t>
            </a:r>
            <a:r>
              <a:rPr lang="ro-RO" sz="2000" dirty="0"/>
              <a:t>p1:Robert, p2:</a:t>
            </a:r>
            <a:r>
              <a:rPr lang="ro-RO" sz="2000"/>
              <a:t>Robert)</a:t>
            </a:r>
          </a:p>
          <a:p>
            <a:pPr lvl="1" algn="just"/>
            <a:endParaRPr lang="ro-RO" sz="2000"/>
          </a:p>
          <a:p>
            <a:pPr lvl="1" algn="just"/>
            <a:r>
              <a:rPr lang="ro-MD" sz="2000"/>
              <a:t>f</a:t>
            </a:r>
            <a:r>
              <a:rPr lang="en-US" sz="2000"/>
              <a:t>ie</a:t>
            </a:r>
            <a:r>
              <a:rPr lang="ro-MD" sz="2000"/>
              <a:t> în</a:t>
            </a:r>
            <a:r>
              <a:rPr lang="ro-RO" sz="2000"/>
              <a:t> ID-ul </a:t>
            </a:r>
            <a:r>
              <a:rPr lang="ro-RO" sz="2000" dirty="0"/>
              <a:t>local</a:t>
            </a:r>
            <a:r>
              <a:rPr lang="ro-MD" sz="2000" dirty="0"/>
              <a:t> (</a:t>
            </a:r>
            <a:r>
              <a:rPr lang="en-US" sz="2000" dirty="0"/>
              <a:t>:Robert1, :Robert2</a:t>
            </a:r>
            <a:r>
              <a:rPr lang="ro-MD" sz="2000" dirty="0"/>
              <a:t>)</a:t>
            </a:r>
          </a:p>
          <a:p>
            <a:pPr algn="just"/>
            <a:endParaRPr lang="ro-RO" sz="2000"/>
          </a:p>
          <a:p>
            <a:pPr algn="just">
              <a:buFont typeface="Symbol" panose="05050102010706020507" pitchFamily="18" charset="2"/>
              <a:buChar char="Þ"/>
            </a:pPr>
            <a:r>
              <a:rPr lang="ro-MD" sz="2000"/>
              <a:t>în schimb </a:t>
            </a:r>
            <a:r>
              <a:rPr lang="ro-MD" sz="2000" b="1"/>
              <a:t>e permis ca un lucru să aibă mai multe ID-uri (URI)</a:t>
            </a:r>
            <a:r>
              <a:rPr lang="ro-MD" sz="2000"/>
              <a:t>!</a:t>
            </a:r>
          </a:p>
          <a:p>
            <a:pPr algn="just">
              <a:buFont typeface="Symbol" panose="05050102010706020507" pitchFamily="18" charset="2"/>
              <a:buChar char="Þ"/>
            </a:pPr>
            <a:endParaRPr lang="ro-MD" sz="2000"/>
          </a:p>
          <a:p>
            <a:pPr lvl="1" algn="just"/>
            <a:r>
              <a:rPr lang="ro-MD" sz="2000"/>
              <a:t>e posibil (și probabil) ca același lucru să primească ID-uri diferite în platforme diferite, organizații diferite etc.</a:t>
            </a:r>
          </a:p>
          <a:p>
            <a:pPr lvl="1" algn="just"/>
            <a:endParaRPr lang="ro-MD" sz="2000"/>
          </a:p>
          <a:p>
            <a:pPr lvl="1" algn="just"/>
            <a:r>
              <a:rPr lang="ro-MD" sz="2000"/>
              <a:t>ID-urile acordate de alții se pot adopta, dacă știm de ele (ex. DBPedia)</a:t>
            </a:r>
          </a:p>
          <a:p>
            <a:pPr lvl="1" algn="just"/>
            <a:endParaRPr lang="ro-MD" sz="2000"/>
          </a:p>
          <a:p>
            <a:pPr lvl="1" algn="just"/>
            <a:r>
              <a:rPr lang="ro-MD" sz="2000"/>
              <a:t>ID-urile diferite pentru același lucru se pot echivala într-un mod standard:</a:t>
            </a:r>
          </a:p>
          <a:p>
            <a:pPr lvl="1" algn="just"/>
            <a:endParaRPr lang="ro-MD" sz="2000"/>
          </a:p>
          <a:p>
            <a:pPr marL="457200" lvl="1" indent="0" algn="just">
              <a:buNone/>
            </a:pPr>
            <a:r>
              <a:rPr lang="ro-MD" sz="2000">
                <a:solidFill>
                  <a:srgbClr val="FF0000"/>
                </a:solidFill>
              </a:rPr>
              <a:t>myprefix:Robert 	</a:t>
            </a:r>
            <a:r>
              <a:rPr lang="ro-MD" sz="2000" b="1">
                <a:solidFill>
                  <a:srgbClr val="FF0000"/>
                </a:solidFill>
              </a:rPr>
              <a:t>owl:sameAs</a:t>
            </a:r>
            <a:r>
              <a:rPr lang="ro-MD" sz="2000">
                <a:solidFill>
                  <a:srgbClr val="FF0000"/>
                </a:solidFill>
              </a:rPr>
              <a:t> 	ubb:BuchmannRobert.</a:t>
            </a:r>
            <a:endParaRPr lang="ro-RO" sz="2000">
              <a:solidFill>
                <a:srgbClr val="FF0000"/>
              </a:solidFill>
            </a:endParaRPr>
          </a:p>
          <a:p>
            <a:pPr algn="just">
              <a:buFont typeface="Symbol" panose="05050102010706020507" pitchFamily="18" charset="2"/>
              <a:buChar char="Þ"/>
            </a:pPr>
            <a:endParaRPr lang="ro-RO" sz="2000" dirty="0"/>
          </a:p>
          <a:p>
            <a:pPr marL="0" indent="0" algn="just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399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3000" dirty="0"/>
              <a:t>Istoric </a:t>
            </a:r>
            <a:r>
              <a:rPr lang="ro-RO" sz="3000"/>
              <a:t>Web Semantic</a:t>
            </a:r>
            <a:endParaRPr lang="de-AT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50160"/>
          </a:xfrm>
        </p:spPr>
        <p:txBody>
          <a:bodyPr>
            <a:normAutofit/>
          </a:bodyPr>
          <a:lstStyle/>
          <a:p>
            <a:endParaRPr lang="ro-RO" sz="2000" b="1" dirty="0"/>
          </a:p>
          <a:p>
            <a:pPr marL="0" indent="0">
              <a:buNone/>
            </a:pPr>
            <a:r>
              <a:rPr lang="ro-RO" sz="2000" b="1" dirty="0"/>
              <a:t>2001: Articolul lui Tim </a:t>
            </a:r>
            <a:r>
              <a:rPr lang="ro-RO" sz="2000" b="1" dirty="0" err="1"/>
              <a:t>Berners</a:t>
            </a:r>
            <a:r>
              <a:rPr lang="ro-RO" sz="2000" b="1" dirty="0"/>
              <a:t> Lee (</a:t>
            </a:r>
            <a:r>
              <a:rPr lang="ro-RO" sz="2000" dirty="0">
                <a:solidFill>
                  <a:srgbClr val="FF0000"/>
                </a:solidFill>
              </a:rPr>
              <a:t>=</a:t>
            </a:r>
            <a:r>
              <a:rPr lang="ro-RO" sz="2000">
                <a:solidFill>
                  <a:srgbClr val="FF0000"/>
                </a:solidFill>
              </a:rPr>
              <a:t>inventatorul Web</a:t>
            </a:r>
            <a:r>
              <a:rPr lang="en-US" sz="2000">
                <a:solidFill>
                  <a:srgbClr val="FF0000"/>
                </a:solidFill>
              </a:rPr>
              <a:t>-ului</a:t>
            </a:r>
            <a:r>
              <a:rPr lang="ro-RO" sz="2000" b="1"/>
              <a:t>)</a:t>
            </a:r>
            <a:endParaRPr lang="ro-RO" sz="2000" b="1" dirty="0"/>
          </a:p>
          <a:p>
            <a:pPr marL="0" indent="0">
              <a:buNone/>
            </a:pPr>
            <a:r>
              <a:rPr lang="ro-RO" sz="2000" dirty="0">
                <a:hlinkClick r:id="rId3"/>
              </a:rPr>
              <a:t>https://www.scientificamerican.com/author/tim-berners-lee-james-hendler-and-ora-lassila</a:t>
            </a:r>
            <a:r>
              <a:rPr lang="ro-RO" sz="2000">
                <a:hlinkClick r:id="rId3"/>
              </a:rPr>
              <a:t>/</a:t>
            </a:r>
            <a:r>
              <a:rPr lang="ro-RO" sz="2000"/>
              <a:t> </a:t>
            </a:r>
            <a:endParaRPr lang="en-US" sz="2000"/>
          </a:p>
          <a:p>
            <a:pPr marL="0" indent="0">
              <a:buNone/>
            </a:pPr>
            <a:r>
              <a:rPr lang="ro-RO" sz="2000"/>
              <a:t>=</a:t>
            </a:r>
            <a:r>
              <a:rPr lang="en-US" sz="2000" dirty="0"/>
              <a:t>&gt;</a:t>
            </a:r>
            <a:r>
              <a:rPr lang="en-US" sz="2600" b="1" dirty="0"/>
              <a:t>"</a:t>
            </a:r>
            <a:r>
              <a:rPr lang="en-US" sz="2600" b="1" dirty="0" err="1"/>
              <a:t>Articol</a:t>
            </a:r>
            <a:r>
              <a:rPr lang="ro-MD" sz="2600" b="1" dirty="0"/>
              <a:t>-</a:t>
            </a:r>
            <a:r>
              <a:rPr lang="en-US" sz="2600" b="1" dirty="0" err="1"/>
              <a:t>viziune</a:t>
            </a:r>
            <a:r>
              <a:rPr lang="en-US" sz="2600" dirty="0"/>
              <a:t>" din ale c</a:t>
            </a:r>
            <a:r>
              <a:rPr lang="ro-MD" sz="2600" dirty="0" err="1"/>
              <a:t>ărui</a:t>
            </a:r>
            <a:r>
              <a:rPr lang="ro-MD" sz="2600" dirty="0"/>
              <a:t> promisiuni </a:t>
            </a:r>
            <a:r>
              <a:rPr lang="en-US" sz="2600" dirty="0" err="1"/>
              <a:t>jum</a:t>
            </a:r>
            <a:r>
              <a:rPr lang="ro-MD" sz="2600" dirty="0" err="1"/>
              <a:t>ătate</a:t>
            </a:r>
            <a:r>
              <a:rPr lang="ro-MD" sz="2600" dirty="0"/>
              <a:t> nu s-au realizat. </a:t>
            </a:r>
          </a:p>
          <a:p>
            <a:pPr marL="0" indent="0" algn="just">
              <a:buNone/>
            </a:pPr>
            <a:endParaRPr lang="ro-MD" sz="2600" dirty="0"/>
          </a:p>
          <a:p>
            <a:pPr marL="0" indent="0" algn="just">
              <a:buNone/>
            </a:pPr>
            <a:r>
              <a:rPr lang="ro-MD" sz="2600" dirty="0"/>
              <a:t>La acest curs discutăm despre </a:t>
            </a:r>
            <a:r>
              <a:rPr lang="ro-MD" sz="2600" b="1" dirty="0"/>
              <a:t>jumătatea care s-a realizat</a:t>
            </a:r>
            <a:r>
              <a:rPr lang="ro-MD" sz="2600" dirty="0"/>
              <a:t>, tehnologii </a:t>
            </a:r>
            <a:r>
              <a:rPr lang="en-US" sz="2600" dirty="0"/>
              <a:t>"re</a:t>
            </a:r>
            <a:r>
              <a:rPr lang="ro-MD" sz="2600" dirty="0"/>
              <a:t>grupate</a:t>
            </a:r>
            <a:r>
              <a:rPr lang="en-US" sz="2600" dirty="0"/>
              <a:t>" sub </a:t>
            </a:r>
            <a:r>
              <a:rPr lang="en-US" sz="2600" dirty="0" err="1"/>
              <a:t>numele</a:t>
            </a:r>
            <a:r>
              <a:rPr lang="en-US" sz="2600" dirty="0"/>
              <a:t> </a:t>
            </a:r>
            <a:r>
              <a:rPr lang="en-US" sz="2600" b="1" dirty="0" err="1"/>
              <a:t>Tehnologii</a:t>
            </a:r>
            <a:r>
              <a:rPr lang="en-US" sz="2600" b="1" dirty="0"/>
              <a:t> </a:t>
            </a:r>
            <a:r>
              <a:rPr lang="en-US" sz="2600" b="1" dirty="0" err="1"/>
              <a:t>Semantice</a:t>
            </a:r>
            <a:r>
              <a:rPr lang="ro-MD" sz="2600" b="1" dirty="0"/>
              <a:t> </a:t>
            </a:r>
            <a:r>
              <a:rPr lang="ro-MD" sz="2600" dirty="0"/>
              <a:t>(</a:t>
            </a:r>
            <a:r>
              <a:rPr lang="ro-MD" sz="2600" i="1"/>
              <a:t>Semantic Technolog</a:t>
            </a:r>
            <a:r>
              <a:rPr lang="en-US" sz="2600" i="1"/>
              <a:t>ies</a:t>
            </a:r>
            <a:r>
              <a:rPr lang="ro-MD" sz="2600" i="1"/>
              <a:t>, </a:t>
            </a:r>
            <a:r>
              <a:rPr lang="ro-MD" sz="2600" i="1" dirty="0" err="1"/>
              <a:t>Knowledge</a:t>
            </a:r>
            <a:r>
              <a:rPr lang="ro-MD" sz="2600" i="1" dirty="0"/>
              <a:t> </a:t>
            </a:r>
            <a:r>
              <a:rPr lang="ro-MD" sz="2600" i="1" dirty="0" err="1"/>
              <a:t>Graphs</a:t>
            </a:r>
            <a:r>
              <a:rPr lang="ro-MD" sz="2600" dirty="0"/>
              <a:t>).</a:t>
            </a:r>
            <a:endParaRPr lang="en-US" sz="26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51770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D23B-56A0-44B2-AA4F-61B34B532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br>
              <a:rPr lang="ro-MD"/>
            </a:br>
            <a:r>
              <a:rPr lang="ro-MD"/>
              <a:t>Funcția de </a:t>
            </a:r>
            <a:r>
              <a:rPr lang="ro-MD" b="1"/>
              <a:t>termen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3FF7A-6873-438B-881B-042B7E704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o-RO" sz="2000"/>
              <a:t>= </a:t>
            </a:r>
            <a:r>
              <a:rPr lang="ro-RO" sz="2000" dirty="0">
                <a:solidFill>
                  <a:srgbClr val="FF0000"/>
                </a:solidFill>
              </a:rPr>
              <a:t>cuvânt cu un înțeles fixat, pe care îl folosim în propoziții</a:t>
            </a:r>
            <a:r>
              <a:rPr lang="ro-RO" sz="2000" dirty="0"/>
              <a:t> (afirmații </a:t>
            </a:r>
            <a:r>
              <a:rPr lang="ro-RO" sz="2000"/>
              <a:t>RDF). </a:t>
            </a:r>
          </a:p>
          <a:p>
            <a:pPr marL="0" indent="0" algn="just">
              <a:buNone/>
            </a:pPr>
            <a:endParaRPr lang="ro-RO" sz="2000"/>
          </a:p>
          <a:p>
            <a:pPr marL="0" indent="0" algn="just">
              <a:buNone/>
            </a:pPr>
            <a:r>
              <a:rPr lang="ro-RO" sz="2000"/>
              <a:t>Termenii pot fi:</a:t>
            </a:r>
            <a:endParaRPr lang="ro-RO" sz="2000" dirty="0"/>
          </a:p>
          <a:p>
            <a:pPr lvl="1" algn="just"/>
            <a:r>
              <a:rPr lang="ro-RO" sz="2000"/>
              <a:t>inventați de noi (prefixați cu o adresă pe care o controlăm)</a:t>
            </a:r>
          </a:p>
          <a:p>
            <a:pPr lvl="1" algn="just"/>
            <a:r>
              <a:rPr lang="ro-MD" sz="2000"/>
              <a:t>a</a:t>
            </a:r>
            <a:r>
              <a:rPr lang="en-US" sz="2000"/>
              <a:t>dopta</a:t>
            </a:r>
            <a:r>
              <a:rPr lang="ro-MD" sz="2000"/>
              <a:t>ți</a:t>
            </a:r>
            <a:r>
              <a:rPr lang="ro-RO" sz="2000"/>
              <a:t> </a:t>
            </a:r>
            <a:r>
              <a:rPr lang="ro-RO" sz="2000" dirty="0"/>
              <a:t>dintr-o </a:t>
            </a:r>
            <a:r>
              <a:rPr lang="ro-RO" sz="2000" b="1"/>
              <a:t>terminologie </a:t>
            </a:r>
            <a:r>
              <a:rPr lang="ro-RO" sz="2000"/>
              <a:t>(schemă, ontologie) </a:t>
            </a:r>
            <a:r>
              <a:rPr lang="ro-RO" sz="2000" b="1"/>
              <a:t>existentă</a:t>
            </a:r>
            <a:r>
              <a:rPr lang="ro-RO" sz="2000"/>
              <a:t> (cu propriul ei prefix pentru a indica proveniența)</a:t>
            </a:r>
            <a:endParaRPr lang="ro-RO" sz="2000" dirty="0"/>
          </a:p>
          <a:p>
            <a:pPr marL="457200" lvl="1" indent="0" algn="just">
              <a:buNone/>
            </a:pPr>
            <a:endParaRPr lang="ro-RO" sz="2000"/>
          </a:p>
          <a:p>
            <a:pPr marL="0" lvl="1" indent="0" algn="just">
              <a:buNone/>
            </a:pPr>
            <a:r>
              <a:rPr lang="ro-RO" sz="2000"/>
              <a:t>Terminologiile publice (Schema.org, RDFS, OWL) ne oferă termeni standard pentru:</a:t>
            </a:r>
            <a:endParaRPr lang="ro-RO" sz="2000" dirty="0"/>
          </a:p>
          <a:p>
            <a:pPr lvl="1" algn="just"/>
            <a:r>
              <a:rPr lang="ro-RO" sz="2000" u="sng"/>
              <a:t>proprietăți</a:t>
            </a:r>
            <a:r>
              <a:rPr lang="ro-RO" sz="2000"/>
              <a:t> (predicatele de </a:t>
            </a:r>
            <a:r>
              <a:rPr lang="ro-RO" sz="2000" dirty="0"/>
              <a:t>la mijlocul unei afirmații) </a:t>
            </a:r>
          </a:p>
          <a:p>
            <a:pPr lvl="1" algn="just"/>
            <a:r>
              <a:rPr lang="ro-RO" sz="2000" u="sng"/>
              <a:t>tipuri</a:t>
            </a:r>
            <a:r>
              <a:rPr lang="ro-RO" sz="2000"/>
              <a:t> de entități (clase)</a:t>
            </a:r>
            <a:endParaRPr lang="ro-RO" sz="2000" dirty="0"/>
          </a:p>
          <a:p>
            <a:pPr marL="0" indent="0" algn="just">
              <a:buNone/>
            </a:pPr>
            <a:endParaRPr lang="ro-MD" sz="2000"/>
          </a:p>
          <a:p>
            <a:pPr marL="0" indent="0" algn="just">
              <a:buNone/>
            </a:pPr>
            <a:r>
              <a:rPr lang="ro-MD" sz="2000"/>
              <a:t>Bazele de grafuri publice (DBPedia, Wikidata etc.) oferă și </a:t>
            </a:r>
            <a:r>
              <a:rPr lang="ro-MD" sz="2000" u="sng"/>
              <a:t>ID-uri de instanțe</a:t>
            </a:r>
          </a:p>
          <a:p>
            <a:pPr lvl="1" algn="just"/>
            <a:r>
              <a:rPr lang="ro-MD" sz="2000"/>
              <a:t>pentru persoane, locuri, entități suficient de faimoase...</a:t>
            </a:r>
          </a:p>
          <a:p>
            <a:pPr lvl="1" algn="just"/>
            <a:r>
              <a:rPr lang="ro-MD" sz="2000"/>
              <a:t>...dar și mai puțin faimoase (Google, Facebook, LinkedIn și alte autorități online alocă ID-uri utilizatorilor, evenimentelor, organizațiilor etc.)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475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D23B-56A0-44B2-AA4F-61B34B532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br>
              <a:rPr lang="ro-MD"/>
            </a:br>
            <a:r>
              <a:rPr lang="ro-MD"/>
              <a:t>Funcția de </a:t>
            </a:r>
            <a:r>
              <a:rPr lang="ro-MD" b="1"/>
              <a:t>dereferențiere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3FF7A-6873-438B-881B-042B7E704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25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o-MD" sz="2000"/>
              <a:t>=</a:t>
            </a:r>
            <a:r>
              <a:rPr lang="ro-RO" sz="2000"/>
              <a:t> </a:t>
            </a:r>
            <a:r>
              <a:rPr lang="ro-RO" sz="2000">
                <a:solidFill>
                  <a:srgbClr val="FF0000"/>
                </a:solidFill>
              </a:rPr>
              <a:t>când folosim un URI pe post de URL</a:t>
            </a:r>
            <a:r>
              <a:rPr lang="ro-RO" sz="2000"/>
              <a:t> = prin concatenarea adresei prefixului </a:t>
            </a:r>
            <a:r>
              <a:rPr lang="ro-RO" sz="2000" dirty="0"/>
              <a:t>se obține o adresă (</a:t>
            </a:r>
            <a:r>
              <a:rPr lang="ro-RO" sz="2000" dirty="0">
                <a:hlinkClick r:id="rId2"/>
              </a:rPr>
              <a:t>http://buchmann.ro#</a:t>
            </a:r>
            <a:r>
              <a:rPr lang="ro-RO" sz="2000">
                <a:hlinkClick r:id="rId2"/>
              </a:rPr>
              <a:t>Robert</a:t>
            </a:r>
            <a:r>
              <a:rPr lang="ro-RO" sz="2000"/>
              <a:t>)</a:t>
            </a:r>
          </a:p>
          <a:p>
            <a:pPr marL="0" indent="0">
              <a:buNone/>
            </a:pPr>
            <a:endParaRPr lang="ro-RO" sz="2000"/>
          </a:p>
          <a:p>
            <a:pPr marL="0" indent="0" algn="just">
              <a:buNone/>
            </a:pPr>
            <a:r>
              <a:rPr lang="ro-RO" sz="2000"/>
              <a:t>Accesarea adresei </a:t>
            </a:r>
            <a:r>
              <a:rPr lang="ro-RO" sz="2000" dirty="0"/>
              <a:t>(prin </a:t>
            </a:r>
            <a:r>
              <a:rPr lang="ro-RO" sz="2000" b="1" dirty="0"/>
              <a:t>cereri HTTP</a:t>
            </a:r>
            <a:r>
              <a:rPr lang="ro-RO" sz="2000" dirty="0"/>
              <a:t>) ar trebui să ofere </a:t>
            </a:r>
            <a:r>
              <a:rPr lang="ro-RO" sz="2000" dirty="0">
                <a:solidFill>
                  <a:srgbClr val="FF0000"/>
                </a:solidFill>
              </a:rPr>
              <a:t>punct de intrare spre informația găzduită</a:t>
            </a:r>
            <a:r>
              <a:rPr lang="ro-RO" sz="2000" dirty="0"/>
              <a:t> de </a:t>
            </a:r>
            <a:r>
              <a:rPr lang="ro-RO" sz="2000" dirty="0">
                <a:hlinkClick r:id="rId3"/>
              </a:rPr>
              <a:t>http://buchmann.ro</a:t>
            </a:r>
            <a:r>
              <a:rPr lang="ro-RO" sz="2000" dirty="0"/>
              <a:t> despre Robert</a:t>
            </a:r>
            <a:r>
              <a:rPr lang="ro-RO" sz="2000"/>
              <a:t>. Asta </a:t>
            </a:r>
            <a:r>
              <a:rPr lang="ro-MD" sz="2000"/>
              <a:t>p</a:t>
            </a:r>
            <a:r>
              <a:rPr lang="en-US" sz="2000"/>
              <a:t>oate </a:t>
            </a:r>
            <a:r>
              <a:rPr lang="ro-MD" sz="2000"/>
              <a:t>însemna:</a:t>
            </a:r>
            <a:endParaRPr lang="ro-MD" sz="2000" dirty="0"/>
          </a:p>
          <a:p>
            <a:pPr marL="800100" lvl="1"/>
            <a:endParaRPr lang="ro-MD" sz="2000"/>
          </a:p>
          <a:p>
            <a:pPr marL="800100" lvl="1"/>
            <a:r>
              <a:rPr lang="ro-MD" sz="2000"/>
              <a:t>o </a:t>
            </a:r>
            <a:r>
              <a:rPr lang="ro-MD" sz="2000" dirty="0"/>
              <a:t>pagină Web prezentând semnificația termenului pentru un cititor </a:t>
            </a:r>
            <a:r>
              <a:rPr lang="ro-MD" sz="2000"/>
              <a:t>uman (cazul Schema</a:t>
            </a:r>
            <a:r>
              <a:rPr lang="ro-MD" sz="2000" dirty="0"/>
              <a:t>.org)</a:t>
            </a:r>
          </a:p>
          <a:p>
            <a:pPr marL="800100" lvl="1"/>
            <a:endParaRPr lang="ro-MD" sz="2000"/>
          </a:p>
          <a:p>
            <a:pPr marL="800100" lvl="1"/>
            <a:r>
              <a:rPr lang="ro-MD" sz="2000"/>
              <a:t>un fragment de graf </a:t>
            </a:r>
            <a:r>
              <a:rPr lang="ro-MD" sz="2000" dirty="0"/>
              <a:t>cu toate afirmațiile deținute de acel server despre termenul </a:t>
            </a:r>
            <a:r>
              <a:rPr lang="ro-MD" sz="2000"/>
              <a:t>respectiv (cazul DBpedia</a:t>
            </a:r>
            <a:r>
              <a:rPr lang="ro-MD" sz="2000" dirty="0"/>
              <a:t>.org)</a:t>
            </a:r>
          </a:p>
          <a:p>
            <a:pPr marL="800100" lvl="1"/>
            <a:endParaRPr lang="ro-MD" sz="2000"/>
          </a:p>
          <a:p>
            <a:pPr marL="800100" lvl="1"/>
            <a:r>
              <a:rPr lang="ro-MD" sz="2000"/>
              <a:t>o </a:t>
            </a:r>
            <a:r>
              <a:rPr lang="ro-MD" sz="2000" dirty="0"/>
              <a:t>combinație între cele două (vezi </a:t>
            </a:r>
            <a:r>
              <a:rPr lang="ro-MD" sz="2000"/>
              <a:t>ontologia pentru IoT de </a:t>
            </a:r>
            <a:r>
              <a:rPr lang="ro-MD" sz="2000" dirty="0"/>
              <a:t>la </a:t>
            </a:r>
            <a:r>
              <a:rPr lang="en-US" sz="2000" dirty="0"/>
              <a:t>https://www.w3.org/TR/vocab-ssn/</a:t>
            </a:r>
            <a:r>
              <a:rPr lang="ro-MD" sz="2000" dirty="0"/>
              <a:t>)</a:t>
            </a:r>
            <a:endParaRPr lang="ro-RO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999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8" y="44624"/>
            <a:ext cx="8229600" cy="1143000"/>
          </a:xfrm>
        </p:spPr>
        <p:txBody>
          <a:bodyPr>
            <a:normAutofit/>
          </a:bodyPr>
          <a:lstStyle/>
          <a:p>
            <a:r>
              <a:rPr lang="ro-RO" sz="2000" dirty="0"/>
              <a:t>Putem </a:t>
            </a:r>
            <a:r>
              <a:rPr lang="ro-RO" sz="2000"/>
              <a:t>îmbina URI </a:t>
            </a:r>
            <a:r>
              <a:rPr lang="ro-RO" sz="2000" dirty="0"/>
              <a:t>din multiple surse, </a:t>
            </a:r>
            <a:br>
              <a:rPr lang="ro-RO" sz="2000"/>
            </a:br>
            <a:r>
              <a:rPr lang="ro-RO" sz="2000"/>
              <a:t>cu prefixare adecvată</a:t>
            </a:r>
            <a:endParaRPr lang="ro-RO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124744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sz="1800" dirty="0">
                <a:solidFill>
                  <a:srgbClr val="FF0000"/>
                </a:solidFill>
              </a:rPr>
              <a:t>@prefix : </a:t>
            </a:r>
            <a:r>
              <a:rPr lang="en-GB" sz="1800" dirty="0">
                <a:solidFill>
                  <a:srgbClr val="FF0000"/>
                </a:solidFill>
              </a:rPr>
              <a:t>&lt;http://buchmann.ro#&gt;.</a:t>
            </a:r>
            <a:endParaRPr lang="ro-RO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sz="1800" dirty="0">
                <a:solidFill>
                  <a:srgbClr val="FF0000"/>
                </a:solidFill>
              </a:rPr>
              <a:t>@</a:t>
            </a:r>
            <a:r>
              <a:rPr lang="ro-RO" sz="1800">
                <a:solidFill>
                  <a:srgbClr val="FF0000"/>
                </a:solidFill>
              </a:rPr>
              <a:t>prefix schema: </a:t>
            </a:r>
            <a:r>
              <a:rPr lang="en-GB" sz="1800" dirty="0">
                <a:solidFill>
                  <a:srgbClr val="FF0000"/>
                </a:solidFill>
              </a:rPr>
              <a:t>&lt;http://schema.org/&gt;.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@</a:t>
            </a:r>
            <a:r>
              <a:rPr lang="en-US" sz="1800">
                <a:solidFill>
                  <a:srgbClr val="FF0000"/>
                </a:solidFill>
              </a:rPr>
              <a:t>prefix db</a:t>
            </a:r>
            <a:r>
              <a:rPr lang="ro-MD" sz="1800">
                <a:solidFill>
                  <a:srgbClr val="FF0000"/>
                </a:solidFill>
              </a:rPr>
              <a:t>r</a:t>
            </a:r>
            <a:r>
              <a:rPr lang="en-US" sz="1800">
                <a:solidFill>
                  <a:srgbClr val="FF0000"/>
                </a:solidFill>
              </a:rPr>
              <a:t>: </a:t>
            </a:r>
            <a:r>
              <a:rPr lang="en-US" sz="1800" dirty="0">
                <a:solidFill>
                  <a:srgbClr val="FF0000"/>
                </a:solidFill>
              </a:rPr>
              <a:t>&lt;http://dbpedia.org/resource/&gt;.</a:t>
            </a:r>
          </a:p>
          <a:p>
            <a:pPr marL="0" indent="0">
              <a:buNone/>
            </a:pPr>
            <a:endParaRPr lang="ro-RO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:Robert	</a:t>
            </a:r>
            <a:r>
              <a:rPr lang="en-US" sz="1800">
                <a:solidFill>
                  <a:srgbClr val="FF0000"/>
                </a:solidFill>
              </a:rPr>
              <a:t>	s</a:t>
            </a:r>
            <a:r>
              <a:rPr lang="ro-MD" sz="1800">
                <a:solidFill>
                  <a:srgbClr val="FF0000"/>
                </a:solidFill>
              </a:rPr>
              <a:t>chema</a:t>
            </a:r>
            <a:r>
              <a:rPr lang="en-US" sz="1800">
                <a:solidFill>
                  <a:srgbClr val="FF0000"/>
                </a:solidFill>
              </a:rPr>
              <a:t>:</a:t>
            </a:r>
            <a:r>
              <a:rPr lang="en-US" sz="1800" dirty="0">
                <a:solidFill>
                  <a:srgbClr val="FF0000"/>
                </a:solidFill>
              </a:rPr>
              <a:t>worksFor 	</a:t>
            </a:r>
            <a:r>
              <a:rPr lang="en-US" sz="1800">
                <a:solidFill>
                  <a:srgbClr val="FF0000"/>
                </a:solidFill>
              </a:rPr>
              <a:t>	db</a:t>
            </a:r>
            <a:r>
              <a:rPr lang="ro-MD" sz="1800">
                <a:solidFill>
                  <a:srgbClr val="FF0000"/>
                </a:solidFill>
              </a:rPr>
              <a:t>r</a:t>
            </a:r>
            <a:r>
              <a:rPr lang="en-US" sz="1800">
                <a:solidFill>
                  <a:srgbClr val="FF0000"/>
                </a:solidFill>
              </a:rPr>
              <a:t>:</a:t>
            </a:r>
            <a:r>
              <a:rPr lang="en-US" sz="1800" dirty="0" err="1">
                <a:solidFill>
                  <a:srgbClr val="FF0000"/>
                </a:solidFill>
              </a:rPr>
              <a:t>Babeș-Bolyai_University</a:t>
            </a:r>
            <a:r>
              <a:rPr lang="en-US" sz="18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:</a:t>
            </a:r>
            <a:r>
              <a:rPr lang="ro-MD" sz="1800" dirty="0">
                <a:solidFill>
                  <a:srgbClr val="FF0000"/>
                </a:solidFill>
              </a:rPr>
              <a:t>Dan</a:t>
            </a:r>
            <a:r>
              <a:rPr lang="en-US" sz="1800" dirty="0">
                <a:solidFill>
                  <a:srgbClr val="FF0000"/>
                </a:solidFill>
              </a:rPr>
              <a:t>		:</a:t>
            </a:r>
            <a:r>
              <a:rPr lang="ro-MD" sz="1800" dirty="0" err="1">
                <a:solidFill>
                  <a:srgbClr val="FF0000"/>
                </a:solidFill>
              </a:rPr>
              <a:t>iiPlace</a:t>
            </a:r>
            <a:r>
              <a:rPr lang="ro-MD" sz="1800" dirty="0">
                <a:solidFill>
                  <a:srgbClr val="FF0000"/>
                </a:solidFill>
              </a:rPr>
              <a:t>	</a:t>
            </a:r>
            <a:r>
              <a:rPr lang="en-US" sz="1800" dirty="0">
                <a:solidFill>
                  <a:srgbClr val="FF0000"/>
                </a:solidFill>
              </a:rPr>
              <a:t>	</a:t>
            </a:r>
            <a:r>
              <a:rPr lang="ro-MD" sz="1800">
                <a:solidFill>
                  <a:srgbClr val="FF0000"/>
                </a:solidFill>
              </a:rPr>
              <a:t>	</a:t>
            </a:r>
            <a:r>
              <a:rPr lang="en-US" sz="1800">
                <a:solidFill>
                  <a:srgbClr val="FF0000"/>
                </a:solidFill>
              </a:rPr>
              <a:t>db</a:t>
            </a:r>
            <a:r>
              <a:rPr lang="ro-MD" sz="1800">
                <a:solidFill>
                  <a:srgbClr val="FF0000"/>
                </a:solidFill>
              </a:rPr>
              <a:t>r</a:t>
            </a:r>
            <a:r>
              <a:rPr lang="en-US" sz="1800">
                <a:solidFill>
                  <a:srgbClr val="FF0000"/>
                </a:solidFill>
              </a:rPr>
              <a:t>:</a:t>
            </a:r>
            <a:r>
              <a:rPr lang="ro-MD" sz="1800" dirty="0" err="1">
                <a:solidFill>
                  <a:srgbClr val="FF0000"/>
                </a:solidFill>
              </a:rPr>
              <a:t>The_Terminator</a:t>
            </a:r>
            <a:r>
              <a:rPr lang="en-US" sz="18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:</a:t>
            </a:r>
            <a:r>
              <a:rPr lang="en-US" sz="1800" dirty="0" err="1">
                <a:solidFill>
                  <a:srgbClr val="FF0000"/>
                </a:solidFill>
              </a:rPr>
              <a:t>Patrik</a:t>
            </a:r>
            <a:r>
              <a:rPr lang="en-US" sz="1800" dirty="0">
                <a:solidFill>
                  <a:srgbClr val="FF0000"/>
                </a:solidFill>
              </a:rPr>
              <a:t>	</a:t>
            </a:r>
            <a:r>
              <a:rPr lang="en-US" sz="1800">
                <a:solidFill>
                  <a:srgbClr val="FF0000"/>
                </a:solidFill>
              </a:rPr>
              <a:t>	s</a:t>
            </a:r>
            <a:r>
              <a:rPr lang="ro-MD" sz="1800">
                <a:solidFill>
                  <a:srgbClr val="FF0000"/>
                </a:solidFill>
              </a:rPr>
              <a:t>chema</a:t>
            </a:r>
            <a:r>
              <a:rPr lang="en-US" sz="1800">
                <a:solidFill>
                  <a:srgbClr val="FF0000"/>
                </a:solidFill>
              </a:rPr>
              <a:t>:</a:t>
            </a:r>
            <a:r>
              <a:rPr lang="en-US" sz="1800" dirty="0">
                <a:solidFill>
                  <a:srgbClr val="FF0000"/>
                </a:solidFill>
              </a:rPr>
              <a:t>homeLocation</a:t>
            </a:r>
            <a:r>
              <a:rPr lang="en-US" sz="1800">
                <a:solidFill>
                  <a:srgbClr val="FF0000"/>
                </a:solidFill>
              </a:rPr>
              <a:t>	db</a:t>
            </a:r>
            <a:r>
              <a:rPr lang="ro-MD" sz="1800">
                <a:solidFill>
                  <a:srgbClr val="FF0000"/>
                </a:solidFill>
              </a:rPr>
              <a:t>r</a:t>
            </a:r>
            <a:r>
              <a:rPr lang="en-US" sz="1800">
                <a:solidFill>
                  <a:srgbClr val="FF0000"/>
                </a:solidFill>
              </a:rPr>
              <a:t>:</a:t>
            </a:r>
            <a:r>
              <a:rPr lang="ro-MD" sz="1800">
                <a:solidFill>
                  <a:srgbClr val="FF0000"/>
                </a:solidFill>
              </a:rPr>
              <a:t>Cluj-Napoca</a:t>
            </a:r>
            <a:r>
              <a:rPr lang="en-US" sz="1800">
                <a:solidFill>
                  <a:srgbClr val="FF0000"/>
                </a:solidFill>
              </a:rPr>
              <a:t>.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:Susana	</a:t>
            </a:r>
            <a:r>
              <a:rPr lang="en-US" sz="1800">
                <a:solidFill>
                  <a:srgbClr val="FF0000"/>
                </a:solidFill>
              </a:rPr>
              <a:t>	s</a:t>
            </a:r>
            <a:r>
              <a:rPr lang="ro-MD" sz="1800">
                <a:solidFill>
                  <a:srgbClr val="FF0000"/>
                </a:solidFill>
              </a:rPr>
              <a:t>chema</a:t>
            </a:r>
            <a:r>
              <a:rPr lang="en-US" sz="1800">
                <a:solidFill>
                  <a:srgbClr val="FF0000"/>
                </a:solidFill>
              </a:rPr>
              <a:t>:</a:t>
            </a:r>
            <a:r>
              <a:rPr lang="en-US" sz="1800" dirty="0">
                <a:solidFill>
                  <a:srgbClr val="FF0000"/>
                </a:solidFill>
              </a:rPr>
              <a:t>children		:Robert.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:Robert	</a:t>
            </a:r>
            <a:r>
              <a:rPr lang="en-US" sz="1800">
                <a:solidFill>
                  <a:srgbClr val="FF0000"/>
                </a:solidFill>
              </a:rPr>
              <a:t>	s</a:t>
            </a:r>
            <a:r>
              <a:rPr lang="ro-MD" sz="1800">
                <a:solidFill>
                  <a:srgbClr val="FF0000"/>
                </a:solidFill>
              </a:rPr>
              <a:t>chema</a:t>
            </a:r>
            <a:r>
              <a:rPr lang="en-US" sz="1800">
                <a:solidFill>
                  <a:srgbClr val="FF0000"/>
                </a:solidFill>
              </a:rPr>
              <a:t>:</a:t>
            </a:r>
            <a:r>
              <a:rPr lang="en-US" sz="1800" dirty="0">
                <a:solidFill>
                  <a:srgbClr val="FF0000"/>
                </a:solidFill>
              </a:rPr>
              <a:t>children		:</a:t>
            </a:r>
            <a:r>
              <a:rPr lang="ro-MD" sz="1800" dirty="0">
                <a:solidFill>
                  <a:srgbClr val="FF0000"/>
                </a:solidFill>
              </a:rPr>
              <a:t>Dan</a:t>
            </a:r>
            <a:r>
              <a:rPr lang="en-US" sz="1800" dirty="0">
                <a:solidFill>
                  <a:srgbClr val="FF0000"/>
                </a:solidFill>
              </a:rPr>
              <a:t>, :</a:t>
            </a:r>
            <a:r>
              <a:rPr lang="en-US" sz="1800" dirty="0" err="1">
                <a:solidFill>
                  <a:srgbClr val="FF0000"/>
                </a:solidFill>
              </a:rPr>
              <a:t>Patrik</a:t>
            </a:r>
            <a:r>
              <a:rPr lang="en-US" sz="18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 </a:t>
            </a:r>
            <a:endParaRPr lang="ro-RO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o-RO" sz="18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3995936" y="1628800"/>
            <a:ext cx="172819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323528" y="53732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o-RO" i="1"/>
          </a:p>
        </p:txBody>
      </p:sp>
      <p:sp>
        <p:nvSpPr>
          <p:cNvPr id="4" name="TextBox 3"/>
          <p:cNvSpPr txBox="1"/>
          <p:nvPr/>
        </p:nvSpPr>
        <p:spPr>
          <a:xfrm>
            <a:off x="173351" y="5399638"/>
            <a:ext cx="8797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/>
              <a:t>Prefixarea previne reutilizarea accidentală a aceluiași URI cu mai multe semnificații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/>
              <a:t>Adresa de prexiare se termină fie cu # fie cu 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 b="1"/>
              <a:t>Putem defini mai multe prefixe chiar în propriul domeniu (prelungind adresele cu slashuri)</a:t>
            </a:r>
          </a:p>
          <a:p>
            <a:endParaRPr lang="ro-RO" sz="14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99992" y="1988840"/>
            <a:ext cx="10801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5076056" y="2276872"/>
            <a:ext cx="1800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45807" y="1412776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Termeni inventa</a:t>
            </a:r>
            <a:r>
              <a:rPr lang="ro-RO"/>
              <a:t>ți de mine</a:t>
            </a:r>
            <a:endParaRPr lang="de-AT"/>
          </a:p>
        </p:txBody>
      </p:sp>
      <p:sp>
        <p:nvSpPr>
          <p:cNvPr id="14" name="TextBox 13"/>
          <p:cNvSpPr txBox="1"/>
          <p:nvPr/>
        </p:nvSpPr>
        <p:spPr>
          <a:xfrm>
            <a:off x="5610758" y="1804174"/>
            <a:ext cx="321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Termeni </a:t>
            </a:r>
            <a:r>
              <a:rPr lang="ro-RO"/>
              <a:t>preluați din schema.org</a:t>
            </a:r>
            <a:endParaRPr lang="de-AT"/>
          </a:p>
        </p:txBody>
      </p:sp>
      <p:sp>
        <p:nvSpPr>
          <p:cNvPr id="15" name="TextBox 14"/>
          <p:cNvSpPr txBox="1"/>
          <p:nvPr/>
        </p:nvSpPr>
        <p:spPr>
          <a:xfrm>
            <a:off x="6945925" y="2092206"/>
            <a:ext cx="189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/>
              <a:t>ID-uri din DBPedia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6354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C87F-FD5C-436C-8DB7-660A2CB3A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Sintaxe pentru grafuri RDF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2A8E0-12A2-4EE5-9001-C0769F6D3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MD" dirty="0"/>
              <a:t>Grafurile RDF se pot scrie în mai </a:t>
            </a:r>
            <a:r>
              <a:rPr lang="ro-MD"/>
              <a:t>multe sintaxe</a:t>
            </a:r>
          </a:p>
          <a:p>
            <a:pPr lvl="1"/>
            <a:r>
              <a:rPr lang="ro-MD" b="1"/>
              <a:t>Turtle</a:t>
            </a:r>
            <a:r>
              <a:rPr lang="ro-MD"/>
              <a:t> (majoritatea exemplelor din acest curs)</a:t>
            </a:r>
          </a:p>
          <a:p>
            <a:pPr lvl="1"/>
            <a:r>
              <a:rPr lang="ro-MD" b="1"/>
              <a:t>TriG</a:t>
            </a:r>
            <a:r>
              <a:rPr lang="ro-MD"/>
              <a:t> (Turtle + acolade pentru împărțirea unui fișier în mai multe grafuri)</a:t>
            </a:r>
          </a:p>
          <a:p>
            <a:pPr lvl="1"/>
            <a:r>
              <a:rPr lang="ro-MD" b="1"/>
              <a:t>N-triples</a:t>
            </a:r>
          </a:p>
          <a:p>
            <a:pPr lvl="1"/>
            <a:r>
              <a:rPr lang="ro-MD" b="1"/>
              <a:t>JSON-LD</a:t>
            </a:r>
            <a:r>
              <a:rPr lang="ro-MD"/>
              <a:t> (JSON pentru grafuri, folosit la grafuri încorporate în front-end HTML</a:t>
            </a:r>
            <a:r>
              <a:rPr lang="ro-MD" dirty="0"/>
              <a:t>)</a:t>
            </a:r>
          </a:p>
          <a:p>
            <a:pPr lvl="1"/>
            <a:r>
              <a:rPr lang="ro-MD" b="1" dirty="0"/>
              <a:t>RDF/XML</a:t>
            </a:r>
            <a:r>
              <a:rPr lang="ro-MD" dirty="0"/>
              <a:t> (XML pentru grafuri)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12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Comparaţie</a:t>
            </a:r>
            <a:r>
              <a:rPr lang="ro-RO" dirty="0"/>
              <a:t> cu limbajul natural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268760"/>
            <a:ext cx="8964488" cy="5589240"/>
          </a:xfrm>
        </p:spPr>
        <p:txBody>
          <a:bodyPr>
            <a:normAutofit/>
          </a:bodyPr>
          <a:lstStyle/>
          <a:p>
            <a:pPr algn="just"/>
            <a:r>
              <a:rPr lang="ro-RO" sz="1800" b="1"/>
              <a:t>Afirmaţie</a:t>
            </a:r>
            <a:r>
              <a:rPr lang="ro-RO" sz="1800"/>
              <a:t> </a:t>
            </a:r>
            <a:r>
              <a:rPr lang="ro-RO" sz="1800" dirty="0"/>
              <a:t>(fapt</a:t>
            </a:r>
            <a:r>
              <a:rPr lang="ro-RO" sz="1800"/>
              <a:t>) </a:t>
            </a:r>
            <a:r>
              <a:rPr lang="ro-MD" sz="1800"/>
              <a:t>=</a:t>
            </a:r>
            <a:r>
              <a:rPr lang="en-US" sz="1800"/>
              <a:t> sea</a:t>
            </a:r>
            <a:r>
              <a:rPr lang="ro-RO" sz="1800" dirty="0"/>
              <a:t>mănă cu o "</a:t>
            </a:r>
            <a:r>
              <a:rPr lang="ro-RO" sz="1800" dirty="0" err="1"/>
              <a:t>propoziţie</a:t>
            </a:r>
            <a:r>
              <a:rPr lang="ro-RO" sz="1800" dirty="0"/>
              <a:t>" din limbajul natural, ceva </a:t>
            </a:r>
            <a:r>
              <a:rPr lang="ro-RO" sz="1800"/>
              <a:t>mai rigidă</a:t>
            </a:r>
          </a:p>
          <a:p>
            <a:pPr algn="just"/>
            <a:endParaRPr lang="ro-RO" sz="1800" dirty="0"/>
          </a:p>
          <a:p>
            <a:pPr lvl="1" algn="just"/>
            <a:r>
              <a:rPr lang="ro-RO" sz="1800"/>
              <a:t>formată </a:t>
            </a:r>
            <a:r>
              <a:rPr lang="ro-RO" sz="1800" dirty="0"/>
              <a:t>din trei termeni – </a:t>
            </a:r>
            <a:r>
              <a:rPr lang="ro-RO" sz="1800" i="1" dirty="0"/>
              <a:t>subiect</a:t>
            </a:r>
            <a:r>
              <a:rPr lang="ro-RO" sz="1800" dirty="0"/>
              <a:t>, </a:t>
            </a:r>
            <a:r>
              <a:rPr lang="ro-RO" sz="1800" i="1" dirty="0"/>
              <a:t>predicat</a:t>
            </a:r>
            <a:r>
              <a:rPr lang="ro-RO" sz="1800" dirty="0"/>
              <a:t>, </a:t>
            </a:r>
            <a:r>
              <a:rPr lang="ro-RO" sz="1800" i="1" dirty="0"/>
              <a:t>obiect</a:t>
            </a:r>
          </a:p>
          <a:p>
            <a:pPr lvl="1" algn="just"/>
            <a:endParaRPr lang="ro-RO" sz="1800"/>
          </a:p>
          <a:p>
            <a:pPr lvl="1" algn="just"/>
            <a:r>
              <a:rPr lang="ro-RO" sz="1800"/>
              <a:t>sintaxa Turtle permite unele grupări pentru a forma fraze mai complexe, cu ajutorul </a:t>
            </a:r>
            <a:r>
              <a:rPr lang="ro-RO" sz="1800" dirty="0"/>
              <a:t>unor de "semne de </a:t>
            </a:r>
            <a:r>
              <a:rPr lang="ro-RO" sz="1800" dirty="0" err="1"/>
              <a:t>punctuaţie</a:t>
            </a:r>
            <a:r>
              <a:rPr lang="ro-RO" sz="1800"/>
              <a:t>" (virgulă, </a:t>
            </a:r>
            <a:r>
              <a:rPr lang="ro-RO" sz="1800" dirty="0"/>
              <a:t>punct-virgulă)</a:t>
            </a:r>
          </a:p>
          <a:p>
            <a:pPr algn="just"/>
            <a:endParaRPr lang="ro-RO" sz="1800" dirty="0"/>
          </a:p>
          <a:p>
            <a:pPr algn="just"/>
            <a:r>
              <a:rPr lang="ro-RO" sz="1800" b="1"/>
              <a:t>Descriere</a:t>
            </a:r>
            <a:r>
              <a:rPr lang="ro-RO" sz="1800"/>
              <a:t> = </a:t>
            </a:r>
            <a:r>
              <a:rPr lang="ro-RO" sz="1800" dirty="0"/>
              <a:t>mai multe </a:t>
            </a:r>
            <a:r>
              <a:rPr lang="ro-RO" sz="1800" dirty="0" err="1"/>
              <a:t>afirmaţii</a:t>
            </a:r>
            <a:r>
              <a:rPr lang="ro-RO" sz="1800" dirty="0"/>
              <a:t> cu privire la </a:t>
            </a:r>
            <a:r>
              <a:rPr lang="ro-RO" sz="1800" dirty="0" err="1"/>
              <a:t>acelaşi</a:t>
            </a:r>
            <a:r>
              <a:rPr lang="ro-RO" sz="1800" dirty="0"/>
              <a:t> lucru (în care apare același termen URI)</a:t>
            </a:r>
          </a:p>
          <a:p>
            <a:pPr lvl="1" algn="just"/>
            <a:endParaRPr lang="ro-RO" sz="1800" i="1"/>
          </a:p>
          <a:p>
            <a:pPr lvl="1" algn="just"/>
            <a:r>
              <a:rPr lang="ro-RO" sz="1800" i="1"/>
              <a:t>descrieri complementare</a:t>
            </a:r>
            <a:r>
              <a:rPr lang="ro-RO" sz="1800"/>
              <a:t> = grafuri cu informații diferite despre același lucru, de obicei de proveniență diferită, de pe servere diferite</a:t>
            </a:r>
          </a:p>
          <a:p>
            <a:pPr lvl="2" algn="just"/>
            <a:r>
              <a:rPr lang="ro-RO" sz="1400"/>
              <a:t>se vor completa reciproc dacă le acumulăm prin HTTP sau interogări SERVICE</a:t>
            </a:r>
          </a:p>
          <a:p>
            <a:pPr lvl="1" algn="just"/>
            <a:endParaRPr lang="ro-RO" sz="1800" i="1"/>
          </a:p>
          <a:p>
            <a:pPr lvl="1" algn="just"/>
            <a:r>
              <a:rPr lang="ro-RO" sz="1800" i="1"/>
              <a:t>descrieri contradictorii</a:t>
            </a:r>
            <a:r>
              <a:rPr lang="ro-RO" sz="1800"/>
              <a:t> = grafuri conținând informații ce se contrazic despre același lucru, de obicei de pe servere diferite</a:t>
            </a:r>
          </a:p>
          <a:p>
            <a:pPr lvl="2" algn="just"/>
            <a:r>
              <a:rPr lang="ro-RO" sz="1400"/>
              <a:t>regulile de raționare pot detecta contradicții</a:t>
            </a:r>
          </a:p>
          <a:p>
            <a:pPr lvl="2" algn="just"/>
            <a:r>
              <a:rPr lang="ro-RO" sz="1400"/>
              <a:t>pot fi supuse unui sistem de voting (clienții HTTP să decidă sursa mai credibilă)</a:t>
            </a:r>
          </a:p>
        </p:txBody>
      </p:sp>
    </p:spTree>
    <p:extLst>
      <p:ext uri="{BB962C8B-B14F-4D97-AF65-F5344CB8AC3E}">
        <p14:creationId xmlns:p14="http://schemas.microsoft.com/office/powerpoint/2010/main" val="2540237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Comparaţie</a:t>
            </a:r>
            <a:r>
              <a:rPr lang="ro-RO" dirty="0"/>
              <a:t> cu limbajul natural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268760"/>
            <a:ext cx="8964488" cy="55892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o-RO" sz="2000" b="1"/>
              <a:t>Termenii URI </a:t>
            </a:r>
            <a:r>
              <a:rPr lang="ro-RO" sz="2000"/>
              <a:t>= </a:t>
            </a:r>
            <a:r>
              <a:rPr lang="ro-RO" sz="2000" dirty="0"/>
              <a:t>asemănători "cuvintelor" din limbajul natural, dar mai rigizi</a:t>
            </a:r>
          </a:p>
          <a:p>
            <a:pPr lvl="1" algn="just"/>
            <a:endParaRPr lang="ro-RO" sz="2000">
              <a:solidFill>
                <a:srgbClr val="FF0000"/>
              </a:solidFill>
            </a:endParaRPr>
          </a:p>
          <a:p>
            <a:pPr lvl="1" algn="just"/>
            <a:r>
              <a:rPr lang="ro-RO" sz="2000">
                <a:solidFill>
                  <a:srgbClr val="FF0000"/>
                </a:solidFill>
              </a:rPr>
              <a:t>nu </a:t>
            </a:r>
            <a:r>
              <a:rPr lang="ro-RO" sz="2000" dirty="0">
                <a:solidFill>
                  <a:srgbClr val="FF0000"/>
                </a:solidFill>
              </a:rPr>
              <a:t>pot avea forme variabile</a:t>
            </a:r>
            <a:r>
              <a:rPr lang="ro-RO" sz="2000" dirty="0"/>
              <a:t> (timpuri, declinări, acorduri </a:t>
            </a:r>
            <a:r>
              <a:rPr lang="ro-RO" sz="2000"/>
              <a:t>etc.), trebuie reutilizați într-o formă fixă (dacă diferă un caracter e un URI diferit)</a:t>
            </a:r>
            <a:endParaRPr lang="ro-RO" sz="2000" dirty="0"/>
          </a:p>
          <a:p>
            <a:pPr lvl="1" algn="just"/>
            <a:endParaRPr lang="ro-MD" sz="2000">
              <a:solidFill>
                <a:srgbClr val="FF0000"/>
              </a:solidFill>
            </a:endParaRPr>
          </a:p>
          <a:p>
            <a:pPr lvl="1" algn="just"/>
            <a:r>
              <a:rPr lang="de-AT" sz="2000">
                <a:solidFill>
                  <a:srgbClr val="FF0000"/>
                </a:solidFill>
              </a:rPr>
              <a:t>nu </a:t>
            </a:r>
            <a:r>
              <a:rPr lang="de-AT" sz="2000" dirty="0">
                <a:solidFill>
                  <a:srgbClr val="FF0000"/>
                </a:solidFill>
              </a:rPr>
              <a:t>sunt lega</a:t>
            </a:r>
            <a:r>
              <a:rPr lang="ro-RO" sz="2000" dirty="0">
                <a:solidFill>
                  <a:srgbClr val="FF0000"/>
                </a:solidFill>
              </a:rPr>
              <a:t>ți de o limbă </a:t>
            </a:r>
            <a:r>
              <a:rPr lang="ro-RO" sz="2000">
                <a:solidFill>
                  <a:srgbClr val="FF0000"/>
                </a:solidFill>
              </a:rPr>
              <a:t>anume</a:t>
            </a:r>
            <a:r>
              <a:rPr lang="ro-RO" sz="2000"/>
              <a:t> (li se spune și IRI, pot conține caractere internaționale)</a:t>
            </a:r>
          </a:p>
          <a:p>
            <a:pPr lvl="1" algn="just"/>
            <a:endParaRPr lang="ro-RO" sz="2000">
              <a:solidFill>
                <a:srgbClr val="FF0000"/>
              </a:solidFill>
            </a:endParaRPr>
          </a:p>
          <a:p>
            <a:pPr lvl="1" algn="just"/>
            <a:r>
              <a:rPr lang="ro-RO" sz="2000">
                <a:solidFill>
                  <a:srgbClr val="FF0000"/>
                </a:solidFill>
              </a:rPr>
              <a:t>nu pot conține spații</a:t>
            </a:r>
            <a:r>
              <a:rPr lang="ro-RO" sz="2000"/>
              <a:t> (spațiul e separator între URI din aceeași afirmație)</a:t>
            </a:r>
          </a:p>
          <a:p>
            <a:pPr lvl="1" algn="just"/>
            <a:endParaRPr lang="ro-RO" sz="2000">
              <a:solidFill>
                <a:srgbClr val="FF0000"/>
              </a:solidFill>
            </a:endParaRPr>
          </a:p>
          <a:p>
            <a:pPr lvl="1" algn="just"/>
            <a:r>
              <a:rPr lang="ro-RO" sz="2000">
                <a:solidFill>
                  <a:srgbClr val="FF0000"/>
                </a:solidFill>
              </a:rPr>
              <a:t>pot conține un conglomerat de cuvinte</a:t>
            </a:r>
            <a:r>
              <a:rPr lang="ro-RO" sz="2000"/>
              <a:t>, </a:t>
            </a:r>
            <a:r>
              <a:rPr lang="ro-RO" sz="2000" b="1"/>
              <a:t>important e să exprime o relație/proprietate</a:t>
            </a:r>
            <a:r>
              <a:rPr lang="ro-RO" sz="2000"/>
              <a:t>:</a:t>
            </a:r>
          </a:p>
          <a:p>
            <a:pPr marL="0" indent="0" algn="just">
              <a:buNone/>
            </a:pPr>
            <a:endParaRPr lang="ro-RO" sz="200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ro-RO" sz="2000">
                <a:solidFill>
                  <a:srgbClr val="FF0000"/>
                </a:solidFill>
              </a:rPr>
              <a:t>:Mary :fiicaDinPrimaCasatorieALui :JohnSmithDinClujNapoca</a:t>
            </a:r>
            <a:r>
              <a:rPr lang="en-GB" sz="2000">
                <a:solidFill>
                  <a:srgbClr val="FF0000"/>
                </a:solidFill>
              </a:rPr>
              <a:t> </a:t>
            </a:r>
            <a:r>
              <a:rPr lang="ro-RO" sz="2000">
                <a:solidFill>
                  <a:srgbClr val="FF0000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ro-RO" sz="2000" i="1"/>
              <a:t>(totuşi, asta va determina detaliile ce se vor putea interoga!)</a:t>
            </a:r>
          </a:p>
        </p:txBody>
      </p:sp>
    </p:spTree>
    <p:extLst>
      <p:ext uri="{BB962C8B-B14F-4D97-AF65-F5344CB8AC3E}">
        <p14:creationId xmlns:p14="http://schemas.microsoft.com/office/powerpoint/2010/main" val="3595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Comparaţie</a:t>
            </a:r>
            <a:r>
              <a:rPr lang="ro-RO" dirty="0"/>
              <a:t> cu limbajul natural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56" y="986855"/>
            <a:ext cx="8964488" cy="558924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ro-RO" sz="2000" b="1"/>
              <a:t>Termenii URI</a:t>
            </a:r>
            <a:endParaRPr lang="ro-RO" sz="2000"/>
          </a:p>
          <a:p>
            <a:pPr lvl="1" algn="just"/>
            <a:endParaRPr lang="ro-RO" sz="2000">
              <a:solidFill>
                <a:srgbClr val="FF0000"/>
              </a:solidFill>
            </a:endParaRPr>
          </a:p>
          <a:p>
            <a:pPr lvl="1" algn="just"/>
            <a:r>
              <a:rPr lang="ro-RO" sz="2000">
                <a:solidFill>
                  <a:srgbClr val="FF0000"/>
                </a:solidFill>
              </a:rPr>
              <a:t>nu </a:t>
            </a:r>
            <a:r>
              <a:rPr lang="ro-RO" sz="2000" dirty="0">
                <a:solidFill>
                  <a:srgbClr val="FF0000"/>
                </a:solidFill>
              </a:rPr>
              <a:t>e obligatoriu să </a:t>
            </a:r>
            <a:r>
              <a:rPr lang="ro-RO" sz="2000">
                <a:solidFill>
                  <a:srgbClr val="FF0000"/>
                </a:solidFill>
              </a:rPr>
              <a:t>fie inteligibili de către om</a:t>
            </a:r>
            <a:r>
              <a:rPr lang="ro-RO" sz="2000"/>
              <a:t> (în Wikidata sunt codificați, în schimba în Schema.org sunt aproape de forma lor engleză)</a:t>
            </a:r>
            <a:endParaRPr lang="ro-RO" sz="2000" dirty="0"/>
          </a:p>
          <a:p>
            <a:pPr lvl="1" algn="just"/>
            <a:endParaRPr lang="ro-RO" sz="2000">
              <a:solidFill>
                <a:srgbClr val="FF0000"/>
              </a:solidFill>
            </a:endParaRPr>
          </a:p>
          <a:p>
            <a:pPr lvl="1" algn="just"/>
            <a:r>
              <a:rPr lang="ro-RO" sz="2000">
                <a:solidFill>
                  <a:srgbClr val="FF0000"/>
                </a:solidFill>
              </a:rPr>
              <a:t>nu </a:t>
            </a:r>
            <a:r>
              <a:rPr lang="ro-RO" sz="2000" dirty="0">
                <a:solidFill>
                  <a:srgbClr val="FF0000"/>
                </a:solidFill>
              </a:rPr>
              <a:t>sunt permise omonime</a:t>
            </a:r>
            <a:r>
              <a:rPr lang="ro-RO" sz="2000" dirty="0"/>
              <a:t> (un </a:t>
            </a:r>
            <a:r>
              <a:rPr lang="ro-RO" sz="2000"/>
              <a:t>URI nu poate reprezenta mai multe lucruri în tot Web-ul)</a:t>
            </a:r>
            <a:endParaRPr lang="ro-RO" sz="2000" dirty="0"/>
          </a:p>
          <a:p>
            <a:pPr lvl="1" algn="just"/>
            <a:endParaRPr lang="ro-RO" sz="2000">
              <a:solidFill>
                <a:srgbClr val="FF0000"/>
              </a:solidFill>
            </a:endParaRPr>
          </a:p>
          <a:p>
            <a:pPr lvl="1" algn="just"/>
            <a:r>
              <a:rPr lang="ro-RO" sz="2000">
                <a:solidFill>
                  <a:srgbClr val="FF0000"/>
                </a:solidFill>
              </a:rPr>
              <a:t>dar </a:t>
            </a:r>
            <a:r>
              <a:rPr lang="ro-RO" sz="2000" dirty="0">
                <a:solidFill>
                  <a:srgbClr val="FF0000"/>
                </a:solidFill>
              </a:rPr>
              <a:t>sunt permise </a:t>
            </a:r>
            <a:r>
              <a:rPr lang="ro-RO" sz="2000">
                <a:solidFill>
                  <a:srgbClr val="FF0000"/>
                </a:solidFill>
              </a:rPr>
              <a:t>sinonime</a:t>
            </a:r>
            <a:r>
              <a:rPr lang="ro-RO" sz="2000"/>
              <a:t> (mai mulți URI pot avea aceeași semnificație, pot identifica același lucru)</a:t>
            </a:r>
            <a:endParaRPr lang="ro-RO" sz="2000" dirty="0"/>
          </a:p>
          <a:p>
            <a:pPr lvl="1" algn="just"/>
            <a:endParaRPr lang="ro-RO" sz="2000"/>
          </a:p>
          <a:p>
            <a:pPr lvl="1" algn="just"/>
            <a:r>
              <a:rPr lang="ro-RO" sz="2000"/>
              <a:t>așa cum există dicționare ale limbilor vorbite, există și dicționare de termeni URI (</a:t>
            </a:r>
            <a:r>
              <a:rPr lang="ro-RO" sz="2000">
                <a:solidFill>
                  <a:srgbClr val="FF0000"/>
                </a:solidFill>
              </a:rPr>
              <a:t>terminologii, scheme, ontologii</a:t>
            </a:r>
            <a:r>
              <a:rPr lang="ro-RO" sz="2000"/>
              <a:t>), unele standardizate</a:t>
            </a:r>
          </a:p>
          <a:p>
            <a:pPr lvl="1" algn="just"/>
            <a:endParaRPr lang="ro-RO" sz="2000"/>
          </a:p>
          <a:p>
            <a:pPr lvl="1" algn="just"/>
            <a:r>
              <a:rPr lang="ro-RO" sz="2000"/>
              <a:t>în Machine Learning există o preocupare intensă pentru </a:t>
            </a:r>
            <a:r>
              <a:rPr lang="en-US" sz="2000"/>
              <a:t>"traduce</a:t>
            </a:r>
            <a:r>
              <a:rPr lang="ro-MD" sz="2000"/>
              <a:t>rea</a:t>
            </a:r>
            <a:r>
              <a:rPr lang="en-US" sz="2000"/>
              <a:t>" automat</a:t>
            </a:r>
            <a:r>
              <a:rPr lang="ro-MD" sz="2000"/>
              <a:t>ă între limbajul natural și Turtle prin tehnici NLP – vezi </a:t>
            </a:r>
            <a:r>
              <a:rPr lang="en-US" sz="2000">
                <a:hlinkClick r:id="rId2"/>
              </a:rPr>
              <a:t>https://www.ontotext.com/blog/text-mining-triplestores-full-semantic-circle/</a:t>
            </a:r>
            <a:endParaRPr lang="ro-RO" sz="2000" dirty="0"/>
          </a:p>
        </p:txBody>
      </p:sp>
    </p:spTree>
    <p:extLst>
      <p:ext uri="{BB962C8B-B14F-4D97-AF65-F5344CB8AC3E}">
        <p14:creationId xmlns:p14="http://schemas.microsoft.com/office/powerpoint/2010/main" val="83014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2034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Comparaţie</a:t>
            </a:r>
            <a:r>
              <a:rPr lang="ro-RO" dirty="0"/>
              <a:t> RDF-XML-JSON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836712"/>
            <a:ext cx="8748464" cy="4925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o-RO" sz="2000" dirty="0"/>
              <a:t>Ca </a:t>
            </a:r>
            <a:r>
              <a:rPr lang="ro-RO" sz="2000" dirty="0" err="1"/>
              <a:t>şi</a:t>
            </a:r>
            <a:r>
              <a:rPr lang="ro-RO" sz="2000" dirty="0"/>
              <a:t> XML/JSON</a:t>
            </a:r>
          </a:p>
          <a:p>
            <a:pPr lvl="1"/>
            <a:endParaRPr lang="ro-RO" sz="2000"/>
          </a:p>
          <a:p>
            <a:pPr lvl="1"/>
            <a:r>
              <a:rPr lang="ro-RO" sz="2000"/>
              <a:t>RDF </a:t>
            </a:r>
            <a:r>
              <a:rPr lang="ro-RO" sz="2000" dirty="0"/>
              <a:t>nu e un limbaj ci un </a:t>
            </a:r>
            <a:r>
              <a:rPr lang="ro-RO" sz="2000" b="1" dirty="0"/>
              <a:t>set de reguli de </a:t>
            </a:r>
            <a:r>
              <a:rPr lang="ro-RO" sz="2000" b="1"/>
              <a:t>bună formare</a:t>
            </a:r>
          </a:p>
          <a:p>
            <a:pPr lvl="1"/>
            <a:endParaRPr lang="ro-RO" sz="2000" b="1"/>
          </a:p>
          <a:p>
            <a:pPr lvl="1"/>
            <a:r>
              <a:rPr lang="ro-RO" sz="2000"/>
              <a:t>peste regulile sintactice </a:t>
            </a:r>
            <a:r>
              <a:rPr lang="ro-RO" sz="2000" dirty="0"/>
              <a:t>se pot adopta </a:t>
            </a:r>
            <a:r>
              <a:rPr lang="ro-RO" sz="2000" b="1"/>
              <a:t>scheme</a:t>
            </a:r>
            <a:r>
              <a:rPr lang="ro-RO" sz="2000"/>
              <a:t> (pentru a fixa semnificația termenilor folosiți, pentru restricții etc.)</a:t>
            </a:r>
            <a:endParaRPr lang="ro-RO" sz="2000" dirty="0"/>
          </a:p>
          <a:p>
            <a:pPr lvl="1"/>
            <a:endParaRPr lang="ro-RO" sz="2000" b="1"/>
          </a:p>
          <a:p>
            <a:pPr lvl="1"/>
            <a:r>
              <a:rPr lang="ro-RO" sz="2000" b="1"/>
              <a:t>principiul schema-free</a:t>
            </a:r>
            <a:r>
              <a:rPr lang="ro-RO" sz="2000"/>
              <a:t>: graful se poate interoga și fără o schemă</a:t>
            </a:r>
          </a:p>
          <a:p>
            <a:pPr lvl="1"/>
            <a:endParaRPr lang="ro-RO" sz="2000"/>
          </a:p>
          <a:p>
            <a:pPr lvl="1"/>
            <a:r>
              <a:rPr lang="ro-RO" sz="2000"/>
              <a:t>se pot combina termeni din mai multe scheme</a:t>
            </a:r>
            <a:endParaRPr lang="ro-RO" sz="2000" dirty="0"/>
          </a:p>
          <a:p>
            <a:endParaRPr lang="ro-RO" sz="2000"/>
          </a:p>
          <a:p>
            <a:pPr marL="0" indent="0">
              <a:buNone/>
            </a:pPr>
            <a:r>
              <a:rPr lang="ro-RO" sz="2000"/>
              <a:t>Spre </a:t>
            </a:r>
            <a:r>
              <a:rPr lang="ro-RO" sz="2000" dirty="0"/>
              <a:t>deosebire de XML</a:t>
            </a:r>
            <a:r>
              <a:rPr lang="ro-RO" sz="2000"/>
              <a:t>/JSON: </a:t>
            </a:r>
            <a:endParaRPr lang="ro-RO" sz="2000" dirty="0"/>
          </a:p>
          <a:p>
            <a:pPr lvl="1"/>
            <a:r>
              <a:rPr lang="ro-RO" sz="2000" b="1"/>
              <a:t>RDF are trei </a:t>
            </a:r>
            <a:r>
              <a:rPr lang="ro-RO" sz="2000" b="1" dirty="0"/>
              <a:t>tipuri de </a:t>
            </a:r>
            <a:r>
              <a:rPr lang="ro-RO" sz="2000" b="1"/>
              <a:t>scheme </a:t>
            </a:r>
            <a:r>
              <a:rPr lang="ro-RO" sz="2000"/>
              <a:t>(de </a:t>
            </a:r>
            <a:r>
              <a:rPr lang="ro-RO" sz="2000" dirty="0"/>
              <a:t>documentare</a:t>
            </a:r>
            <a:r>
              <a:rPr lang="ro-RO" sz="2000"/>
              <a:t>, de </a:t>
            </a:r>
            <a:r>
              <a:rPr lang="ro-RO" sz="2000" dirty="0"/>
              <a:t>validare</a:t>
            </a:r>
            <a:r>
              <a:rPr lang="ro-RO" sz="2000"/>
              <a:t>, de </a:t>
            </a:r>
            <a:r>
              <a:rPr lang="ro-RO" sz="2000" dirty="0"/>
              <a:t>raționare)</a:t>
            </a:r>
            <a:endParaRPr lang="ro-RO" sz="2000" b="1" dirty="0"/>
          </a:p>
          <a:p>
            <a:pPr lvl="1"/>
            <a:r>
              <a:rPr lang="ro-RO" sz="2000" b="1" dirty="0"/>
              <a:t>RDF </a:t>
            </a:r>
            <a:r>
              <a:rPr lang="ro-RO" sz="2000" b="1"/>
              <a:t>oferă multiple </a:t>
            </a:r>
            <a:r>
              <a:rPr lang="ro-RO" sz="2000" b="1" dirty="0"/>
              <a:t>sintaxe alternative</a:t>
            </a:r>
            <a:r>
              <a:rPr lang="ro-RO" sz="2000" dirty="0"/>
              <a:t>, fiecare cu propriile </a:t>
            </a:r>
            <a:r>
              <a:rPr lang="ro-RO" sz="2000"/>
              <a:t>reguli sintactice (next slide)</a:t>
            </a:r>
            <a:endParaRPr lang="ro-RO" sz="2000" dirty="0"/>
          </a:p>
          <a:p>
            <a:pPr marL="0" indent="0" algn="ctr">
              <a:buNone/>
            </a:pPr>
            <a:endParaRPr lang="ro-RO" sz="2000" dirty="0"/>
          </a:p>
        </p:txBody>
      </p:sp>
    </p:spTree>
    <p:extLst>
      <p:ext uri="{BB962C8B-B14F-4D97-AF65-F5344CB8AC3E}">
        <p14:creationId xmlns:p14="http://schemas.microsoft.com/office/powerpoint/2010/main" val="226040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2034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Comparaţie</a:t>
            </a:r>
            <a:r>
              <a:rPr lang="ro-RO" dirty="0"/>
              <a:t> RDF-XML-JSON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340768"/>
            <a:ext cx="8507288" cy="492514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300" b="1"/>
              <a:t>Sintaxa </a:t>
            </a:r>
            <a:r>
              <a:rPr lang="en-US" sz="1300" b="1" dirty="0"/>
              <a:t>Turtle:</a:t>
            </a:r>
          </a:p>
          <a:p>
            <a:pPr marL="0" indent="0">
              <a:buNone/>
            </a:pPr>
            <a:r>
              <a:rPr lang="en-US" sz="1300" dirty="0">
                <a:solidFill>
                  <a:srgbClr val="FF0000"/>
                </a:solidFill>
              </a:rPr>
              <a:t>@prefix : </a:t>
            </a:r>
            <a:r>
              <a:rPr lang="en-GB" sz="1300" dirty="0">
                <a:solidFill>
                  <a:srgbClr val="FF0000"/>
                </a:solidFill>
              </a:rPr>
              <a:t>&lt;http://</a:t>
            </a:r>
            <a:r>
              <a:rPr lang="ro-RO" sz="1300" dirty="0">
                <a:solidFill>
                  <a:srgbClr val="FF0000"/>
                </a:solidFill>
              </a:rPr>
              <a:t>buchmann.ro</a:t>
            </a:r>
            <a:r>
              <a:rPr lang="en-GB" sz="1300" dirty="0">
                <a:solidFill>
                  <a:srgbClr val="FF0000"/>
                </a:solidFill>
              </a:rPr>
              <a:t>#&gt;.</a:t>
            </a:r>
            <a:endParaRPr lang="ro-RO" sz="13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300" dirty="0">
                <a:solidFill>
                  <a:srgbClr val="FF0000"/>
                </a:solidFill>
              </a:rPr>
              <a:t>:</a:t>
            </a:r>
            <a:r>
              <a:rPr lang="ro-RO" sz="1300" dirty="0">
                <a:solidFill>
                  <a:srgbClr val="FF0000"/>
                </a:solidFill>
              </a:rPr>
              <a:t>Mary </a:t>
            </a:r>
            <a:r>
              <a:rPr lang="en-US" sz="1300" dirty="0">
                <a:solidFill>
                  <a:srgbClr val="FF0000"/>
                </a:solidFill>
              </a:rPr>
              <a:t>:</a:t>
            </a:r>
            <a:r>
              <a:rPr lang="ro-RO" sz="1300" dirty="0" err="1">
                <a:solidFill>
                  <a:srgbClr val="FF0000"/>
                </a:solidFill>
              </a:rPr>
              <a:t>daughterOf</a:t>
            </a:r>
            <a:r>
              <a:rPr lang="en-US" sz="1300" dirty="0">
                <a:solidFill>
                  <a:srgbClr val="FF0000"/>
                </a:solidFill>
              </a:rPr>
              <a:t> :</a:t>
            </a:r>
            <a:r>
              <a:rPr lang="ro-RO" sz="1300" dirty="0">
                <a:solidFill>
                  <a:srgbClr val="FF0000"/>
                </a:solidFill>
              </a:rPr>
              <a:t>John</a:t>
            </a:r>
            <a:r>
              <a:rPr lang="en-US" sz="1300" dirty="0">
                <a:solidFill>
                  <a:srgbClr val="FF0000"/>
                </a:solidFill>
              </a:rPr>
              <a:t>.</a:t>
            </a:r>
            <a:endParaRPr lang="ro-RO" sz="13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ro-MD" sz="1300" b="1"/>
          </a:p>
          <a:p>
            <a:pPr marL="0" indent="0" algn="ctr">
              <a:buNone/>
            </a:pPr>
            <a:r>
              <a:rPr lang="en-US" sz="1300" b="1"/>
              <a:t>Sintaxa </a:t>
            </a:r>
            <a:r>
              <a:rPr lang="en-GB" sz="1300" b="1" dirty="0"/>
              <a:t>N-triples:</a:t>
            </a:r>
            <a:endParaRPr lang="en-GB" sz="13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sz="1300" dirty="0">
                <a:solidFill>
                  <a:srgbClr val="FF0000"/>
                </a:solidFill>
              </a:rPr>
              <a:t>&lt;http://buchmann.ro#Mary&gt; &lt;http://buchmann.ro#daughterOf&gt; &lt;http://buchmann.ro#John&gt;.</a:t>
            </a:r>
          </a:p>
          <a:p>
            <a:pPr marL="0" indent="0" algn="ctr">
              <a:buNone/>
            </a:pPr>
            <a:endParaRPr lang="en-US" sz="1300" b="1" dirty="0"/>
          </a:p>
          <a:p>
            <a:pPr marL="0" indent="0" algn="ctr">
              <a:buNone/>
            </a:pPr>
            <a:endParaRPr lang="ro-MD" sz="1300" b="1"/>
          </a:p>
          <a:p>
            <a:pPr marL="0" indent="0" algn="ctr">
              <a:buNone/>
            </a:pPr>
            <a:r>
              <a:rPr lang="en-US" sz="1300" b="1"/>
              <a:t>Sintaxa </a:t>
            </a:r>
            <a:r>
              <a:rPr lang="en-GB" sz="1300" b="1" dirty="0"/>
              <a:t>RDF/XML</a:t>
            </a:r>
            <a:r>
              <a:rPr lang="ro-RO" sz="1300" b="1" dirty="0"/>
              <a:t> (schemă XML pentru grafuri!)</a:t>
            </a:r>
            <a:r>
              <a:rPr lang="en-GB" sz="1300" b="1" dirty="0"/>
              <a:t>:</a:t>
            </a:r>
            <a:endParaRPr lang="en-GB" sz="13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a-DK" sz="1300" dirty="0">
                <a:solidFill>
                  <a:srgbClr val="FF0000"/>
                </a:solidFill>
              </a:rPr>
              <a:t>&lt;rdf:RDF xmlns:rdf="http://www.w3.org/1999/02/22-rdf-syntax-ns#" </a:t>
            </a:r>
            <a:r>
              <a:rPr lang="da-DK" sz="1300">
                <a:solidFill>
                  <a:srgbClr val="FF0000"/>
                </a:solidFill>
              </a:rPr>
              <a:t>xmlns:b="</a:t>
            </a:r>
            <a:r>
              <a:rPr lang="da-DK" sz="1300" dirty="0">
                <a:solidFill>
                  <a:srgbClr val="FF0000"/>
                </a:solidFill>
              </a:rPr>
              <a:t>http://buchmann.ro#"&gt;</a:t>
            </a:r>
            <a:endParaRPr lang="ro-RO" sz="13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sz="1300" dirty="0">
                <a:solidFill>
                  <a:srgbClr val="FF0000"/>
                </a:solidFill>
              </a:rPr>
              <a:t>&lt;</a:t>
            </a:r>
            <a:r>
              <a:rPr lang="en-GB" sz="1300" dirty="0" err="1">
                <a:solidFill>
                  <a:srgbClr val="FF0000"/>
                </a:solidFill>
              </a:rPr>
              <a:t>rdf:Description</a:t>
            </a:r>
            <a:r>
              <a:rPr lang="en-GB" sz="1300" dirty="0">
                <a:solidFill>
                  <a:srgbClr val="FF0000"/>
                </a:solidFill>
              </a:rPr>
              <a:t> </a:t>
            </a:r>
            <a:r>
              <a:rPr lang="en-GB" sz="1300" dirty="0" err="1">
                <a:solidFill>
                  <a:srgbClr val="FF0000"/>
                </a:solidFill>
              </a:rPr>
              <a:t>rdf:about</a:t>
            </a:r>
            <a:r>
              <a:rPr lang="en-GB" sz="1300" dirty="0">
                <a:solidFill>
                  <a:srgbClr val="FF0000"/>
                </a:solidFill>
              </a:rPr>
              <a:t>="http://buchmann.ro#Mary"&gt;</a:t>
            </a:r>
          </a:p>
          <a:p>
            <a:pPr marL="0" indent="0">
              <a:buNone/>
            </a:pPr>
            <a:r>
              <a:rPr lang="en-GB" sz="1300">
                <a:solidFill>
                  <a:srgbClr val="FF0000"/>
                </a:solidFill>
              </a:rPr>
              <a:t>	&lt;b:</a:t>
            </a:r>
            <a:r>
              <a:rPr lang="en-GB" sz="1300" dirty="0" err="1">
                <a:solidFill>
                  <a:srgbClr val="FF0000"/>
                </a:solidFill>
              </a:rPr>
              <a:t>daughterOf</a:t>
            </a:r>
            <a:r>
              <a:rPr lang="en-GB" sz="1300" dirty="0">
                <a:solidFill>
                  <a:srgbClr val="FF0000"/>
                </a:solidFill>
              </a:rPr>
              <a:t> </a:t>
            </a:r>
            <a:r>
              <a:rPr lang="en-GB" sz="1300" dirty="0" err="1">
                <a:solidFill>
                  <a:srgbClr val="FF0000"/>
                </a:solidFill>
              </a:rPr>
              <a:t>rdf:resource</a:t>
            </a:r>
            <a:r>
              <a:rPr lang="en-GB" sz="1300" dirty="0">
                <a:solidFill>
                  <a:srgbClr val="FF0000"/>
                </a:solidFill>
              </a:rPr>
              <a:t>="http://buchmann.ro#John</a:t>
            </a:r>
            <a:r>
              <a:rPr lang="ro-RO" sz="1300" dirty="0">
                <a:solidFill>
                  <a:srgbClr val="FF0000"/>
                </a:solidFill>
              </a:rPr>
              <a:t>"</a:t>
            </a:r>
            <a:r>
              <a:rPr lang="en-GB" sz="1300" dirty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FF0000"/>
                </a:solidFill>
              </a:rPr>
              <a:t>&lt;/</a:t>
            </a:r>
            <a:r>
              <a:rPr lang="en-GB" sz="1300" dirty="0" err="1">
                <a:solidFill>
                  <a:srgbClr val="FF0000"/>
                </a:solidFill>
              </a:rPr>
              <a:t>rdf:Description</a:t>
            </a:r>
            <a:r>
              <a:rPr lang="en-GB" sz="1300" dirty="0">
                <a:solidFill>
                  <a:srgbClr val="FF0000"/>
                </a:solidFill>
              </a:rPr>
              <a:t>&gt;</a:t>
            </a:r>
            <a:endParaRPr lang="ro-RO" sz="13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sz="1300" dirty="0">
                <a:solidFill>
                  <a:srgbClr val="FF0000"/>
                </a:solidFill>
              </a:rPr>
              <a:t>&lt;/</a:t>
            </a:r>
            <a:r>
              <a:rPr lang="en-GB" sz="1300" dirty="0" err="1">
                <a:solidFill>
                  <a:srgbClr val="FF0000"/>
                </a:solidFill>
              </a:rPr>
              <a:t>rdf:RDF</a:t>
            </a:r>
            <a:r>
              <a:rPr lang="en-GB" sz="1300" dirty="0">
                <a:solidFill>
                  <a:srgbClr val="FF0000"/>
                </a:solidFill>
              </a:rPr>
              <a:t>&gt;</a:t>
            </a:r>
            <a:endParaRPr lang="ro-RO" sz="13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ro-RO" sz="1300" b="1"/>
          </a:p>
          <a:p>
            <a:pPr marL="0" indent="0" algn="ctr">
              <a:buNone/>
            </a:pPr>
            <a:r>
              <a:rPr lang="ro-RO" sz="1300" b="1"/>
              <a:t>Sintaxa </a:t>
            </a:r>
            <a:r>
              <a:rPr lang="ro-RO" sz="1300" b="1" dirty="0"/>
              <a:t>JSON-LD (schemă JSON pentru grafuri, necesară pentru a încorpora grafuri în front-</a:t>
            </a:r>
            <a:r>
              <a:rPr lang="ro-RO" sz="1300" b="1" dirty="0" err="1"/>
              <a:t>end</a:t>
            </a:r>
            <a:r>
              <a:rPr lang="ro-RO" sz="1300" b="1" dirty="0"/>
              <a:t> HTML!) </a:t>
            </a:r>
          </a:p>
          <a:p>
            <a:pPr marL="0" indent="0">
              <a:buNone/>
            </a:pPr>
            <a:r>
              <a:rPr lang="en-US" altLang="en-US" sz="1300">
                <a:solidFill>
                  <a:srgbClr val="FF0000"/>
                </a:solidFill>
                <a:latin typeface="Menlo"/>
              </a:rPr>
              <a:t>{</a:t>
            </a:r>
          </a:p>
          <a:p>
            <a:pPr marL="0" indent="0">
              <a:buNone/>
            </a:pPr>
            <a:r>
              <a:rPr lang="en-US" altLang="en-US" sz="1300">
                <a:solidFill>
                  <a:srgbClr val="FF0000"/>
                </a:solidFill>
                <a:latin typeface="Menlo"/>
              </a:rPr>
              <a:t>  "@context":{"b":"http://buchmann.ro#"},</a:t>
            </a:r>
          </a:p>
          <a:p>
            <a:pPr marL="0" indent="0">
              <a:buNone/>
            </a:pPr>
            <a:r>
              <a:rPr lang="en-US" altLang="en-US" sz="1300">
                <a:solidFill>
                  <a:srgbClr val="FF0000"/>
                </a:solidFill>
                <a:latin typeface="Menlo"/>
              </a:rPr>
              <a:t>  "@id":"b:Mary","b:daughterOf":{"@id":"b:John"}</a:t>
            </a:r>
          </a:p>
          <a:p>
            <a:pPr marL="0" indent="0">
              <a:buNone/>
            </a:pPr>
            <a:r>
              <a:rPr lang="en-US" altLang="en-US" sz="1300">
                <a:solidFill>
                  <a:srgbClr val="FF0000"/>
                </a:solidFill>
                <a:latin typeface="Menlo"/>
              </a:rPr>
              <a:t>}</a:t>
            </a:r>
            <a:endParaRPr lang="ro-RO" sz="13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ro-RO" sz="1300" dirty="0"/>
          </a:p>
          <a:p>
            <a:pPr marL="0" indent="0" algn="ctr">
              <a:buNone/>
            </a:pPr>
            <a:endParaRPr lang="ro-RO" sz="1300" dirty="0"/>
          </a:p>
        </p:txBody>
      </p:sp>
    </p:spTree>
    <p:extLst>
      <p:ext uri="{BB962C8B-B14F-4D97-AF65-F5344CB8AC3E}">
        <p14:creationId xmlns:p14="http://schemas.microsoft.com/office/powerpoint/2010/main" val="3869141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196"/>
            <a:ext cx="8229600" cy="113436"/>
          </a:xfrm>
        </p:spPr>
        <p:txBody>
          <a:bodyPr>
            <a:noAutofit/>
          </a:bodyPr>
          <a:lstStyle/>
          <a:p>
            <a:r>
              <a:rPr lang="ro-RO" sz="1800" dirty="0" err="1"/>
              <a:t>Comparaţie</a:t>
            </a:r>
            <a:r>
              <a:rPr lang="ro-RO" sz="1800" dirty="0"/>
              <a:t> RDF-XML-JSON</a:t>
            </a:r>
            <a:endParaRPr lang="de-AT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307915"/>
              </p:ext>
            </p:extLst>
          </p:nvPr>
        </p:nvGraphicFramePr>
        <p:xfrm>
          <a:off x="0" y="281329"/>
          <a:ext cx="9144000" cy="6416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6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XML</a:t>
                      </a:r>
                      <a:r>
                        <a:rPr lang="ro-RO" sz="1400" dirty="0"/>
                        <a:t>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RDF</a:t>
                      </a:r>
                      <a:endParaRPr lang="ro-RO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095">
                <a:tc>
                  <a:txBody>
                    <a:bodyPr/>
                    <a:lstStyle/>
                    <a:p>
                      <a:pPr algn="ctr"/>
                      <a:r>
                        <a:rPr lang="ro-MD" sz="1400" b="1"/>
                        <a:t>Structură ierarhică</a:t>
                      </a:r>
                      <a:r>
                        <a:rPr lang="ro-RO" sz="1400" b="1"/>
                        <a:t> </a:t>
                      </a:r>
                      <a:endParaRPr lang="ro-RO" sz="1400" b="1" dirty="0"/>
                    </a:p>
                    <a:p>
                      <a:pPr algn="ctr"/>
                      <a:r>
                        <a:rPr lang="ro-RO" sz="1400" b="1" dirty="0"/>
                        <a:t>(</a:t>
                      </a:r>
                      <a:r>
                        <a:rPr lang="ro-RO" sz="1400" b="0"/>
                        <a:t>XML </a:t>
                      </a:r>
                      <a:r>
                        <a:rPr lang="en-US" sz="1400" b="0"/>
                        <a:t>are chiar</a:t>
                      </a:r>
                      <a:r>
                        <a:rPr lang="ro-RO" sz="1400" b="0"/>
                        <a:t> </a:t>
                      </a:r>
                      <a:r>
                        <a:rPr lang="ro-RO" sz="1400" b="1" dirty="0"/>
                        <a:t>arborele </a:t>
                      </a:r>
                      <a:r>
                        <a:rPr lang="ro-RO" sz="1400" b="1"/>
                        <a:t>DOM) </a:t>
                      </a:r>
                      <a:endParaRPr lang="ro-RO" sz="1400" b="1" dirty="0"/>
                    </a:p>
                    <a:p>
                      <a:pPr algn="ctr"/>
                      <a:endParaRPr lang="en-US" sz="1400" b="0"/>
                    </a:p>
                    <a:p>
                      <a:pPr algn="ctr"/>
                      <a:r>
                        <a:rPr lang="en-US" sz="1400" b="0"/>
                        <a:t>=&gt;</a:t>
                      </a:r>
                      <a:r>
                        <a:rPr lang="ro-RO" sz="1400" b="0"/>
                        <a:t> </a:t>
                      </a:r>
                      <a:r>
                        <a:rPr lang="ro-RO" sz="1400" b="1" dirty="0"/>
                        <a:t>interogarea = navigare </a:t>
                      </a:r>
                      <a:r>
                        <a:rPr lang="ro-RO" sz="1400" b="1"/>
                        <a:t>pe </a:t>
                      </a:r>
                      <a:r>
                        <a:rPr lang="en-US" sz="1400" b="1"/>
                        <a:t>ramuri, implicit de la r</a:t>
                      </a:r>
                      <a:r>
                        <a:rPr lang="ro-MD" sz="1400" b="1"/>
                        <a:t>ădăcină în jos</a:t>
                      </a:r>
                      <a:endParaRPr lang="ro-RO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/>
                        <a:t>Structură de rețea (G</a:t>
                      </a:r>
                      <a:r>
                        <a:rPr lang="ro-RO" sz="1400" b="1" baseline="0"/>
                        <a:t>rafuri direcţionate)</a:t>
                      </a:r>
                      <a:endParaRPr lang="de-AT" sz="1400" b="1" baseline="0" dirty="0"/>
                    </a:p>
                    <a:p>
                      <a:pPr algn="ctr"/>
                      <a:r>
                        <a:rPr lang="ro-RO" sz="1400" baseline="0" dirty="0"/>
                        <a:t> (orice arbore e un graf</a:t>
                      </a:r>
                      <a:r>
                        <a:rPr lang="ro-RO" sz="1400" baseline="0"/>
                        <a:t>, nu </a:t>
                      </a:r>
                      <a:r>
                        <a:rPr lang="ro-RO" sz="1400" baseline="0" dirty="0" err="1"/>
                        <a:t>şi</a:t>
                      </a:r>
                      <a:r>
                        <a:rPr lang="ro-RO" sz="1400" baseline="0" dirty="0"/>
                        <a:t> </a:t>
                      </a:r>
                      <a:r>
                        <a:rPr lang="ro-RO" sz="1400" baseline="0"/>
                        <a:t>invers)</a:t>
                      </a:r>
                      <a:endParaRPr lang="ro-RO" sz="1400" baseline="0" dirty="0"/>
                    </a:p>
                    <a:p>
                      <a:pPr algn="ctr"/>
                      <a:endParaRPr lang="en-US" sz="1400" baseline="0"/>
                    </a:p>
                    <a:p>
                      <a:pPr algn="ctr"/>
                      <a:r>
                        <a:rPr lang="ro-RO" sz="1400" baseline="0"/>
                        <a:t>=</a:t>
                      </a:r>
                      <a:r>
                        <a:rPr lang="en-US" sz="1400" baseline="0"/>
                        <a:t>&gt;</a:t>
                      </a:r>
                      <a:r>
                        <a:rPr lang="ro-RO" sz="1400" baseline="0"/>
                        <a:t> </a:t>
                      </a:r>
                      <a:r>
                        <a:rPr lang="ro-RO" sz="1400" b="1" baseline="0" dirty="0"/>
                        <a:t>interogarea = drumuri prin graf</a:t>
                      </a:r>
                      <a:r>
                        <a:rPr lang="ro-RO" sz="1400" b="1" baseline="0"/>
                        <a:t>, </a:t>
                      </a:r>
                      <a:r>
                        <a:rPr lang="en-US" sz="1400" b="1" baseline="0"/>
                        <a:t>implicit </a:t>
                      </a:r>
                      <a:r>
                        <a:rPr lang="ro-MD" sz="1400" b="1" baseline="0"/>
                        <a:t>în sensul săgeților</a:t>
                      </a:r>
                      <a:endParaRPr lang="ro-RO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7116">
                <a:tc>
                  <a:txBody>
                    <a:bodyPr/>
                    <a:lstStyle/>
                    <a:p>
                      <a:pPr algn="ctr"/>
                      <a:r>
                        <a:rPr lang="ro-RO" sz="1400"/>
                        <a:t>O </a:t>
                      </a:r>
                      <a:r>
                        <a:rPr lang="ro-RO" sz="1400" b="1" dirty="0"/>
                        <a:t>singură sintaxă concretă</a:t>
                      </a:r>
                      <a:r>
                        <a:rPr lang="ro-RO" sz="1400"/>
                        <a:t>, un </a:t>
                      </a:r>
                      <a:r>
                        <a:rPr lang="ro-RO" sz="1400" dirty="0"/>
                        <a:t>singur set de reguli sintactice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/>
                        <a:t>Mai </a:t>
                      </a:r>
                      <a:r>
                        <a:rPr lang="ro-RO" sz="1400" b="1" dirty="0"/>
                        <a:t>multe sintaxe </a:t>
                      </a:r>
                      <a:r>
                        <a:rPr lang="ro-RO" sz="1400" b="1"/>
                        <a:t>concrete</a:t>
                      </a:r>
                      <a:r>
                        <a:rPr lang="ro-RO" sz="1400"/>
                        <a:t> (inclusiv </a:t>
                      </a:r>
                      <a:r>
                        <a:rPr lang="ro-RO" sz="1400" baseline="0"/>
                        <a:t>scheme </a:t>
                      </a:r>
                      <a:r>
                        <a:rPr lang="ro-RO" sz="1400" baseline="0" dirty="0"/>
                        <a:t>XML</a:t>
                      </a:r>
                      <a:r>
                        <a:rPr lang="de-AT" sz="1400" baseline="0" dirty="0"/>
                        <a:t> </a:t>
                      </a:r>
                      <a:r>
                        <a:rPr lang="de-AT" sz="1400" baseline="0"/>
                        <a:t>sau JSON</a:t>
                      </a:r>
                      <a:r>
                        <a:rPr lang="ro-RO" sz="1400" baseline="0"/>
                        <a:t>), </a:t>
                      </a:r>
                      <a:r>
                        <a:rPr lang="ro-RO" sz="1400" baseline="0" dirty="0"/>
                        <a:t>fiecare cu propriile reguli sintactice</a:t>
                      </a:r>
                      <a:endParaRPr lang="ro-RO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4661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 err="1"/>
                        <a:t>Tag</a:t>
                      </a:r>
                      <a:r>
                        <a:rPr lang="ro-RO" sz="1400" b="1" dirty="0"/>
                        <a:t>-urile </a:t>
                      </a:r>
                      <a:r>
                        <a:rPr lang="ro-RO" sz="1400" b="1"/>
                        <a:t>și Array-urile </a:t>
                      </a:r>
                      <a:r>
                        <a:rPr lang="ro-RO" sz="1400" b="1" dirty="0"/>
                        <a:t>au ordine</a:t>
                      </a:r>
                      <a:r>
                        <a:rPr lang="ro-RO" sz="1400" dirty="0"/>
                        <a:t> </a:t>
                      </a:r>
                    </a:p>
                    <a:p>
                      <a:pPr algn="ctr"/>
                      <a:r>
                        <a:rPr lang="ro-RO" sz="1400" dirty="0"/>
                        <a:t>(XML</a:t>
                      </a:r>
                      <a:r>
                        <a:rPr lang="ro-RO" sz="1400" baseline="0" dirty="0"/>
                        <a:t>: </a:t>
                      </a:r>
                      <a:r>
                        <a:rPr lang="ro-RO" sz="1400" baseline="0" dirty="0" err="1"/>
                        <a:t>firstChild</a:t>
                      </a:r>
                      <a:r>
                        <a:rPr lang="ro-RO" sz="1400" baseline="0" dirty="0"/>
                        <a:t>, </a:t>
                      </a:r>
                      <a:r>
                        <a:rPr lang="ro-RO" sz="1400" baseline="0" dirty="0" err="1"/>
                        <a:t>lastChild</a:t>
                      </a:r>
                      <a:r>
                        <a:rPr lang="ro-RO" sz="1400" baseline="0" dirty="0"/>
                        <a:t>, </a:t>
                      </a:r>
                      <a:r>
                        <a:rPr lang="ro-RO" sz="1400" baseline="0" dirty="0" err="1"/>
                        <a:t>childNodes</a:t>
                      </a:r>
                      <a:r>
                        <a:rPr lang="ro-RO" sz="1400" baseline="0" dirty="0"/>
                        <a:t> etc.).</a:t>
                      </a:r>
                    </a:p>
                    <a:p>
                      <a:pPr algn="ctr"/>
                      <a:endParaRPr lang="ro-RO" sz="1400" baseline="0" dirty="0"/>
                    </a:p>
                    <a:p>
                      <a:pPr algn="ctr"/>
                      <a:r>
                        <a:rPr lang="ro-RO" sz="1400" b="1" baseline="0"/>
                        <a:t>=</a:t>
                      </a:r>
                      <a:r>
                        <a:rPr lang="en-US" sz="1400" b="1" baseline="0"/>
                        <a:t>&gt;</a:t>
                      </a:r>
                      <a:r>
                        <a:rPr lang="ro-RO" sz="1400" b="1" baseline="0"/>
                        <a:t> </a:t>
                      </a:r>
                      <a:r>
                        <a:rPr lang="en-US" sz="1400" baseline="0"/>
                        <a:t>a</a:t>
                      </a:r>
                      <a:r>
                        <a:rPr lang="ro-RO" sz="1400" baseline="0"/>
                        <a:t>dăugarea </a:t>
                      </a:r>
                      <a:r>
                        <a:rPr lang="ro-RO" sz="1400" baseline="0" dirty="0"/>
                        <a:t>de elemente noi </a:t>
                      </a:r>
                      <a:r>
                        <a:rPr lang="ro-RO" sz="1400" baseline="0"/>
                        <a:t>necesită poziţionare</a:t>
                      </a:r>
                      <a:endParaRPr lang="ro-RO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 err="1"/>
                        <a:t>Afirmaţiile</a:t>
                      </a:r>
                      <a:r>
                        <a:rPr lang="ro-RO" sz="1400" b="1" dirty="0"/>
                        <a:t> RDF nu </a:t>
                      </a:r>
                      <a:r>
                        <a:rPr lang="ro-RO" sz="1400" b="1"/>
                        <a:t>au ordine</a:t>
                      </a:r>
                      <a:endParaRPr lang="en-US" sz="1400" b="1"/>
                    </a:p>
                    <a:p>
                      <a:pPr algn="ctr"/>
                      <a:r>
                        <a:rPr lang="ro-RO" sz="1400"/>
                        <a:t> (</a:t>
                      </a:r>
                      <a:r>
                        <a:rPr lang="en-US" sz="1400"/>
                        <a:t>nici pe server, nici </a:t>
                      </a:r>
                      <a:r>
                        <a:rPr lang="ro-MD" sz="1400"/>
                        <a:t>în interogări</a:t>
                      </a:r>
                      <a:r>
                        <a:rPr lang="ro-RO" sz="1400" baseline="0"/>
                        <a:t>)</a:t>
                      </a:r>
                      <a:endParaRPr lang="ro-RO" sz="1400" baseline="0" dirty="0"/>
                    </a:p>
                    <a:p>
                      <a:pPr algn="ctr"/>
                      <a:endParaRPr lang="ro-RO" sz="1400" baseline="0" dirty="0"/>
                    </a:p>
                    <a:p>
                      <a:pPr algn="ctr"/>
                      <a:r>
                        <a:rPr lang="ro-RO" sz="1400" b="1" baseline="0"/>
                        <a:t>=</a:t>
                      </a:r>
                      <a:r>
                        <a:rPr lang="en-US" sz="1400" b="1" baseline="0"/>
                        <a:t>&gt;</a:t>
                      </a:r>
                      <a:r>
                        <a:rPr lang="ro-RO" sz="1400" baseline="0"/>
                        <a:t> </a:t>
                      </a:r>
                      <a:r>
                        <a:rPr lang="en-US" sz="1400" baseline="0"/>
                        <a:t>a</a:t>
                      </a:r>
                      <a:r>
                        <a:rPr lang="ro-RO" sz="1400" baseline="0"/>
                        <a:t>dăugarea </a:t>
                      </a:r>
                      <a:r>
                        <a:rPr lang="ro-RO" sz="1400" baseline="0" dirty="0"/>
                        <a:t>unei </a:t>
                      </a:r>
                      <a:r>
                        <a:rPr lang="ro-RO" sz="1400" baseline="0" dirty="0" err="1"/>
                        <a:t>afirmaţii</a:t>
                      </a:r>
                      <a:r>
                        <a:rPr lang="ro-RO" sz="1400" baseline="0" dirty="0"/>
                        <a:t> </a:t>
                      </a:r>
                      <a:r>
                        <a:rPr lang="ro-RO" sz="1400" baseline="0"/>
                        <a:t>noi </a:t>
                      </a:r>
                      <a:r>
                        <a:rPr lang="en-US" sz="1400" baseline="0"/>
                        <a:t>nu trebuie s</a:t>
                      </a:r>
                      <a:r>
                        <a:rPr lang="ro-MD" sz="1400" baseline="0"/>
                        <a:t>ă țină cont de ce există deja</a:t>
                      </a:r>
                      <a:endParaRPr lang="ro-RO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4510">
                <a:tc>
                  <a:txBody>
                    <a:bodyPr/>
                    <a:lstStyle/>
                    <a:p>
                      <a:pPr algn="ctr"/>
                      <a:r>
                        <a:rPr lang="ro-RO" sz="1400"/>
                        <a:t>Schemele au rol de </a:t>
                      </a: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ro-RO" sz="1400" b="1" baseline="0"/>
                        <a:t>documentație</a:t>
                      </a: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ro-RO" sz="1400" b="1" baseline="0"/>
                        <a:t>validare</a:t>
                      </a:r>
                      <a:r>
                        <a:rPr lang="ro-RO" sz="1400" baseline="0"/>
                        <a:t> </a:t>
                      </a:r>
                    </a:p>
                    <a:p>
                      <a:pPr algn="ctr"/>
                      <a:endParaRPr lang="ro-RO" sz="1400" baseline="0"/>
                    </a:p>
                    <a:p>
                      <a:pPr algn="ctr"/>
                      <a:r>
                        <a:rPr lang="ro-RO" sz="1400" baseline="0"/>
                        <a:t>Se pot crea tot în format XML/JSON, folosindu-se de anumite limbaje standardizate (XML Schema, JSON Schema)</a:t>
                      </a:r>
                      <a:endParaRPr lang="ro-R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dirty="0"/>
                        <a:t>Schemele RDF sunt de 3 tipuri:</a:t>
                      </a: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ro-RO" sz="1400" b="1"/>
                        <a:t>informative</a:t>
                      </a:r>
                      <a:r>
                        <a:rPr lang="ro-RO" sz="1400"/>
                        <a:t> </a:t>
                      </a:r>
                      <a:r>
                        <a:rPr lang="ro-RO" sz="1400" dirty="0"/>
                        <a:t>(=documentație, dicționare de termeni recomandați)</a:t>
                      </a: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ro-RO" sz="1400" b="1"/>
                        <a:t>validare</a:t>
                      </a:r>
                      <a:r>
                        <a:rPr lang="ro-RO" sz="1400"/>
                        <a:t> </a:t>
                      </a:r>
                      <a:r>
                        <a:rPr lang="ro-RO" sz="1400" dirty="0"/>
                        <a:t>(=reguli de verificare a termenilor folosiți)</a:t>
                      </a: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r>
                        <a:rPr lang="ro-RO" sz="1400" b="1"/>
                        <a:t>raționare</a:t>
                      </a:r>
                      <a:r>
                        <a:rPr lang="ro-RO" sz="1400"/>
                        <a:t> </a:t>
                      </a:r>
                      <a:r>
                        <a:rPr lang="ro-RO" sz="1400" dirty="0"/>
                        <a:t>(=reguli prin care se pot genera informații noi în grafuri)</a:t>
                      </a:r>
                    </a:p>
                    <a:p>
                      <a:pPr marL="171450" indent="-171450" algn="ctr">
                        <a:buFont typeface="Arial" panose="020B0604020202020204" pitchFamily="34" charset="0"/>
                        <a:buChar char="•"/>
                      </a:pPr>
                      <a:endParaRPr lang="ro-RO" sz="1400" dirty="0"/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ro-RO" sz="1400"/>
                        <a:t>Se pot crea tot în format Turtle, sunt tot grafuri, 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ro-RO" sz="1400"/>
                        <a:t>dar folosesc </a:t>
                      </a:r>
                      <a:r>
                        <a:rPr lang="ro-RO" sz="1400" dirty="0"/>
                        <a:t>termeni standardizați (RDFS, OWL, SHACL)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81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o-RO" sz="3000" dirty="0"/>
              <a:t>Istoric </a:t>
            </a:r>
            <a:r>
              <a:rPr lang="ro-RO" sz="3000"/>
              <a:t>Web Semantic</a:t>
            </a:r>
            <a:endParaRPr lang="de-AT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50160"/>
          </a:xfrm>
        </p:spPr>
        <p:txBody>
          <a:bodyPr>
            <a:normAutofit fontScale="70000" lnSpcReduction="20000"/>
          </a:bodyPr>
          <a:lstStyle/>
          <a:p>
            <a:r>
              <a:rPr lang="ro-RO" sz="2000" b="1" dirty="0"/>
              <a:t>2004: </a:t>
            </a:r>
            <a:r>
              <a:rPr lang="ro-RO" sz="2000" b="1"/>
              <a:t>Apariția standardului RDF </a:t>
            </a:r>
            <a:r>
              <a:rPr lang="ro-RO" sz="2000"/>
              <a:t>(</a:t>
            </a:r>
            <a:r>
              <a:rPr lang="en-US" sz="2000">
                <a:solidFill>
                  <a:srgbClr val="FF0000"/>
                </a:solidFill>
              </a:rPr>
              <a:t>implementat </a:t>
            </a:r>
            <a:r>
              <a:rPr lang="en-US" sz="2000" b="1">
                <a:solidFill>
                  <a:srgbClr val="FF0000"/>
                </a:solidFill>
              </a:rPr>
              <a:t>t</a:t>
            </a:r>
            <a:r>
              <a:rPr lang="ro-MD" sz="2000" b="1" err="1">
                <a:solidFill>
                  <a:srgbClr val="FF0000"/>
                </a:solidFill>
              </a:rPr>
              <a:t>ârziu</a:t>
            </a:r>
            <a:r>
              <a:rPr lang="en-US" sz="2000">
                <a:solidFill>
                  <a:srgbClr val="FF0000"/>
                </a:solidFill>
              </a:rPr>
              <a:t> </a:t>
            </a:r>
            <a:r>
              <a:rPr lang="ro-RO" sz="2000">
                <a:solidFill>
                  <a:srgbClr val="FF0000"/>
                </a:solidFill>
              </a:rPr>
              <a:t>în servere comerciale</a:t>
            </a:r>
            <a:r>
              <a:rPr lang="ro-RO" sz="2000"/>
              <a:t>)</a:t>
            </a:r>
            <a:endParaRPr lang="ro-RO" sz="2000" dirty="0"/>
          </a:p>
          <a:p>
            <a:pPr marL="0" indent="0">
              <a:buNone/>
            </a:pPr>
            <a:r>
              <a:rPr lang="ro-RO" sz="2000" dirty="0"/>
              <a:t>https://www.w3.org/TR/rdf-primer/</a:t>
            </a:r>
          </a:p>
          <a:p>
            <a:endParaRPr lang="ro-MD" sz="2000" b="1" dirty="0"/>
          </a:p>
          <a:p>
            <a:r>
              <a:rPr lang="en-GB" sz="2000" b="1" dirty="0"/>
              <a:t>2006: </a:t>
            </a:r>
            <a:r>
              <a:rPr lang="en-GB" sz="2000" b="1" dirty="0" err="1"/>
              <a:t>Geonames</a:t>
            </a:r>
            <a:r>
              <a:rPr lang="ro-RO" sz="2000" b="1" dirty="0"/>
              <a:t> </a:t>
            </a:r>
            <a:r>
              <a:rPr lang="en-GB" sz="2000" dirty="0"/>
              <a:t>– </a:t>
            </a:r>
            <a:r>
              <a:rPr lang="ro-RO" sz="2000" dirty="0">
                <a:solidFill>
                  <a:srgbClr val="FF0000"/>
                </a:solidFill>
              </a:rPr>
              <a:t>enciclopedie geografică </a:t>
            </a:r>
            <a:r>
              <a:rPr lang="ro-RO" sz="2000" dirty="0"/>
              <a:t>ce avea să stea ulterior la baza a numeroase sisteme geografice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http://www.geonames.org/ontology/documentation.html</a:t>
            </a:r>
          </a:p>
          <a:p>
            <a:endParaRPr lang="ro-RO" sz="2000" b="1" dirty="0"/>
          </a:p>
          <a:p>
            <a:r>
              <a:rPr lang="ro-RO" sz="2000" b="1" dirty="0"/>
              <a:t>În </a:t>
            </a:r>
            <a:r>
              <a:rPr lang="ro-RO" sz="2000" b="1" dirty="0" err="1"/>
              <a:t>acelaşi</a:t>
            </a:r>
            <a:r>
              <a:rPr lang="ro-RO" sz="2000" b="1" dirty="0"/>
              <a:t> an, BBC începe să contribuie la baza de grafuri </a:t>
            </a:r>
            <a:r>
              <a:rPr lang="ro-RO" sz="2000" b="1" dirty="0" err="1"/>
              <a:t>Metabrainz</a:t>
            </a:r>
            <a:r>
              <a:rPr lang="ro-RO" sz="2000" b="1" dirty="0"/>
              <a:t>, </a:t>
            </a:r>
            <a:r>
              <a:rPr lang="ro-RO" sz="2000" dirty="0"/>
              <a:t>ulterior </a:t>
            </a:r>
            <a:r>
              <a:rPr lang="ro-RO" sz="2000" dirty="0" err="1">
                <a:solidFill>
                  <a:srgbClr val="FF0000"/>
                </a:solidFill>
              </a:rPr>
              <a:t>provider</a:t>
            </a:r>
            <a:r>
              <a:rPr lang="ro-RO" sz="2000" dirty="0">
                <a:solidFill>
                  <a:srgbClr val="FF0000"/>
                </a:solidFill>
              </a:rPr>
              <a:t> de </a:t>
            </a:r>
            <a:r>
              <a:rPr lang="ro-RO" sz="2000" dirty="0" err="1">
                <a:solidFill>
                  <a:srgbClr val="FF0000"/>
                </a:solidFill>
              </a:rPr>
              <a:t>informaţii</a:t>
            </a:r>
            <a:r>
              <a:rPr lang="ro-RO" sz="2000" dirty="0">
                <a:solidFill>
                  <a:srgbClr val="FF0000"/>
                </a:solidFill>
              </a:rPr>
              <a:t> muzicale</a:t>
            </a:r>
            <a:r>
              <a:rPr lang="ro-RO" sz="2000" dirty="0"/>
              <a:t> pentru</a:t>
            </a:r>
            <a:r>
              <a:rPr lang="en-GB" sz="2000" dirty="0"/>
              <a:t> Last.fm, Amazon </a:t>
            </a:r>
            <a:r>
              <a:rPr lang="ro-RO" sz="2000" dirty="0" err="1"/>
              <a:t>şi</a:t>
            </a:r>
            <a:r>
              <a:rPr lang="en-GB" sz="2000" dirty="0"/>
              <a:t> Google Knowledge Panels</a:t>
            </a:r>
          </a:p>
          <a:p>
            <a:pPr marL="0" indent="0">
              <a:buNone/>
            </a:pPr>
            <a:r>
              <a:rPr lang="en-GB" sz="2000" dirty="0"/>
              <a:t>http://ontotext.com/the-web-as-a-cms-how-bbc-joined-linked-open-data/</a:t>
            </a:r>
          </a:p>
          <a:p>
            <a:pPr marL="0" indent="0">
              <a:buNone/>
            </a:pPr>
            <a:r>
              <a:rPr lang="en-GB" sz="2000" dirty="0"/>
              <a:t>https://metabrainz.org/supporters</a:t>
            </a:r>
          </a:p>
          <a:p>
            <a:endParaRPr lang="ro-MD" sz="2000" b="1" dirty="0"/>
          </a:p>
          <a:p>
            <a:r>
              <a:rPr lang="en-GB" sz="2000" b="1" dirty="0"/>
              <a:t>2007: </a:t>
            </a:r>
            <a:r>
              <a:rPr lang="ro-RO" sz="2000" b="1" dirty="0"/>
              <a:t>Apare </a:t>
            </a:r>
            <a:r>
              <a:rPr lang="en-GB" sz="2000" b="1" dirty="0" err="1"/>
              <a:t>DBPedia</a:t>
            </a:r>
            <a:r>
              <a:rPr lang="en-GB" sz="2000" b="1" dirty="0"/>
              <a:t>, </a:t>
            </a:r>
            <a:r>
              <a:rPr lang="ro-RO" sz="2000" dirty="0">
                <a:solidFill>
                  <a:srgbClr val="FF0000"/>
                </a:solidFill>
              </a:rPr>
              <a:t>oferind date din</a:t>
            </a:r>
            <a:r>
              <a:rPr lang="en-GB" sz="2000" dirty="0">
                <a:solidFill>
                  <a:srgbClr val="FF0000"/>
                </a:solidFill>
              </a:rPr>
              <a:t> Wikipedia </a:t>
            </a:r>
            <a:r>
              <a:rPr lang="ro-MD" sz="2000" dirty="0">
                <a:solidFill>
                  <a:srgbClr val="FF0000"/>
                </a:solidFill>
              </a:rPr>
              <a:t>sub formă de grafuri publice</a:t>
            </a:r>
            <a:endParaRPr lang="en-GB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sz="2000" dirty="0"/>
              <a:t>http://dbpedia.org</a:t>
            </a:r>
          </a:p>
          <a:p>
            <a:endParaRPr lang="ro-MD" sz="2000" b="1" dirty="0"/>
          </a:p>
          <a:p>
            <a:r>
              <a:rPr lang="en-GB" sz="2000" b="1" dirty="0"/>
              <a:t>2010: </a:t>
            </a:r>
            <a:r>
              <a:rPr lang="ro-RO" sz="2000" b="1" dirty="0" err="1"/>
              <a:t>siteul</a:t>
            </a:r>
            <a:r>
              <a:rPr lang="ro-RO" sz="2000" b="1" dirty="0"/>
              <a:t> BBC pentru </a:t>
            </a:r>
            <a:r>
              <a:rPr lang="en-GB" sz="2000" b="1" dirty="0"/>
              <a:t>World Cup </a:t>
            </a:r>
            <a:r>
              <a:rPr lang="ro-RO" sz="2000" b="1" dirty="0"/>
              <a:t>2010</a:t>
            </a:r>
            <a:r>
              <a:rPr lang="en-GB" sz="2000" b="1" dirty="0"/>
              <a:t> – </a:t>
            </a:r>
            <a:r>
              <a:rPr lang="ro-RO" sz="2000">
                <a:solidFill>
                  <a:srgbClr val="FF0000"/>
                </a:solidFill>
              </a:rPr>
              <a:t>primul site comercial </a:t>
            </a:r>
            <a:r>
              <a:rPr lang="en-US" sz="2000">
                <a:solidFill>
                  <a:srgbClr val="FF0000"/>
                </a:solidFill>
              </a:rPr>
              <a:t>cu baz</a:t>
            </a:r>
            <a:r>
              <a:rPr lang="ro-RO" sz="2000">
                <a:solidFill>
                  <a:srgbClr val="FF0000"/>
                </a:solidFill>
              </a:rPr>
              <a:t>ă</a:t>
            </a:r>
            <a:r>
              <a:rPr lang="en-US" sz="2000">
                <a:solidFill>
                  <a:srgbClr val="FF0000"/>
                </a:solidFill>
              </a:rPr>
              <a:t> de grafuri</a:t>
            </a:r>
            <a:r>
              <a:rPr lang="ro-RO" sz="2000">
                <a:solidFill>
                  <a:srgbClr val="FF0000"/>
                </a:solidFill>
              </a:rPr>
              <a:t> RDF</a:t>
            </a:r>
            <a:endParaRPr lang="en-GB" sz="2000" dirty="0">
              <a:solidFill>
                <a:srgbClr val="FF0000"/>
              </a:solidFill>
            </a:endParaRPr>
          </a:p>
          <a:p>
            <a:endParaRPr lang="ro-MD" sz="2000" b="1" dirty="0"/>
          </a:p>
          <a:p>
            <a:r>
              <a:rPr lang="en-GB" sz="2000" b="1" dirty="0"/>
              <a:t>2010: </a:t>
            </a:r>
            <a:r>
              <a:rPr lang="ro-RO" sz="2000" b="1" dirty="0"/>
              <a:t>unele </a:t>
            </a:r>
            <a:r>
              <a:rPr lang="ro-RO" sz="2000" dirty="0">
                <a:solidFill>
                  <a:srgbClr val="FF0000"/>
                </a:solidFill>
              </a:rPr>
              <a:t>guverne încep </a:t>
            </a:r>
            <a:r>
              <a:rPr lang="ro-RO" sz="2000">
                <a:solidFill>
                  <a:srgbClr val="FF0000"/>
                </a:solidFill>
              </a:rPr>
              <a:t>să distribuie </a:t>
            </a:r>
            <a:r>
              <a:rPr lang="ro-RO" sz="2000" dirty="0">
                <a:solidFill>
                  <a:srgbClr val="FF0000"/>
                </a:solidFill>
              </a:rPr>
              <a:t>date de interes public sub formă </a:t>
            </a:r>
            <a:r>
              <a:rPr lang="ro-RO" sz="2000">
                <a:solidFill>
                  <a:srgbClr val="FF0000"/>
                </a:solidFill>
              </a:rPr>
              <a:t>de grafuri</a:t>
            </a:r>
            <a:endParaRPr lang="en-GB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sz="2000" dirty="0"/>
              <a:t>https://www.data.gov/developers/semantic-web(USA)</a:t>
            </a:r>
            <a:endParaRPr lang="ro-RO" sz="2000" dirty="0"/>
          </a:p>
          <a:p>
            <a:pPr marL="0" indent="0">
              <a:buNone/>
            </a:pPr>
            <a:r>
              <a:rPr lang="en-US" sz="2000" dirty="0"/>
              <a:t>https://data.europa.eu/euodp/en/linked-data</a:t>
            </a:r>
            <a:r>
              <a:rPr lang="ro-RO" sz="2000" dirty="0"/>
              <a:t>(EU)</a:t>
            </a:r>
          </a:p>
          <a:p>
            <a:pPr marL="0" indent="0" algn="just">
              <a:buNone/>
            </a:pPr>
            <a:r>
              <a:rPr lang="en-GB" sz="2000" dirty="0"/>
              <a:t>http://data.gov.uk (UK)</a:t>
            </a:r>
          </a:p>
          <a:p>
            <a:pPr algn="just"/>
            <a:endParaRPr lang="ro-MD" sz="2000" b="1" dirty="0"/>
          </a:p>
          <a:p>
            <a:pPr algn="just"/>
            <a:r>
              <a:rPr lang="en-GB" sz="2000" b="1" dirty="0"/>
              <a:t>2011: Google, Microsoft, Yahoo</a:t>
            </a:r>
            <a:r>
              <a:rPr lang="ro-RO" sz="2000" b="1" dirty="0"/>
              <a:t>, </a:t>
            </a:r>
            <a:r>
              <a:rPr lang="ro-RO" sz="2000" b="1" dirty="0" err="1"/>
              <a:t>Yandex</a:t>
            </a:r>
            <a:r>
              <a:rPr lang="en-GB" sz="2000" b="1" dirty="0"/>
              <a:t> la</a:t>
            </a:r>
            <a:r>
              <a:rPr lang="ro-RO" sz="2000" b="1" dirty="0" err="1"/>
              <a:t>nsează</a:t>
            </a:r>
            <a:r>
              <a:rPr lang="en-GB" sz="2000" b="1" dirty="0"/>
              <a:t> Schema.org </a:t>
            </a:r>
            <a:r>
              <a:rPr lang="ro-RO" sz="2000" b="1" dirty="0"/>
              <a:t>– </a:t>
            </a:r>
            <a:r>
              <a:rPr lang="ro-RO" sz="2000" dirty="0">
                <a:solidFill>
                  <a:srgbClr val="FF0000"/>
                </a:solidFill>
              </a:rPr>
              <a:t>dicționar de termeni </a:t>
            </a:r>
            <a:r>
              <a:rPr lang="ro-RO" sz="2000">
                <a:solidFill>
                  <a:srgbClr val="FF0000"/>
                </a:solidFill>
              </a:rPr>
              <a:t>recomandați pentru </a:t>
            </a:r>
            <a:r>
              <a:rPr lang="ro-RO" sz="2000" dirty="0">
                <a:solidFill>
                  <a:srgbClr val="FF0000"/>
                </a:solidFill>
              </a:rPr>
              <a:t>grafuri ce trebuie înțelese de motoarele de căutare </a:t>
            </a:r>
            <a:r>
              <a:rPr lang="ro-RO" sz="2000" dirty="0"/>
              <a:t>(grafuri distilabile, încorporate în cod HTML)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http://schema.org</a:t>
            </a:r>
          </a:p>
        </p:txBody>
      </p:sp>
    </p:spTree>
    <p:extLst>
      <p:ext uri="{BB962C8B-B14F-4D97-AF65-F5344CB8AC3E}">
        <p14:creationId xmlns:p14="http://schemas.microsoft.com/office/powerpoint/2010/main" val="179852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196"/>
            <a:ext cx="8229600" cy="113436"/>
          </a:xfrm>
        </p:spPr>
        <p:txBody>
          <a:bodyPr>
            <a:noAutofit/>
          </a:bodyPr>
          <a:lstStyle/>
          <a:p>
            <a:r>
              <a:rPr lang="ro-RO" sz="1800" dirty="0" err="1"/>
              <a:t>Comparaţie</a:t>
            </a:r>
            <a:r>
              <a:rPr lang="ro-RO" sz="1800" dirty="0"/>
              <a:t> RDF-XML-JSON</a:t>
            </a:r>
            <a:endParaRPr lang="de-AT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986844"/>
              </p:ext>
            </p:extLst>
          </p:nvPr>
        </p:nvGraphicFramePr>
        <p:xfrm>
          <a:off x="-18125" y="655320"/>
          <a:ext cx="914400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27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XML</a:t>
                      </a:r>
                      <a:r>
                        <a:rPr lang="ro-RO" sz="1600" dirty="0"/>
                        <a:t>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RDF</a:t>
                      </a:r>
                      <a:endParaRPr lang="ro-R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195">
                <a:tc>
                  <a:txBody>
                    <a:bodyPr/>
                    <a:lstStyle/>
                    <a:p>
                      <a:pPr algn="ctr"/>
                      <a:r>
                        <a:rPr lang="ro-RO" sz="1600" b="1"/>
                        <a:t>Relaţii neexplicite </a:t>
                      </a:r>
                      <a:r>
                        <a:rPr lang="ro-RO" sz="1600"/>
                        <a:t>=</a:t>
                      </a:r>
                      <a:r>
                        <a:rPr lang="ro-RO" sz="1600" baseline="0"/>
                        <a:t> </a:t>
                      </a:r>
                      <a:r>
                        <a:rPr lang="ro-RO" sz="1600" err="1"/>
                        <a:t>relaţii</a:t>
                      </a:r>
                      <a:r>
                        <a:rPr lang="ro-RO" sz="1600"/>
                        <a:t> părinte-copil sau relații între chei, interpretate convenabil de developer</a:t>
                      </a:r>
                    </a:p>
                    <a:p>
                      <a:pPr algn="ctr"/>
                      <a:endParaRPr lang="ro-RO" sz="1600"/>
                    </a:p>
                    <a:p>
                      <a:pPr algn="ctr"/>
                      <a:endParaRPr lang="ro-R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b="1"/>
                        <a:t>Relaţii</a:t>
                      </a:r>
                      <a:r>
                        <a:rPr lang="ro-RO" sz="1600" b="1" baseline="0"/>
                        <a:t> explicite </a:t>
                      </a:r>
                      <a:r>
                        <a:rPr lang="ro-RO" sz="1600" baseline="0"/>
                        <a:t>= au </a:t>
                      </a:r>
                      <a:r>
                        <a:rPr lang="ro-RO" sz="1600" baseline="0" dirty="0"/>
                        <a:t>semnificație interogabilă</a:t>
                      </a:r>
                      <a:r>
                        <a:rPr lang="ro-RO" sz="1600" baseline="0"/>
                        <a:t>, </a:t>
                      </a:r>
                      <a:r>
                        <a:rPr lang="ro-RO" sz="1600" b="0" baseline="0"/>
                        <a:t>interpretată </a:t>
                      </a:r>
                      <a:r>
                        <a:rPr lang="ro-RO" sz="1600" b="0" baseline="0" dirty="0"/>
                        <a:t>de calculator</a:t>
                      </a:r>
                      <a:endParaRPr lang="ro-RO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72">
                <a:tc>
                  <a:txBody>
                    <a:bodyPr/>
                    <a:lstStyle/>
                    <a:p>
                      <a:pPr algn="ctr"/>
                      <a:r>
                        <a:rPr lang="ro-RO" sz="1600"/>
                        <a:t>Datele se stochează în </a:t>
                      </a:r>
                    </a:p>
                    <a:p>
                      <a:pPr marL="342900" indent="-342900" algn="ctr">
                        <a:buFont typeface="Arial" panose="020B0604020202020204" pitchFamily="34" charset="0"/>
                        <a:buChar char="•"/>
                      </a:pPr>
                      <a:r>
                        <a:rPr lang="ro-RO" sz="1600" b="1" baseline="0"/>
                        <a:t>atribute/câmpuri</a:t>
                      </a:r>
                    </a:p>
                    <a:p>
                      <a:pPr marL="342900" indent="-342900" algn="ctr">
                        <a:buFont typeface="Arial" panose="020B0604020202020204" pitchFamily="34" charset="0"/>
                        <a:buChar char="•"/>
                      </a:pPr>
                      <a:r>
                        <a:rPr lang="ro-RO" sz="1600" b="1" baseline="0"/>
                        <a:t>taguri/arrayuri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ro-RO" sz="1600" baseline="0"/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ro-RO" sz="1600" baseline="0"/>
                        <a:t>Li </a:t>
                      </a:r>
                      <a:r>
                        <a:rPr lang="ro-RO" sz="1600" baseline="0" dirty="0"/>
                        <a:t>se pot aplica tipuri de </a:t>
                      </a:r>
                      <a:r>
                        <a:rPr lang="ro-RO" sz="1600" baseline="0"/>
                        <a:t>date predefinite (XML Schema)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ro-RO" sz="1600" baseline="0"/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ro-R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/>
                        <a:t>Afirmațiile RDF pot stoca </a:t>
                      </a:r>
                      <a:r>
                        <a:rPr lang="ro-RO" sz="1600"/>
                        <a:t>date în </a:t>
                      </a:r>
                      <a:r>
                        <a:rPr lang="ro-RO" sz="1600" dirty="0"/>
                        <a:t>proprietăți cu rol de </a:t>
                      </a:r>
                      <a:r>
                        <a:rPr lang="ro-RO" sz="1600" b="1" dirty="0"/>
                        <a:t>atribute</a:t>
                      </a:r>
                      <a:r>
                        <a:rPr lang="ro-RO" sz="1600" dirty="0"/>
                        <a:t> </a:t>
                      </a:r>
                    </a:p>
                    <a:p>
                      <a:pPr algn="ctr"/>
                      <a:endParaRPr lang="ro-RO" sz="1600"/>
                    </a:p>
                    <a:p>
                      <a:pPr algn="ctr"/>
                      <a:r>
                        <a:rPr lang="ro-RO" sz="1600"/>
                        <a:t>Tipurile de date predefinite sunt preluate tot din XML Schema</a:t>
                      </a:r>
                      <a:endParaRPr lang="ro-R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5965">
                <a:tc>
                  <a:txBody>
                    <a:bodyPr/>
                    <a:lstStyle/>
                    <a:p>
                      <a:pPr algn="ctr"/>
                      <a:endParaRPr lang="ro-RO" sz="1600"/>
                    </a:p>
                    <a:p>
                      <a:pPr algn="ctr"/>
                      <a:r>
                        <a:rPr lang="ro-RO" sz="1600"/>
                        <a:t>Tag-urile</a:t>
                      </a:r>
                      <a:r>
                        <a:rPr lang="ro-RO" sz="1600" baseline="0"/>
                        <a:t> </a:t>
                      </a:r>
                      <a:r>
                        <a:rPr lang="ro-RO" sz="1600" baseline="0" dirty="0" err="1"/>
                        <a:t>şi</a:t>
                      </a:r>
                      <a:r>
                        <a:rPr lang="ro-RO" sz="1600" baseline="0" dirty="0"/>
                        <a:t> atributele XML pot </a:t>
                      </a:r>
                      <a:r>
                        <a:rPr lang="ro-RO" sz="1600" b="1" baseline="0" dirty="0"/>
                        <a:t>să nu </a:t>
                      </a:r>
                      <a:r>
                        <a:rPr lang="ro-RO" sz="1600" b="1" baseline="0"/>
                        <a:t>fie prefixate</a:t>
                      </a:r>
                    </a:p>
                    <a:p>
                      <a:pPr algn="ctr"/>
                      <a:endParaRPr lang="ro-RO" sz="1600" baseline="0"/>
                    </a:p>
                    <a:p>
                      <a:pPr algn="ctr"/>
                      <a:r>
                        <a:rPr lang="ro-RO" sz="1600" baseline="0"/>
                        <a:t>JSON nu are prefixe, nu oferă control asupra provenienței/semnificației câmpurilor</a:t>
                      </a:r>
                      <a:endParaRPr lang="ro-R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o-RO" sz="1600"/>
                    </a:p>
                    <a:p>
                      <a:pPr algn="ctr"/>
                      <a:r>
                        <a:rPr lang="ro-RO" sz="1600"/>
                        <a:t>Orice termen </a:t>
                      </a:r>
                      <a:r>
                        <a:rPr lang="ro-RO" sz="1600" baseline="0"/>
                        <a:t>URI</a:t>
                      </a:r>
                      <a:r>
                        <a:rPr lang="ro-RO" sz="1600"/>
                        <a:t> </a:t>
                      </a:r>
                      <a:r>
                        <a:rPr lang="ro-RO" sz="1600" b="1" dirty="0"/>
                        <a:t>trebuie </a:t>
                      </a:r>
                      <a:r>
                        <a:rPr lang="ro-RO" sz="1600" b="1"/>
                        <a:t>prefixat</a:t>
                      </a:r>
                      <a:r>
                        <a:rPr lang="ro-RO" sz="1600" b="0"/>
                        <a:t> (măcar cu prefixul default :)</a:t>
                      </a:r>
                      <a:endParaRPr lang="ro-RO" sz="1600" b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3724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217097" y="3174147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Robert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887256" y="4120495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UBB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909049" y="2847190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637241" y="3030131"/>
            <a:ext cx="122461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Terminator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87256" y="2159586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Susana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327726" y="5118363"/>
            <a:ext cx="1294741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>
                <a:solidFill>
                  <a:schemeClr val="tx1"/>
                </a:solidFill>
                <a:latin typeface="Arial Narrow" panose="020B0606020202030204" pitchFamily="34" charset="0"/>
              </a:rPr>
              <a:t>ClujNapoca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84913" y="4120495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Patrik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5" name="Straight Arrow Connector 14"/>
          <p:cNvCxnSpPr>
            <a:stCxn id="11" idx="5"/>
            <a:endCxn id="5" idx="1"/>
          </p:cNvCxnSpPr>
          <p:nvPr/>
        </p:nvCxnSpPr>
        <p:spPr>
          <a:xfrm>
            <a:off x="2686271" y="2589825"/>
            <a:ext cx="667915" cy="65813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6"/>
            <a:endCxn id="9" idx="2"/>
          </p:cNvCxnSpPr>
          <p:nvPr/>
        </p:nvCxnSpPr>
        <p:spPr>
          <a:xfrm flipV="1">
            <a:off x="4153201" y="3099218"/>
            <a:ext cx="755848" cy="326957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9" idx="6"/>
            <a:endCxn id="10" idx="2"/>
          </p:cNvCxnSpPr>
          <p:nvPr/>
        </p:nvCxnSpPr>
        <p:spPr>
          <a:xfrm>
            <a:off x="5845153" y="3099218"/>
            <a:ext cx="792088" cy="18294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4"/>
            <a:endCxn id="13" idx="0"/>
          </p:cNvCxnSpPr>
          <p:nvPr/>
        </p:nvCxnSpPr>
        <p:spPr>
          <a:xfrm>
            <a:off x="3685149" y="3678203"/>
            <a:ext cx="467816" cy="44229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8" idx="7"/>
          </p:cNvCxnSpPr>
          <p:nvPr/>
        </p:nvCxnSpPr>
        <p:spPr>
          <a:xfrm flipH="1">
            <a:off x="2686271" y="3604386"/>
            <a:ext cx="667915" cy="589926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13" idx="4"/>
            <a:endCxn id="12" idx="1"/>
          </p:cNvCxnSpPr>
          <p:nvPr/>
        </p:nvCxnSpPr>
        <p:spPr>
          <a:xfrm>
            <a:off x="4152965" y="4624551"/>
            <a:ext cx="364371" cy="56762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19057" y="3020258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55308" y="2765005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20495" y="3745460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43556" y="3660504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lucreazaLa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09501" y="4754476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traiesteLa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845153" y="2791441"/>
            <a:ext cx="12601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iiPlace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5166" y="62485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000" b="1" dirty="0"/>
              <a:t>Unde sunt datele (</a:t>
            </a:r>
            <a:r>
              <a:rPr lang="ro-RO" sz="2000" b="1" dirty="0" err="1"/>
              <a:t>string</a:t>
            </a:r>
            <a:r>
              <a:rPr lang="ro-RO" sz="2000" b="1" dirty="0"/>
              <a:t>, </a:t>
            </a:r>
            <a:r>
              <a:rPr lang="ro-RO" sz="2000" b="1" dirty="0" err="1"/>
              <a:t>integer</a:t>
            </a:r>
            <a:r>
              <a:rPr lang="ro-RO" sz="2000" b="1" dirty="0"/>
              <a:t>, boolean etc.) într-un graf RDF ?</a:t>
            </a:r>
            <a:endParaRPr lang="de-AT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6E42F1-3A41-46F5-834B-8C450CB4BA9B}"/>
              </a:ext>
            </a:extLst>
          </p:cNvPr>
          <p:cNvSpPr/>
          <p:nvPr/>
        </p:nvSpPr>
        <p:spPr>
          <a:xfrm>
            <a:off x="5087006" y="4025706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3FB523-A842-4723-9F46-D3D0159B9D1D}"/>
              </a:ext>
            </a:extLst>
          </p:cNvPr>
          <p:cNvSpPr/>
          <p:nvPr/>
        </p:nvSpPr>
        <p:spPr>
          <a:xfrm>
            <a:off x="4781334" y="3836226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C6843C-4342-411C-A402-2A5A2FAAD377}"/>
              </a:ext>
            </a:extLst>
          </p:cNvPr>
          <p:cNvSpPr/>
          <p:nvPr/>
        </p:nvSpPr>
        <p:spPr>
          <a:xfrm>
            <a:off x="5327127" y="3743266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569D4E-A337-4C61-8972-AECF8D70D89F}"/>
              </a:ext>
            </a:extLst>
          </p:cNvPr>
          <p:cNvSpPr/>
          <p:nvPr/>
        </p:nvSpPr>
        <p:spPr>
          <a:xfrm>
            <a:off x="5675138" y="3926096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D2AF02-A770-4969-9F2C-72B23666FF0C}"/>
              </a:ext>
            </a:extLst>
          </p:cNvPr>
          <p:cNvSpPr/>
          <p:nvPr/>
        </p:nvSpPr>
        <p:spPr>
          <a:xfrm>
            <a:off x="5683375" y="3542325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FD9E90-AEFD-4A61-B9DA-E6A213B6849A}"/>
              </a:ext>
            </a:extLst>
          </p:cNvPr>
          <p:cNvCxnSpPr>
            <a:cxnSpLocks/>
            <a:stCxn id="9" idx="4"/>
            <a:endCxn id="27" idx="0"/>
          </p:cNvCxnSpPr>
          <p:nvPr/>
        </p:nvCxnSpPr>
        <p:spPr>
          <a:xfrm flipH="1">
            <a:off x="4979116" y="3351246"/>
            <a:ext cx="397985" cy="48498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22C0F3-A103-4E3F-BFAD-8D0005F7DFCB}"/>
              </a:ext>
            </a:extLst>
          </p:cNvPr>
          <p:cNvCxnSpPr>
            <a:cxnSpLocks/>
            <a:stCxn id="9" idx="4"/>
          </p:cNvCxnSpPr>
          <p:nvPr/>
        </p:nvCxnSpPr>
        <p:spPr>
          <a:xfrm flipH="1">
            <a:off x="5246967" y="3351246"/>
            <a:ext cx="130134" cy="66920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C31EEB1-2615-43E0-BFAC-7E21924A8E3E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5377101" y="3351246"/>
            <a:ext cx="176140" cy="41717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174E5B2-3954-47CE-8970-38BA23A07899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5377101" y="3351246"/>
            <a:ext cx="496504" cy="20995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76BBD02-A50A-4CFB-A9C6-02F167D437AC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5377101" y="3351246"/>
            <a:ext cx="504056" cy="56060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424BB6D-BA72-4A61-B550-2799C72571B1}"/>
              </a:ext>
            </a:extLst>
          </p:cNvPr>
          <p:cNvSpPr txBox="1"/>
          <p:nvPr/>
        </p:nvSpPr>
        <p:spPr>
          <a:xfrm>
            <a:off x="5453018" y="4239469"/>
            <a:ext cx="17587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latin typeface="Arial Narrow" panose="020B0606020202030204" pitchFamily="34" charset="0"/>
              </a:rPr>
              <a:t>Posibile atribute </a:t>
            </a:r>
            <a:r>
              <a:rPr lang="ro-RO" sz="1300" dirty="0" err="1">
                <a:latin typeface="Arial Narrow" panose="020B0606020202030204" pitchFamily="34" charset="0"/>
              </a:rPr>
              <a:t>pt</a:t>
            </a:r>
            <a:r>
              <a:rPr lang="ro-RO" sz="1300" dirty="0">
                <a:latin typeface="Arial Narrow" panose="020B0606020202030204" pitchFamily="34" charset="0"/>
              </a:rPr>
              <a:t> Dan: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300" dirty="0">
                <a:latin typeface="Arial Narrow" panose="020B0606020202030204" pitchFamily="34" charset="0"/>
              </a:rPr>
              <a:t>Nume (</a:t>
            </a:r>
            <a:r>
              <a:rPr lang="ro-RO" sz="1300" dirty="0" err="1">
                <a:latin typeface="Arial Narrow" panose="020B0606020202030204" pitchFamily="34" charset="0"/>
              </a:rPr>
              <a:t>label</a:t>
            </a:r>
            <a:r>
              <a:rPr lang="ro-RO" sz="1300" dirty="0">
                <a:latin typeface="Arial Narrow" panose="020B0606020202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300" dirty="0">
                <a:latin typeface="Arial Narrow" panose="020B0606020202030204" pitchFamily="34" charset="0"/>
              </a:rPr>
              <a:t>Data nașterii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300" dirty="0">
                <a:latin typeface="Arial Narrow" panose="020B0606020202030204" pitchFamily="34" charset="0"/>
              </a:rPr>
              <a:t>Salariu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3A3809E-054A-4B7E-AC0D-22B30B86B597}"/>
              </a:ext>
            </a:extLst>
          </p:cNvPr>
          <p:cNvSpPr/>
          <p:nvPr/>
        </p:nvSpPr>
        <p:spPr>
          <a:xfrm>
            <a:off x="1934285" y="5303012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F312E2C-8907-4F4C-9DB2-E0D8D0C5A80D}"/>
              </a:ext>
            </a:extLst>
          </p:cNvPr>
          <p:cNvSpPr/>
          <p:nvPr/>
        </p:nvSpPr>
        <p:spPr>
          <a:xfrm>
            <a:off x="1628613" y="5113532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D425E8-7A80-4450-B90B-72BEFE1D302F}"/>
              </a:ext>
            </a:extLst>
          </p:cNvPr>
          <p:cNvSpPr/>
          <p:nvPr/>
        </p:nvSpPr>
        <p:spPr>
          <a:xfrm>
            <a:off x="2174406" y="5020572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B561019-0E22-409E-B36D-864288BA9C49}"/>
              </a:ext>
            </a:extLst>
          </p:cNvPr>
          <p:cNvSpPr/>
          <p:nvPr/>
        </p:nvSpPr>
        <p:spPr>
          <a:xfrm>
            <a:off x="2522417" y="5203402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E1A316-337E-4D4E-8C01-44B4A16ED031}"/>
              </a:ext>
            </a:extLst>
          </p:cNvPr>
          <p:cNvSpPr/>
          <p:nvPr/>
        </p:nvSpPr>
        <p:spPr>
          <a:xfrm>
            <a:off x="2530654" y="4819631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B4F42E5-C568-4D5B-A50C-D00B43E56E6E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826395" y="4628552"/>
            <a:ext cx="397985" cy="48498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48C5CA9-C1D4-40C9-81F9-99E2E690482A}"/>
              </a:ext>
            </a:extLst>
          </p:cNvPr>
          <p:cNvCxnSpPr>
            <a:cxnSpLocks/>
          </p:cNvCxnSpPr>
          <p:nvPr/>
        </p:nvCxnSpPr>
        <p:spPr>
          <a:xfrm flipH="1">
            <a:off x="2094246" y="4628552"/>
            <a:ext cx="130134" cy="66920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E33EFBF-77C3-4372-9785-2DF3023C8089}"/>
              </a:ext>
            </a:extLst>
          </p:cNvPr>
          <p:cNvCxnSpPr>
            <a:cxnSpLocks/>
          </p:cNvCxnSpPr>
          <p:nvPr/>
        </p:nvCxnSpPr>
        <p:spPr>
          <a:xfrm>
            <a:off x="2224380" y="4628552"/>
            <a:ext cx="176140" cy="41717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12C8E37-D553-43E6-B365-DCA5E9B05469}"/>
              </a:ext>
            </a:extLst>
          </p:cNvPr>
          <p:cNvCxnSpPr>
            <a:cxnSpLocks/>
          </p:cNvCxnSpPr>
          <p:nvPr/>
        </p:nvCxnSpPr>
        <p:spPr>
          <a:xfrm>
            <a:off x="2224380" y="4628552"/>
            <a:ext cx="496504" cy="20995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CF8FD24-AB77-4D1D-8DE4-7441A928999A}"/>
              </a:ext>
            </a:extLst>
          </p:cNvPr>
          <p:cNvCxnSpPr>
            <a:cxnSpLocks/>
          </p:cNvCxnSpPr>
          <p:nvPr/>
        </p:nvCxnSpPr>
        <p:spPr>
          <a:xfrm>
            <a:off x="2224380" y="4628552"/>
            <a:ext cx="504056" cy="56060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8D2E090-91C6-4186-BC45-23CB56957ADA}"/>
              </a:ext>
            </a:extLst>
          </p:cNvPr>
          <p:cNvSpPr txBox="1"/>
          <p:nvPr/>
        </p:nvSpPr>
        <p:spPr>
          <a:xfrm>
            <a:off x="84991" y="4725144"/>
            <a:ext cx="17543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latin typeface="Arial Narrow" panose="020B0606020202030204" pitchFamily="34" charset="0"/>
              </a:rPr>
              <a:t>Posibile atribute </a:t>
            </a:r>
            <a:r>
              <a:rPr lang="ro-RO" sz="1300" dirty="0" err="1">
                <a:latin typeface="Arial Narrow" panose="020B0606020202030204" pitchFamily="34" charset="0"/>
              </a:rPr>
              <a:t>pt</a:t>
            </a:r>
            <a:r>
              <a:rPr lang="ro-RO" sz="1300" dirty="0">
                <a:latin typeface="Arial Narrow" panose="020B0606020202030204" pitchFamily="34" charset="0"/>
              </a:rPr>
              <a:t> UBB: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300" dirty="0">
                <a:latin typeface="Arial Narrow" panose="020B0606020202030204" pitchFamily="34" charset="0"/>
              </a:rPr>
              <a:t>Nume (</a:t>
            </a:r>
            <a:r>
              <a:rPr lang="ro-RO" sz="1300" dirty="0" err="1">
                <a:latin typeface="Arial Narrow" panose="020B0606020202030204" pitchFamily="34" charset="0"/>
              </a:rPr>
              <a:t>label</a:t>
            </a:r>
            <a:r>
              <a:rPr lang="ro-RO" sz="1300" dirty="0">
                <a:latin typeface="Arial Narrow" panose="020B0606020202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300" dirty="0">
                <a:latin typeface="Arial Narrow" panose="020B0606020202030204" pitchFamily="34" charset="0"/>
              </a:rPr>
              <a:t>Data fondării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300" dirty="0">
                <a:latin typeface="Arial Narrow" panose="020B0606020202030204" pitchFamily="34" charset="0"/>
              </a:rPr>
              <a:t>Nr. angajați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D42E34-84B1-4712-B0E6-F60018094A4C}"/>
              </a:ext>
            </a:extLst>
          </p:cNvPr>
          <p:cNvGrpSpPr/>
          <p:nvPr/>
        </p:nvGrpSpPr>
        <p:grpSpPr>
          <a:xfrm>
            <a:off x="2686270" y="2596949"/>
            <a:ext cx="2219077" cy="835148"/>
            <a:chOff x="2704198" y="2591027"/>
            <a:chExt cx="2219077" cy="835148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D51ABA7-61BC-40B7-9A38-9285A24A33A6}"/>
                </a:ext>
              </a:extLst>
            </p:cNvPr>
            <p:cNvCxnSpPr/>
            <p:nvPr/>
          </p:nvCxnSpPr>
          <p:spPr>
            <a:xfrm>
              <a:off x="2704198" y="2591027"/>
              <a:ext cx="667915" cy="6581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361726C-7D11-44D4-B99E-2D7BDEE79F93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4153201" y="3099287"/>
              <a:ext cx="770074" cy="3268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7CECA9A-2EC4-4E4A-BB5A-CB5F88201FA0}"/>
              </a:ext>
            </a:extLst>
          </p:cNvPr>
          <p:cNvCxnSpPr>
            <a:cxnSpLocks/>
            <a:stCxn id="9" idx="4"/>
            <a:endCxn id="27" idx="0"/>
          </p:cNvCxnSpPr>
          <p:nvPr/>
        </p:nvCxnSpPr>
        <p:spPr>
          <a:xfrm flipH="1">
            <a:off x="4979116" y="3351246"/>
            <a:ext cx="397985" cy="48498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C47E1775-C68B-480E-97FB-045F339E2071}"/>
              </a:ext>
            </a:extLst>
          </p:cNvPr>
          <p:cNvSpPr/>
          <p:nvPr/>
        </p:nvSpPr>
        <p:spPr>
          <a:xfrm>
            <a:off x="107504" y="657675"/>
            <a:ext cx="90364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400"/>
              <a:t>Se pot </a:t>
            </a:r>
            <a:r>
              <a:rPr lang="ro-RO" sz="1400">
                <a:solidFill>
                  <a:srgbClr val="FF0000"/>
                </a:solidFill>
              </a:rPr>
              <a:t>atașa oricărui URI </a:t>
            </a:r>
            <a:r>
              <a:rPr lang="ro-RO" sz="1400" dirty="0">
                <a:solidFill>
                  <a:srgbClr val="FF0000"/>
                </a:solidFill>
              </a:rPr>
              <a:t>din graf </a:t>
            </a:r>
            <a:r>
              <a:rPr lang="ro-RO" sz="1400" dirty="0"/>
              <a:t>cu ajutorul atributelor (</a:t>
            </a:r>
            <a:r>
              <a:rPr lang="en-US" sz="1400" dirty="0"/>
              <a:t>“data </a:t>
            </a:r>
            <a:r>
              <a:rPr lang="en-US" sz="1400"/>
              <a:t>properties”)</a:t>
            </a:r>
            <a:endParaRPr lang="ro-MD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400">
                <a:solidFill>
                  <a:srgbClr val="FF0000"/>
                </a:solidFill>
              </a:rPr>
              <a:t>Datele sunt noduri terminale</a:t>
            </a:r>
            <a:r>
              <a:rPr lang="ro-MD" sz="1400"/>
              <a:t>, graful nu poate continua de la ele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400"/>
              <a:t>Minimul necesar de date: </a:t>
            </a:r>
            <a:r>
              <a:rPr lang="ro-MD" sz="1400">
                <a:solidFill>
                  <a:srgbClr val="FF0000"/>
                </a:solidFill>
              </a:rPr>
              <a:t>orice ID ar trebui să aibă un label </a:t>
            </a:r>
            <a:r>
              <a:rPr lang="ro-MD" sz="1400"/>
              <a:t>(etichetă string, pentru afișare în front-end)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549772-8D65-4100-B53C-FE992FAB3D59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6078939" y="3699667"/>
            <a:ext cx="702796" cy="24748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17227CB-1189-4A66-A20A-402A6E588816}"/>
              </a:ext>
            </a:extLst>
          </p:cNvPr>
          <p:cNvSpPr/>
          <p:nvPr/>
        </p:nvSpPr>
        <p:spPr>
          <a:xfrm>
            <a:off x="6781735" y="3755887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75F8A728-21A4-4AC3-8DD6-031F6D870F1E}"/>
              </a:ext>
            </a:extLst>
          </p:cNvPr>
          <p:cNvSpPr/>
          <p:nvPr/>
        </p:nvSpPr>
        <p:spPr>
          <a:xfrm>
            <a:off x="6057579" y="3426175"/>
            <a:ext cx="914400" cy="914400"/>
          </a:xfrm>
          <a:prstGeom prst="mathMultiply">
            <a:avLst>
              <a:gd name="adj1" fmla="val 996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C3F299-7C8B-4352-9A01-A50EEDA84E45}"/>
              </a:ext>
            </a:extLst>
          </p:cNvPr>
          <p:cNvSpPr txBox="1"/>
          <p:nvPr/>
        </p:nvSpPr>
        <p:spPr>
          <a:xfrm>
            <a:off x="7314133" y="3755887"/>
            <a:ext cx="162784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solidFill>
                  <a:srgbClr val="FF0000"/>
                </a:solidFill>
                <a:latin typeface="Arial Narrow" panose="020B0606020202030204" pitchFamily="34" charset="0"/>
              </a:rPr>
              <a:t>E interzis să se extindă graful pornind de </a:t>
            </a:r>
            <a:r>
              <a:rPr lang="ro-RO" sz="1300">
                <a:solidFill>
                  <a:srgbClr val="FF0000"/>
                </a:solidFill>
                <a:latin typeface="Arial Narrow" panose="020B0606020202030204" pitchFamily="34" charset="0"/>
              </a:rPr>
              <a:t>la date.</a:t>
            </a:r>
            <a:endParaRPr lang="en-US" sz="130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endParaRPr lang="ro-RO" sz="130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r>
              <a:rPr lang="ro-RO" sz="1300">
                <a:solidFill>
                  <a:srgbClr val="FF0000"/>
                </a:solidFill>
                <a:latin typeface="Arial Narrow" panose="020B0606020202030204" pitchFamily="34" charset="0"/>
              </a:rPr>
              <a:t>O </a:t>
            </a:r>
            <a:r>
              <a:rPr lang="ro-RO" sz="1300" dirty="0">
                <a:solidFill>
                  <a:srgbClr val="FF0000"/>
                </a:solidFill>
                <a:latin typeface="Arial Narrow" panose="020B0606020202030204" pitchFamily="34" charset="0"/>
              </a:rPr>
              <a:t>valoare NU poate apărea la început </a:t>
            </a:r>
            <a:r>
              <a:rPr lang="ro-RO" sz="1300">
                <a:solidFill>
                  <a:srgbClr val="FF0000"/>
                </a:solidFill>
                <a:latin typeface="Arial Narrow" panose="020B0606020202030204" pitchFamily="34" charset="0"/>
              </a:rPr>
              <a:t>de propoziție</a:t>
            </a:r>
            <a:r>
              <a:rPr lang="ro-MD" sz="1300">
                <a:solidFill>
                  <a:srgbClr val="FF0000"/>
                </a:solidFill>
                <a:latin typeface="Arial Narrow" panose="020B0606020202030204" pitchFamily="34" charset="0"/>
              </a:rPr>
              <a:t>, nu </a:t>
            </a:r>
            <a:r>
              <a:rPr lang="en-US" sz="1300">
                <a:solidFill>
                  <a:srgbClr val="FF0000"/>
                </a:solidFill>
                <a:latin typeface="Arial Narrow" panose="020B0606020202030204" pitchFamily="34" charset="0"/>
              </a:rPr>
              <a:t>sunt permise</a:t>
            </a:r>
            <a:r>
              <a:rPr lang="ro-MD" sz="1300">
                <a:solidFill>
                  <a:srgbClr val="FF0000"/>
                </a:solidFill>
                <a:latin typeface="Arial Narrow" panose="020B0606020202030204" pitchFamily="34" charset="0"/>
              </a:rPr>
              <a:t>:</a:t>
            </a:r>
          </a:p>
          <a:p>
            <a:endParaRPr lang="ro-MD" sz="130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r>
              <a:rPr lang="ro-MD" sz="1300">
                <a:latin typeface="Arial Narrow" panose="020B0606020202030204" pitchFamily="34" charset="0"/>
              </a:rPr>
              <a:t>3000 :salariulLui :Dan.</a:t>
            </a:r>
          </a:p>
          <a:p>
            <a:r>
              <a:rPr lang="en-US" sz="1300">
                <a:latin typeface="Arial Narrow" panose="020B0606020202030204" pitchFamily="34" charset="0"/>
              </a:rPr>
              <a:t>"Dan" :salariul 3000.</a:t>
            </a:r>
            <a:endParaRPr lang="ro-RO" sz="13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61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3" grpId="0" animBg="1"/>
      <p:bldP spid="27" grpId="0" animBg="1"/>
      <p:bldP spid="29" grpId="0" animBg="1"/>
      <p:bldP spid="30" grpId="0" animBg="1"/>
      <p:bldP spid="32" grpId="0" animBg="1"/>
      <p:bldP spid="44" grpId="0"/>
      <p:bldP spid="45" grpId="0" animBg="1"/>
      <p:bldP spid="46" grpId="0" animBg="1"/>
      <p:bldP spid="47" grpId="0" animBg="1"/>
      <p:bldP spid="48" grpId="0" animBg="1"/>
      <p:bldP spid="49" grpId="0" animBg="1"/>
      <p:bldP spid="55" grpId="0"/>
      <p:bldP spid="56" grpId="0"/>
      <p:bldP spid="58" grpId="0" animBg="1"/>
      <p:bldP spid="6" grpId="0" animBg="1"/>
      <p:bldP spid="5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13480-4E02-457E-8724-5C110B4C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457200"/>
            <a:ext cx="8229600" cy="1143000"/>
          </a:xfrm>
        </p:spPr>
        <p:txBody>
          <a:bodyPr/>
          <a:lstStyle/>
          <a:p>
            <a:r>
              <a:rPr lang="ro-MD"/>
              <a:t>Unde sunt datele?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F42D2-3764-47C4-B976-C1D5581C6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939336" cy="4525963"/>
          </a:xfrm>
        </p:spPr>
        <p:txBody>
          <a:bodyPr>
            <a:noAutofit/>
          </a:bodyPr>
          <a:lstStyle/>
          <a:p>
            <a:r>
              <a:rPr lang="ro-MD" sz="2200"/>
              <a:t>Sintactic, datele nu se vor prefixa:</a:t>
            </a:r>
          </a:p>
          <a:p>
            <a:pPr marL="0" indent="0">
              <a:buNone/>
            </a:pPr>
            <a:r>
              <a:rPr lang="ro-MD" sz="2200">
                <a:solidFill>
                  <a:srgbClr val="FF0000"/>
                </a:solidFill>
              </a:rPr>
              <a:t>:Dan :areSalariu 3000.</a:t>
            </a:r>
          </a:p>
          <a:p>
            <a:pPr marL="0" indent="0">
              <a:buNone/>
            </a:pPr>
            <a:r>
              <a:rPr lang="ro-MD" sz="2000" i="1"/>
              <a:t>(aplicarea unui prefix le-ar transforma în ID-uri!)</a:t>
            </a:r>
          </a:p>
          <a:p>
            <a:endParaRPr lang="ro-MD" sz="2200"/>
          </a:p>
          <a:p>
            <a:r>
              <a:rPr lang="ro-MD" sz="2200"/>
              <a:t>În schimb li se poate atașa un tip de date (preluat din XML Schema!):</a:t>
            </a:r>
          </a:p>
          <a:p>
            <a:pPr marL="0" indent="0">
              <a:buNone/>
            </a:pPr>
            <a:r>
              <a:rPr lang="ro-MD" sz="2200">
                <a:solidFill>
                  <a:srgbClr val="FF0000"/>
                </a:solidFill>
              </a:rPr>
              <a:t>:Dan :dataNasterii </a:t>
            </a:r>
            <a:r>
              <a:rPr lang="en-US" sz="2200">
                <a:solidFill>
                  <a:srgbClr val="FF0000"/>
                </a:solidFill>
              </a:rPr>
              <a:t>"1977-12-12"</a:t>
            </a:r>
            <a:r>
              <a:rPr lang="ro-MD" sz="2200">
                <a:solidFill>
                  <a:srgbClr val="FF0000"/>
                </a:solidFill>
              </a:rPr>
              <a:t>^^xsd:date.</a:t>
            </a:r>
          </a:p>
          <a:p>
            <a:pPr marL="0" indent="0">
              <a:buNone/>
            </a:pPr>
            <a:r>
              <a:rPr lang="ro-MD" sz="1800" i="1"/>
              <a:t>(nu e necesar pentru integer, decimal, string, boolean, care sunt recunoscute automat)</a:t>
            </a:r>
          </a:p>
          <a:p>
            <a:pPr marL="0" indent="0">
              <a:buNone/>
            </a:pPr>
            <a:endParaRPr lang="en-US" sz="2200"/>
          </a:p>
          <a:p>
            <a:r>
              <a:rPr lang="ro-MD" sz="2200"/>
              <a:t>Interogările de date nu au ceva deosebit – drumul prin graf se va finaliza cu proprietatea care duce la datele relevante:</a:t>
            </a:r>
          </a:p>
          <a:p>
            <a:pPr marL="0" indent="0">
              <a:buNone/>
            </a:pPr>
            <a:r>
              <a:rPr lang="en-US" sz="2200">
                <a:solidFill>
                  <a:srgbClr val="FF0000"/>
                </a:solidFill>
              </a:rPr>
              <a:t>SELECT ?x</a:t>
            </a:r>
          </a:p>
          <a:p>
            <a:pPr marL="0" indent="0">
              <a:buNone/>
            </a:pPr>
            <a:r>
              <a:rPr lang="en-US" sz="2200">
                <a:solidFill>
                  <a:srgbClr val="FF0000"/>
                </a:solidFill>
              </a:rPr>
              <a:t>WHERE</a:t>
            </a:r>
            <a:r>
              <a:rPr lang="ro-RO" sz="2200">
                <a:solidFill>
                  <a:srgbClr val="FF0000"/>
                </a:solidFill>
              </a:rPr>
              <a:t> </a:t>
            </a:r>
            <a:r>
              <a:rPr lang="en-US" sz="2200">
                <a:solidFill>
                  <a:srgbClr val="FF0000"/>
                </a:solidFill>
              </a:rPr>
              <a:t>{</a:t>
            </a:r>
            <a:r>
              <a:rPr lang="ro-RO" sz="2200">
                <a:solidFill>
                  <a:srgbClr val="FF0000"/>
                </a:solidFill>
              </a:rPr>
              <a:t>:Susana </a:t>
            </a:r>
            <a:r>
              <a:rPr lang="en-US" sz="2200">
                <a:solidFill>
                  <a:srgbClr val="FF0000"/>
                </a:solidFill>
              </a:rPr>
              <a:t>:</a:t>
            </a:r>
            <a:r>
              <a:rPr lang="ro-MD" sz="2200">
                <a:solidFill>
                  <a:srgbClr val="FF0000"/>
                </a:solidFill>
              </a:rPr>
              <a:t>areCopilPe</a:t>
            </a:r>
            <a:r>
              <a:rPr lang="en-US" sz="2200">
                <a:solidFill>
                  <a:srgbClr val="FF0000"/>
                </a:solidFill>
              </a:rPr>
              <a:t>/:</a:t>
            </a:r>
            <a:r>
              <a:rPr lang="ro-MD" sz="2200">
                <a:solidFill>
                  <a:srgbClr val="FF0000"/>
                </a:solidFill>
              </a:rPr>
              <a:t>areCopilPe</a:t>
            </a:r>
            <a:r>
              <a:rPr lang="ro-RO" sz="2200">
                <a:solidFill>
                  <a:srgbClr val="FF0000"/>
                </a:solidFill>
              </a:rPr>
              <a:t>/</a:t>
            </a:r>
            <a:r>
              <a:rPr lang="ro-RO" sz="2200" b="1">
                <a:solidFill>
                  <a:srgbClr val="FF0000"/>
                </a:solidFill>
              </a:rPr>
              <a:t>:areSalariu</a:t>
            </a:r>
            <a:r>
              <a:rPr lang="en-US" sz="2200">
                <a:solidFill>
                  <a:srgbClr val="FF0000"/>
                </a:solidFill>
              </a:rPr>
              <a:t> ?</a:t>
            </a:r>
            <a:r>
              <a:rPr lang="ro-RO" sz="2200">
                <a:solidFill>
                  <a:srgbClr val="FF0000"/>
                </a:solidFill>
              </a:rPr>
              <a:t>x</a:t>
            </a:r>
            <a:r>
              <a:rPr lang="en-US" sz="2200">
                <a:solidFill>
                  <a:srgbClr val="FF0000"/>
                </a:solidFill>
              </a:rPr>
              <a:t>}</a:t>
            </a:r>
          </a:p>
          <a:p>
            <a:pPr marL="0" indent="0">
              <a:buNone/>
            </a:pPr>
            <a:r>
              <a:rPr lang="ro-MD" sz="1800" i="1"/>
              <a:t>(eventual se pot folosi filtre în funcție de tipul de date – regex, interval numeric permis etc.)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75005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05166" y="62485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000" b="1" dirty="0"/>
              <a:t>Semnificația lucrurilor </a:t>
            </a:r>
            <a:r>
              <a:rPr lang="ro-RO" sz="2000" b="1"/>
              <a:t>menționate = tipuri de entități</a:t>
            </a:r>
            <a:endParaRPr lang="de-AT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7E1775-C68B-480E-97FB-045F339E2071}"/>
              </a:ext>
            </a:extLst>
          </p:cNvPr>
          <p:cNvSpPr/>
          <p:nvPr/>
        </p:nvSpPr>
        <p:spPr>
          <a:xfrm>
            <a:off x="107951" y="570211"/>
            <a:ext cx="88569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MD" sz="1600"/>
              <a:t>se declară cu proprietatea </a:t>
            </a:r>
            <a:r>
              <a:rPr lang="ro-MD" sz="1600" dirty="0"/>
              <a:t>standard </a:t>
            </a:r>
            <a:r>
              <a:rPr lang="ro-MD" sz="1600" b="1" dirty="0">
                <a:solidFill>
                  <a:srgbClr val="FF0000"/>
                </a:solidFill>
              </a:rPr>
              <a:t>a</a:t>
            </a:r>
            <a:r>
              <a:rPr lang="ro-MD" sz="1600" dirty="0"/>
              <a:t> (verbul </a:t>
            </a:r>
            <a:r>
              <a:rPr lang="en-US" sz="1600" dirty="0"/>
              <a:t>"a fi", are </a:t>
            </a:r>
            <a:r>
              <a:rPr lang="ro-MD" sz="1600" dirty="0"/>
              <a:t>și forma</a:t>
            </a:r>
            <a:r>
              <a:rPr lang="en-US" sz="1600" dirty="0"/>
              <a:t> </a:t>
            </a:r>
            <a:r>
              <a:rPr lang="ro-MD" sz="1600" b="1" dirty="0" err="1">
                <a:solidFill>
                  <a:srgbClr val="FF0000"/>
                </a:solidFill>
              </a:rPr>
              <a:t>rdf:type</a:t>
            </a:r>
            <a:r>
              <a:rPr lang="ro-MD" sz="1600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MD" sz="1600" dirty="0"/>
              <a:t>se pot </a:t>
            </a:r>
            <a:r>
              <a:rPr lang="ro-MD" sz="1600"/>
              <a:t>atașa multiple </a:t>
            </a:r>
            <a:r>
              <a:rPr lang="ro-MD" sz="1600" dirty="0"/>
              <a:t>tipuri </a:t>
            </a:r>
            <a:r>
              <a:rPr lang="ro-MD" sz="1600"/>
              <a:t>aceluiași URI</a:t>
            </a:r>
            <a:endParaRPr lang="ro-MD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MD" sz="1600"/>
              <a:t>se pot unifica într-un supratip </a:t>
            </a:r>
            <a:r>
              <a:rPr lang="ro-MD" sz="1600" dirty="0"/>
              <a:t>(</a:t>
            </a:r>
            <a:r>
              <a:rPr lang="ro-MD" sz="1600" i="1" dirty="0"/>
              <a:t>Femeie U Bărbat = Persoană</a:t>
            </a:r>
            <a:r>
              <a:rPr lang="ro-MD" sz="1600"/>
              <a:t>) cu termenul standard </a:t>
            </a:r>
            <a:r>
              <a:rPr lang="ro-MD" sz="1600" b="1" dirty="0" err="1">
                <a:solidFill>
                  <a:srgbClr val="FF0000"/>
                </a:solidFill>
              </a:rPr>
              <a:t>rdfs</a:t>
            </a:r>
            <a:r>
              <a:rPr lang="ro-MD" sz="1600" b="1" err="1">
                <a:solidFill>
                  <a:srgbClr val="FF0000"/>
                </a:solidFill>
              </a:rPr>
              <a:t>:</a:t>
            </a:r>
            <a:r>
              <a:rPr lang="ro-MD" sz="1600" b="1">
                <a:solidFill>
                  <a:srgbClr val="FF0000"/>
                </a:solidFill>
              </a:rPr>
              <a:t>subClassOf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o-RO" sz="1600"/>
              <a:t>a nu se confunda cu tipurile de date (vezi slideul precedent)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8E3FB6D-4C7B-4D28-880F-409DD4E513F7}"/>
              </a:ext>
            </a:extLst>
          </p:cNvPr>
          <p:cNvSpPr/>
          <p:nvPr/>
        </p:nvSpPr>
        <p:spPr>
          <a:xfrm>
            <a:off x="3312096" y="4103186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Robert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3E5B7A4-9057-4335-85F1-2E79445874D2}"/>
              </a:ext>
            </a:extLst>
          </p:cNvPr>
          <p:cNvSpPr/>
          <p:nvPr/>
        </p:nvSpPr>
        <p:spPr>
          <a:xfrm>
            <a:off x="1982255" y="5049534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UBB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4F55FFC-1E73-45F8-AC2F-DB3019EB085D}"/>
              </a:ext>
            </a:extLst>
          </p:cNvPr>
          <p:cNvSpPr/>
          <p:nvPr/>
        </p:nvSpPr>
        <p:spPr>
          <a:xfrm>
            <a:off x="5004048" y="3776229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4CB4582-DA29-4A60-9188-84D6C535E6F0}"/>
              </a:ext>
            </a:extLst>
          </p:cNvPr>
          <p:cNvSpPr/>
          <p:nvPr/>
        </p:nvSpPr>
        <p:spPr>
          <a:xfrm>
            <a:off x="6732240" y="3959170"/>
            <a:ext cx="116587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Terminator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2A081F3-B99A-4535-B8AD-56F01A5BAE8D}"/>
              </a:ext>
            </a:extLst>
          </p:cNvPr>
          <p:cNvSpPr/>
          <p:nvPr/>
        </p:nvSpPr>
        <p:spPr>
          <a:xfrm>
            <a:off x="1982255" y="3088625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Susana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75325F4-0502-4047-B162-796273EC722D}"/>
              </a:ext>
            </a:extLst>
          </p:cNvPr>
          <p:cNvSpPr/>
          <p:nvPr/>
        </p:nvSpPr>
        <p:spPr>
          <a:xfrm>
            <a:off x="4014056" y="6047402"/>
            <a:ext cx="134477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>
                <a:solidFill>
                  <a:schemeClr val="tx1"/>
                </a:solidFill>
                <a:latin typeface="Arial Narrow" panose="020B0606020202030204" pitchFamily="34" charset="0"/>
              </a:rPr>
              <a:t>ClujNapoca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25C997-3340-44EA-B07B-9FE44F524C03}"/>
              </a:ext>
            </a:extLst>
          </p:cNvPr>
          <p:cNvSpPr/>
          <p:nvPr/>
        </p:nvSpPr>
        <p:spPr>
          <a:xfrm>
            <a:off x="3779912" y="5049534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Patrik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0A174FE-F5DA-46AD-8796-322F349E2C65}"/>
              </a:ext>
            </a:extLst>
          </p:cNvPr>
          <p:cNvCxnSpPr>
            <a:stCxn id="80" idx="5"/>
            <a:endCxn id="73" idx="1"/>
          </p:cNvCxnSpPr>
          <p:nvPr/>
        </p:nvCxnSpPr>
        <p:spPr>
          <a:xfrm>
            <a:off x="2781270" y="3518864"/>
            <a:ext cx="667915" cy="65813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B175852-68DE-4946-851A-AC8F4B6B279E}"/>
              </a:ext>
            </a:extLst>
          </p:cNvPr>
          <p:cNvCxnSpPr>
            <a:stCxn id="73" idx="6"/>
            <a:endCxn id="78" idx="2"/>
          </p:cNvCxnSpPr>
          <p:nvPr/>
        </p:nvCxnSpPr>
        <p:spPr>
          <a:xfrm flipV="1">
            <a:off x="4248200" y="4028257"/>
            <a:ext cx="755848" cy="326957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ECBCEFE-1F61-4BBB-B30B-9792043E0C0A}"/>
              </a:ext>
            </a:extLst>
          </p:cNvPr>
          <p:cNvCxnSpPr>
            <a:cxnSpLocks/>
            <a:stCxn id="78" idx="6"/>
            <a:endCxn id="79" idx="2"/>
          </p:cNvCxnSpPr>
          <p:nvPr/>
        </p:nvCxnSpPr>
        <p:spPr>
          <a:xfrm>
            <a:off x="5940152" y="4028257"/>
            <a:ext cx="792088" cy="18294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35D1C2F-E778-444C-90B2-59505775244A}"/>
              </a:ext>
            </a:extLst>
          </p:cNvPr>
          <p:cNvCxnSpPr>
            <a:stCxn id="73" idx="4"/>
            <a:endCxn id="82" idx="0"/>
          </p:cNvCxnSpPr>
          <p:nvPr/>
        </p:nvCxnSpPr>
        <p:spPr>
          <a:xfrm>
            <a:off x="3780148" y="4607242"/>
            <a:ext cx="467816" cy="44229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28AB4D5-E698-464C-AA26-6F73977B36AC}"/>
              </a:ext>
            </a:extLst>
          </p:cNvPr>
          <p:cNvCxnSpPr>
            <a:stCxn id="73" idx="3"/>
            <a:endCxn id="74" idx="7"/>
          </p:cNvCxnSpPr>
          <p:nvPr/>
        </p:nvCxnSpPr>
        <p:spPr>
          <a:xfrm flipH="1">
            <a:off x="2781270" y="4533425"/>
            <a:ext cx="667915" cy="589926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9323823-DF6E-4C49-9CDE-7DAE10DA01D0}"/>
              </a:ext>
            </a:extLst>
          </p:cNvPr>
          <p:cNvCxnSpPr>
            <a:cxnSpLocks/>
            <a:stCxn id="82" idx="4"/>
            <a:endCxn id="81" idx="1"/>
          </p:cNvCxnSpPr>
          <p:nvPr/>
        </p:nvCxnSpPr>
        <p:spPr>
          <a:xfrm flipH="1">
            <a:off x="4210994" y="5553590"/>
            <a:ext cx="36970" cy="56762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E1B98C0-AD3F-485A-9908-2B27F563640F}"/>
              </a:ext>
            </a:extLst>
          </p:cNvPr>
          <p:cNvSpPr txBox="1"/>
          <p:nvPr/>
        </p:nvSpPr>
        <p:spPr>
          <a:xfrm>
            <a:off x="4014056" y="3949297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02DB277-5AE0-4E40-B796-E77BDDD57D19}"/>
              </a:ext>
            </a:extLst>
          </p:cNvPr>
          <p:cNvSpPr txBox="1"/>
          <p:nvPr/>
        </p:nvSpPr>
        <p:spPr>
          <a:xfrm>
            <a:off x="2450307" y="3694044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B5BBF90-5923-4A08-B44B-B1F3A503BB6B}"/>
              </a:ext>
            </a:extLst>
          </p:cNvPr>
          <p:cNvSpPr txBox="1"/>
          <p:nvPr/>
        </p:nvSpPr>
        <p:spPr>
          <a:xfrm>
            <a:off x="3515494" y="4674499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23EAAC5-7F95-4116-AB46-5D0000F52DF6}"/>
              </a:ext>
            </a:extLst>
          </p:cNvPr>
          <p:cNvSpPr txBox="1"/>
          <p:nvPr/>
        </p:nvSpPr>
        <p:spPr>
          <a:xfrm>
            <a:off x="2338555" y="4589543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lucreazaLa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2155A5F-601C-43DB-A671-8AD161014353}"/>
              </a:ext>
            </a:extLst>
          </p:cNvPr>
          <p:cNvSpPr txBox="1"/>
          <p:nvPr/>
        </p:nvSpPr>
        <p:spPr>
          <a:xfrm>
            <a:off x="4004500" y="5683515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traiesteLa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9E608B6-6229-45EF-A5DF-F872DCCAB1EE}"/>
              </a:ext>
            </a:extLst>
          </p:cNvPr>
          <p:cNvSpPr txBox="1"/>
          <p:nvPr/>
        </p:nvSpPr>
        <p:spPr>
          <a:xfrm>
            <a:off x="6047590" y="3776229"/>
            <a:ext cx="640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iiPlace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114F627-6E29-4144-9B1C-0DB0E4A099A8}"/>
              </a:ext>
            </a:extLst>
          </p:cNvPr>
          <p:cNvSpPr/>
          <p:nvPr/>
        </p:nvSpPr>
        <p:spPr>
          <a:xfrm>
            <a:off x="5182005" y="4954745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3FBA521-064B-49F8-94D9-1A60A2784D73}"/>
              </a:ext>
            </a:extLst>
          </p:cNvPr>
          <p:cNvSpPr/>
          <p:nvPr/>
        </p:nvSpPr>
        <p:spPr>
          <a:xfrm>
            <a:off x="4876333" y="4765265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D5DC95B-EAEE-469D-AADC-E2ACB66F6C34}"/>
              </a:ext>
            </a:extLst>
          </p:cNvPr>
          <p:cNvSpPr/>
          <p:nvPr/>
        </p:nvSpPr>
        <p:spPr>
          <a:xfrm>
            <a:off x="5422126" y="4672305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457B6AF-6066-44F2-A292-6C48DE6A5302}"/>
              </a:ext>
            </a:extLst>
          </p:cNvPr>
          <p:cNvSpPr/>
          <p:nvPr/>
        </p:nvSpPr>
        <p:spPr>
          <a:xfrm>
            <a:off x="5770137" y="4855135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76C20AE-4528-43CE-B5AA-2E2D01EE5BC3}"/>
              </a:ext>
            </a:extLst>
          </p:cNvPr>
          <p:cNvSpPr/>
          <p:nvPr/>
        </p:nvSpPr>
        <p:spPr>
          <a:xfrm>
            <a:off x="5778374" y="4471364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315693A-420B-4B19-9277-E3EFE0AA8B45}"/>
              </a:ext>
            </a:extLst>
          </p:cNvPr>
          <p:cNvCxnSpPr>
            <a:cxnSpLocks/>
            <a:stCxn id="78" idx="4"/>
            <a:endCxn id="103" idx="0"/>
          </p:cNvCxnSpPr>
          <p:nvPr/>
        </p:nvCxnSpPr>
        <p:spPr>
          <a:xfrm flipH="1">
            <a:off x="5074115" y="4280285"/>
            <a:ext cx="397985" cy="48498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04F0DEF-3916-4C0F-9675-72BC1A03F84C}"/>
              </a:ext>
            </a:extLst>
          </p:cNvPr>
          <p:cNvCxnSpPr>
            <a:cxnSpLocks/>
            <a:stCxn id="78" idx="4"/>
          </p:cNvCxnSpPr>
          <p:nvPr/>
        </p:nvCxnSpPr>
        <p:spPr>
          <a:xfrm flipH="1">
            <a:off x="5341966" y="4280285"/>
            <a:ext cx="130134" cy="66920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041682D-F298-4C9D-910F-61665DE5B17E}"/>
              </a:ext>
            </a:extLst>
          </p:cNvPr>
          <p:cNvCxnSpPr>
            <a:cxnSpLocks/>
            <a:stCxn id="78" idx="4"/>
          </p:cNvCxnSpPr>
          <p:nvPr/>
        </p:nvCxnSpPr>
        <p:spPr>
          <a:xfrm>
            <a:off x="5472100" y="4280285"/>
            <a:ext cx="176140" cy="41717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A0250AC-61D5-4FBC-A690-349B57638CA5}"/>
              </a:ext>
            </a:extLst>
          </p:cNvPr>
          <p:cNvCxnSpPr>
            <a:cxnSpLocks/>
            <a:stCxn id="78" idx="4"/>
          </p:cNvCxnSpPr>
          <p:nvPr/>
        </p:nvCxnSpPr>
        <p:spPr>
          <a:xfrm>
            <a:off x="5472100" y="4280285"/>
            <a:ext cx="496504" cy="20995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CD78F2E-DCB9-4493-A68B-8E2D9694A498}"/>
              </a:ext>
            </a:extLst>
          </p:cNvPr>
          <p:cNvCxnSpPr>
            <a:cxnSpLocks/>
            <a:stCxn id="78" idx="4"/>
          </p:cNvCxnSpPr>
          <p:nvPr/>
        </p:nvCxnSpPr>
        <p:spPr>
          <a:xfrm>
            <a:off x="5472100" y="4280285"/>
            <a:ext cx="504056" cy="56060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31DFB82-1247-464C-B431-A540642C3EC3}"/>
              </a:ext>
            </a:extLst>
          </p:cNvPr>
          <p:cNvSpPr/>
          <p:nvPr/>
        </p:nvSpPr>
        <p:spPr>
          <a:xfrm>
            <a:off x="1723612" y="6042571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0706F47-1375-451D-AA5F-0994B1ECEC35}"/>
              </a:ext>
            </a:extLst>
          </p:cNvPr>
          <p:cNvSpPr/>
          <p:nvPr/>
        </p:nvSpPr>
        <p:spPr>
          <a:xfrm>
            <a:off x="2269405" y="5949611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A43C319-7464-40DF-9921-43FAEBEF85EB}"/>
              </a:ext>
            </a:extLst>
          </p:cNvPr>
          <p:cNvSpPr/>
          <p:nvPr/>
        </p:nvSpPr>
        <p:spPr>
          <a:xfrm>
            <a:off x="2617416" y="6132441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D0FD6C6-F757-46BD-9A46-4BA8F9A6DBA1}"/>
              </a:ext>
            </a:extLst>
          </p:cNvPr>
          <p:cNvSpPr/>
          <p:nvPr/>
        </p:nvSpPr>
        <p:spPr>
          <a:xfrm>
            <a:off x="2625653" y="5748670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DA338A3-BFEC-4510-9747-048A75D51C65}"/>
              </a:ext>
            </a:extLst>
          </p:cNvPr>
          <p:cNvCxnSpPr>
            <a:cxnSpLocks/>
            <a:endCxn id="113" idx="0"/>
          </p:cNvCxnSpPr>
          <p:nvPr/>
        </p:nvCxnSpPr>
        <p:spPr>
          <a:xfrm flipH="1">
            <a:off x="1921394" y="5557591"/>
            <a:ext cx="397985" cy="48498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363503-80FA-4B62-BA30-5E2127D66C99}"/>
              </a:ext>
            </a:extLst>
          </p:cNvPr>
          <p:cNvCxnSpPr>
            <a:cxnSpLocks/>
          </p:cNvCxnSpPr>
          <p:nvPr/>
        </p:nvCxnSpPr>
        <p:spPr>
          <a:xfrm flipH="1">
            <a:off x="2189245" y="5557591"/>
            <a:ext cx="130134" cy="66920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2BE7105-2159-4FF0-BF43-0F7881C94E26}"/>
              </a:ext>
            </a:extLst>
          </p:cNvPr>
          <p:cNvCxnSpPr>
            <a:cxnSpLocks/>
          </p:cNvCxnSpPr>
          <p:nvPr/>
        </p:nvCxnSpPr>
        <p:spPr>
          <a:xfrm>
            <a:off x="2319379" y="5557591"/>
            <a:ext cx="176140" cy="41717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9645469-128A-46C1-A394-A6816512BA92}"/>
              </a:ext>
            </a:extLst>
          </p:cNvPr>
          <p:cNvCxnSpPr>
            <a:cxnSpLocks/>
          </p:cNvCxnSpPr>
          <p:nvPr/>
        </p:nvCxnSpPr>
        <p:spPr>
          <a:xfrm>
            <a:off x="2319379" y="5557591"/>
            <a:ext cx="496504" cy="20995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1C6D4CC-EAD1-4C95-B9C8-5C2308EF5476}"/>
              </a:ext>
            </a:extLst>
          </p:cNvPr>
          <p:cNvCxnSpPr>
            <a:cxnSpLocks/>
          </p:cNvCxnSpPr>
          <p:nvPr/>
        </p:nvCxnSpPr>
        <p:spPr>
          <a:xfrm>
            <a:off x="2319379" y="5557591"/>
            <a:ext cx="504056" cy="56060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CD5161AE-55FC-431F-AC74-D5843A257B6F}"/>
              </a:ext>
            </a:extLst>
          </p:cNvPr>
          <p:cNvSpPr/>
          <p:nvPr/>
        </p:nvSpPr>
        <p:spPr>
          <a:xfrm>
            <a:off x="3665026" y="2039844"/>
            <a:ext cx="1165876" cy="292388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Persoana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A79E1CF-FF31-4E73-BCDC-228A2658D0F3}"/>
              </a:ext>
            </a:extLst>
          </p:cNvPr>
          <p:cNvCxnSpPr>
            <a:cxnSpLocks/>
            <a:stCxn id="80" idx="0"/>
            <a:endCxn id="141" idx="4"/>
          </p:cNvCxnSpPr>
          <p:nvPr/>
        </p:nvCxnSpPr>
        <p:spPr>
          <a:xfrm flipV="1">
            <a:off x="2450307" y="2835526"/>
            <a:ext cx="13065" cy="25309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290753B-070E-4785-8156-47C08AB47487}"/>
              </a:ext>
            </a:extLst>
          </p:cNvPr>
          <p:cNvCxnSpPr>
            <a:cxnSpLocks/>
            <a:stCxn id="73" idx="0"/>
            <a:endCxn id="142" idx="4"/>
          </p:cNvCxnSpPr>
          <p:nvPr/>
        </p:nvCxnSpPr>
        <p:spPr>
          <a:xfrm flipV="1">
            <a:off x="3780148" y="3471826"/>
            <a:ext cx="713812" cy="63136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581292EB-5708-445B-8668-5558072AC3C4}"/>
              </a:ext>
            </a:extLst>
          </p:cNvPr>
          <p:cNvCxnSpPr>
            <a:cxnSpLocks/>
            <a:stCxn id="78" idx="0"/>
            <a:endCxn id="142" idx="4"/>
          </p:cNvCxnSpPr>
          <p:nvPr/>
        </p:nvCxnSpPr>
        <p:spPr>
          <a:xfrm flipH="1" flipV="1">
            <a:off x="4493960" y="3471826"/>
            <a:ext cx="978140" cy="30440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DF284FE-C5D1-45D9-91D9-D6864683FCB1}"/>
              </a:ext>
            </a:extLst>
          </p:cNvPr>
          <p:cNvCxnSpPr>
            <a:cxnSpLocks/>
            <a:stCxn id="82" idx="7"/>
            <a:endCxn id="142" idx="4"/>
          </p:cNvCxnSpPr>
          <p:nvPr/>
        </p:nvCxnSpPr>
        <p:spPr>
          <a:xfrm flipH="1" flipV="1">
            <a:off x="4493960" y="3471826"/>
            <a:ext cx="84967" cy="16515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FB0CB348-761B-4AC6-8A05-B51D13D22ECE}"/>
              </a:ext>
            </a:extLst>
          </p:cNvPr>
          <p:cNvSpPr/>
          <p:nvPr/>
        </p:nvSpPr>
        <p:spPr>
          <a:xfrm>
            <a:off x="6732240" y="3278019"/>
            <a:ext cx="1165876" cy="292388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Film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CA6DDD5-48B0-4705-A08A-7C34E7CA58D3}"/>
              </a:ext>
            </a:extLst>
          </p:cNvPr>
          <p:cNvCxnSpPr>
            <a:cxnSpLocks/>
            <a:stCxn id="79" idx="0"/>
            <a:endCxn id="128" idx="4"/>
          </p:cNvCxnSpPr>
          <p:nvPr/>
        </p:nvCxnSpPr>
        <p:spPr>
          <a:xfrm flipV="1">
            <a:off x="7315178" y="3570407"/>
            <a:ext cx="0" cy="38876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AA064240-258C-4042-A6D7-F3F9DB56834E}"/>
              </a:ext>
            </a:extLst>
          </p:cNvPr>
          <p:cNvSpPr/>
          <p:nvPr/>
        </p:nvSpPr>
        <p:spPr>
          <a:xfrm>
            <a:off x="844966" y="4392538"/>
            <a:ext cx="1316049" cy="292388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Organizatie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EE13307-EA37-46F5-8E08-F2CD4A17DC1D}"/>
              </a:ext>
            </a:extLst>
          </p:cNvPr>
          <p:cNvCxnSpPr>
            <a:cxnSpLocks/>
            <a:stCxn id="74" idx="1"/>
            <a:endCxn id="130" idx="5"/>
          </p:cNvCxnSpPr>
          <p:nvPr/>
        </p:nvCxnSpPr>
        <p:spPr>
          <a:xfrm flipH="1" flipV="1">
            <a:off x="1968284" y="4642107"/>
            <a:ext cx="151060" cy="4812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0C91FB46-31BF-452B-BD5D-C39D5E15393A}"/>
              </a:ext>
            </a:extLst>
          </p:cNvPr>
          <p:cNvSpPr/>
          <p:nvPr/>
        </p:nvSpPr>
        <p:spPr>
          <a:xfrm>
            <a:off x="5911982" y="6218079"/>
            <a:ext cx="707464" cy="292388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Oras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88CA867-8AB1-430B-A0A7-5973FA66031D}"/>
              </a:ext>
            </a:extLst>
          </p:cNvPr>
          <p:cNvCxnSpPr>
            <a:cxnSpLocks/>
            <a:stCxn id="81" idx="6"/>
            <a:endCxn id="132" idx="2"/>
          </p:cNvCxnSpPr>
          <p:nvPr/>
        </p:nvCxnSpPr>
        <p:spPr>
          <a:xfrm>
            <a:off x="5358830" y="6299430"/>
            <a:ext cx="553152" cy="648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4320727E-6DA3-4F94-98B7-2A60FA5B0BFD}"/>
              </a:ext>
            </a:extLst>
          </p:cNvPr>
          <p:cNvSpPr txBox="1"/>
          <p:nvPr/>
        </p:nvSpPr>
        <p:spPr>
          <a:xfrm>
            <a:off x="1905909" y="4694692"/>
            <a:ext cx="2098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8203AE8-2400-4C6C-8A9D-D83D5A2A498A}"/>
              </a:ext>
            </a:extLst>
          </p:cNvPr>
          <p:cNvSpPr txBox="1"/>
          <p:nvPr/>
        </p:nvSpPr>
        <p:spPr>
          <a:xfrm>
            <a:off x="2450307" y="2798238"/>
            <a:ext cx="2098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4E2EEE5-35F5-450D-9168-5137040337E8}"/>
              </a:ext>
            </a:extLst>
          </p:cNvPr>
          <p:cNvSpPr txBox="1"/>
          <p:nvPr/>
        </p:nvSpPr>
        <p:spPr>
          <a:xfrm>
            <a:off x="4002092" y="3558770"/>
            <a:ext cx="2098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ED23E87-4651-4C40-8FFA-8B132D8883DF}"/>
              </a:ext>
            </a:extLst>
          </p:cNvPr>
          <p:cNvSpPr txBox="1"/>
          <p:nvPr/>
        </p:nvSpPr>
        <p:spPr>
          <a:xfrm>
            <a:off x="4334083" y="3558770"/>
            <a:ext cx="2098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72E3590-0CA8-428D-A5E1-942ED5B1D1AC}"/>
              </a:ext>
            </a:extLst>
          </p:cNvPr>
          <p:cNvSpPr txBox="1"/>
          <p:nvPr/>
        </p:nvSpPr>
        <p:spPr>
          <a:xfrm>
            <a:off x="5062310" y="3370517"/>
            <a:ext cx="2098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5BA6520-138C-4F11-A129-50590CF1A209}"/>
              </a:ext>
            </a:extLst>
          </p:cNvPr>
          <p:cNvSpPr txBox="1"/>
          <p:nvPr/>
        </p:nvSpPr>
        <p:spPr>
          <a:xfrm>
            <a:off x="7486755" y="3593422"/>
            <a:ext cx="2098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E03BC7B-E805-42E7-BB0E-81B90F9EF5BC}"/>
              </a:ext>
            </a:extLst>
          </p:cNvPr>
          <p:cNvSpPr txBox="1"/>
          <p:nvPr/>
        </p:nvSpPr>
        <p:spPr>
          <a:xfrm>
            <a:off x="5435662" y="6055979"/>
            <a:ext cx="2098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B6B541D-1F91-4701-A002-B15CF333BB5D}"/>
              </a:ext>
            </a:extLst>
          </p:cNvPr>
          <p:cNvSpPr/>
          <p:nvPr/>
        </p:nvSpPr>
        <p:spPr>
          <a:xfrm>
            <a:off x="1880434" y="2543138"/>
            <a:ext cx="1165876" cy="292388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Femeie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2665E01-D745-42E9-BF0C-B8337B501030}"/>
              </a:ext>
            </a:extLst>
          </p:cNvPr>
          <p:cNvSpPr/>
          <p:nvPr/>
        </p:nvSpPr>
        <p:spPr>
          <a:xfrm>
            <a:off x="3911022" y="3179438"/>
            <a:ext cx="1165876" cy="292388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Barbat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2720D89D-76E4-49C9-A9C2-62C926672EF3}"/>
              </a:ext>
            </a:extLst>
          </p:cNvPr>
          <p:cNvCxnSpPr>
            <a:cxnSpLocks/>
            <a:stCxn id="141" idx="7"/>
            <a:endCxn id="123" idx="3"/>
          </p:cNvCxnSpPr>
          <p:nvPr/>
        </p:nvCxnSpPr>
        <p:spPr>
          <a:xfrm flipV="1">
            <a:off x="2875571" y="2289413"/>
            <a:ext cx="960194" cy="2965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9213C0D-B2BD-4114-A818-0EF37A4AE7B6}"/>
              </a:ext>
            </a:extLst>
          </p:cNvPr>
          <p:cNvCxnSpPr>
            <a:cxnSpLocks/>
            <a:stCxn id="142" idx="0"/>
            <a:endCxn id="123" idx="4"/>
          </p:cNvCxnSpPr>
          <p:nvPr/>
        </p:nvCxnSpPr>
        <p:spPr>
          <a:xfrm flipH="1" flipV="1">
            <a:off x="4247964" y="2332232"/>
            <a:ext cx="245996" cy="84720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9B4EBEA8-2C54-4ACA-BCF3-7E51FA3BF968}"/>
              </a:ext>
            </a:extLst>
          </p:cNvPr>
          <p:cNvSpPr txBox="1"/>
          <p:nvPr/>
        </p:nvSpPr>
        <p:spPr>
          <a:xfrm>
            <a:off x="4186415" y="2600658"/>
            <a:ext cx="21537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rdfs:subClassOf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784D749-7C6C-4167-941F-20E7DEA8748B}"/>
              </a:ext>
            </a:extLst>
          </p:cNvPr>
          <p:cNvSpPr txBox="1"/>
          <p:nvPr/>
        </p:nvSpPr>
        <p:spPr>
          <a:xfrm>
            <a:off x="2484066" y="2263312"/>
            <a:ext cx="21537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rdfs:subClassOf</a:t>
            </a:r>
            <a:endParaRPr lang="ro-RO" sz="13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7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6" grpId="0"/>
      <p:bldP spid="102" grpId="0" animBg="1"/>
      <p:bldP spid="103" grpId="0" animBg="1"/>
      <p:bldP spid="104" grpId="0" animBg="1"/>
      <p:bldP spid="105" grpId="0" animBg="1"/>
      <p:bldP spid="106" grpId="0" animBg="1"/>
      <p:bldP spid="113" grpId="0" animBg="1"/>
      <p:bldP spid="114" grpId="0" animBg="1"/>
      <p:bldP spid="115" grpId="0" animBg="1"/>
      <p:bldP spid="1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05166" y="62485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000" b="1"/>
              <a:t>Tipurile stau și la baza Schemei grafului</a:t>
            </a:r>
            <a:endParaRPr lang="de-AT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7E1775-C68B-480E-97FB-045F339E2071}"/>
              </a:ext>
            </a:extLst>
          </p:cNvPr>
          <p:cNvSpPr/>
          <p:nvPr/>
        </p:nvSpPr>
        <p:spPr>
          <a:xfrm>
            <a:off x="107951" y="643109"/>
            <a:ext cx="8856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o-MD" sz="1600"/>
              <a:t>Fiecare relație va indica ce tipuri de entități conectează cu ajutorul: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MD" sz="1600" b="1">
                <a:solidFill>
                  <a:srgbClr val="FF0000"/>
                </a:solidFill>
              </a:rPr>
              <a:t>rdfs:domain</a:t>
            </a:r>
            <a:r>
              <a:rPr lang="ro-MD" sz="1600"/>
              <a:t> = indică tipul subiectelor (</a:t>
            </a:r>
            <a:r>
              <a:rPr lang="en-US" sz="1600"/>
              <a:t>sursele s</a:t>
            </a:r>
            <a:r>
              <a:rPr lang="ro-MD" sz="1600"/>
              <a:t>ăgeților</a:t>
            </a:r>
            <a:r>
              <a:rPr lang="en-US" sz="1600"/>
              <a:t>)</a:t>
            </a:r>
            <a:endParaRPr lang="ro-MD" sz="160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o-MD" sz="1600" b="1">
                <a:solidFill>
                  <a:srgbClr val="FF0000"/>
                </a:solidFill>
              </a:rPr>
              <a:t>rdfs:range </a:t>
            </a:r>
            <a:r>
              <a:rPr lang="ro-MD" sz="1600"/>
              <a:t>= indică tipul obiectelor</a:t>
            </a:r>
            <a:r>
              <a:rPr lang="en-US" sz="1600"/>
              <a:t> </a:t>
            </a:r>
            <a:r>
              <a:rPr lang="ro-MD" sz="1600"/>
              <a:t>(țintele săgeților</a:t>
            </a:r>
            <a:r>
              <a:rPr lang="en-US" sz="1600"/>
              <a:t>)</a:t>
            </a:r>
            <a:endParaRPr lang="en-US" sz="16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8E3FB6D-4C7B-4D28-880F-409DD4E513F7}"/>
              </a:ext>
            </a:extLst>
          </p:cNvPr>
          <p:cNvSpPr/>
          <p:nvPr/>
        </p:nvSpPr>
        <p:spPr>
          <a:xfrm>
            <a:off x="3312096" y="4103186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Robert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3E5B7A4-9057-4335-85F1-2E79445874D2}"/>
              </a:ext>
            </a:extLst>
          </p:cNvPr>
          <p:cNvSpPr/>
          <p:nvPr/>
        </p:nvSpPr>
        <p:spPr>
          <a:xfrm>
            <a:off x="1982255" y="5049534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UBB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4F55FFC-1E73-45F8-AC2F-DB3019EB085D}"/>
              </a:ext>
            </a:extLst>
          </p:cNvPr>
          <p:cNvSpPr/>
          <p:nvPr/>
        </p:nvSpPr>
        <p:spPr>
          <a:xfrm>
            <a:off x="5004048" y="3776229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4CB4582-DA29-4A60-9188-84D6C535E6F0}"/>
              </a:ext>
            </a:extLst>
          </p:cNvPr>
          <p:cNvSpPr/>
          <p:nvPr/>
        </p:nvSpPr>
        <p:spPr>
          <a:xfrm>
            <a:off x="6732240" y="3959170"/>
            <a:ext cx="116587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Terminator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2A081F3-B99A-4535-B8AD-56F01A5BAE8D}"/>
              </a:ext>
            </a:extLst>
          </p:cNvPr>
          <p:cNvSpPr/>
          <p:nvPr/>
        </p:nvSpPr>
        <p:spPr>
          <a:xfrm>
            <a:off x="1982255" y="3088625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Susana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75325F4-0502-4047-B162-796273EC722D}"/>
              </a:ext>
            </a:extLst>
          </p:cNvPr>
          <p:cNvSpPr/>
          <p:nvPr/>
        </p:nvSpPr>
        <p:spPr>
          <a:xfrm>
            <a:off x="4072539" y="6047402"/>
            <a:ext cx="1286291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>
                <a:solidFill>
                  <a:schemeClr val="tx1"/>
                </a:solidFill>
                <a:latin typeface="Arial Narrow" panose="020B0606020202030204" pitchFamily="34" charset="0"/>
              </a:rPr>
              <a:t>ClujNapoca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25C997-3340-44EA-B07B-9FE44F524C03}"/>
              </a:ext>
            </a:extLst>
          </p:cNvPr>
          <p:cNvSpPr/>
          <p:nvPr/>
        </p:nvSpPr>
        <p:spPr>
          <a:xfrm>
            <a:off x="3779912" y="5049534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Patrik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0A174FE-F5DA-46AD-8796-322F349E2C65}"/>
              </a:ext>
            </a:extLst>
          </p:cNvPr>
          <p:cNvCxnSpPr>
            <a:stCxn id="80" idx="5"/>
            <a:endCxn id="73" idx="1"/>
          </p:cNvCxnSpPr>
          <p:nvPr/>
        </p:nvCxnSpPr>
        <p:spPr>
          <a:xfrm>
            <a:off x="2781270" y="3518864"/>
            <a:ext cx="667915" cy="65813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B175852-68DE-4946-851A-AC8F4B6B279E}"/>
              </a:ext>
            </a:extLst>
          </p:cNvPr>
          <p:cNvCxnSpPr>
            <a:stCxn id="73" idx="6"/>
            <a:endCxn id="78" idx="2"/>
          </p:cNvCxnSpPr>
          <p:nvPr/>
        </p:nvCxnSpPr>
        <p:spPr>
          <a:xfrm flipV="1">
            <a:off x="4248200" y="4028257"/>
            <a:ext cx="755848" cy="326957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ECBCEFE-1F61-4BBB-B30B-9792043E0C0A}"/>
              </a:ext>
            </a:extLst>
          </p:cNvPr>
          <p:cNvCxnSpPr>
            <a:cxnSpLocks/>
            <a:stCxn id="78" idx="6"/>
            <a:endCxn id="79" idx="2"/>
          </p:cNvCxnSpPr>
          <p:nvPr/>
        </p:nvCxnSpPr>
        <p:spPr>
          <a:xfrm>
            <a:off x="5940152" y="4028257"/>
            <a:ext cx="792088" cy="18294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35D1C2F-E778-444C-90B2-59505775244A}"/>
              </a:ext>
            </a:extLst>
          </p:cNvPr>
          <p:cNvCxnSpPr>
            <a:stCxn id="73" idx="4"/>
            <a:endCxn id="82" idx="0"/>
          </p:cNvCxnSpPr>
          <p:nvPr/>
        </p:nvCxnSpPr>
        <p:spPr>
          <a:xfrm>
            <a:off x="3780148" y="4607242"/>
            <a:ext cx="467816" cy="44229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28AB4D5-E698-464C-AA26-6F73977B36AC}"/>
              </a:ext>
            </a:extLst>
          </p:cNvPr>
          <p:cNvCxnSpPr>
            <a:stCxn id="73" idx="3"/>
            <a:endCxn id="74" idx="7"/>
          </p:cNvCxnSpPr>
          <p:nvPr/>
        </p:nvCxnSpPr>
        <p:spPr>
          <a:xfrm flipH="1">
            <a:off x="2781270" y="4533425"/>
            <a:ext cx="667915" cy="589926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9323823-DF6E-4C49-9CDE-7DAE10DA01D0}"/>
              </a:ext>
            </a:extLst>
          </p:cNvPr>
          <p:cNvCxnSpPr>
            <a:cxnSpLocks/>
            <a:stCxn id="82" idx="4"/>
            <a:endCxn id="81" idx="1"/>
          </p:cNvCxnSpPr>
          <p:nvPr/>
        </p:nvCxnSpPr>
        <p:spPr>
          <a:xfrm>
            <a:off x="4247964" y="5553590"/>
            <a:ext cx="12948" cy="56762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1E1B98C0-AD3F-485A-9908-2B27F563640F}"/>
              </a:ext>
            </a:extLst>
          </p:cNvPr>
          <p:cNvSpPr txBox="1"/>
          <p:nvPr/>
        </p:nvSpPr>
        <p:spPr>
          <a:xfrm>
            <a:off x="4014056" y="3949297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02DB277-5AE0-4E40-B796-E77BDDD57D19}"/>
              </a:ext>
            </a:extLst>
          </p:cNvPr>
          <p:cNvSpPr txBox="1"/>
          <p:nvPr/>
        </p:nvSpPr>
        <p:spPr>
          <a:xfrm>
            <a:off x="2450307" y="3694044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B5BBF90-5923-4A08-B44B-B1F3A503BB6B}"/>
              </a:ext>
            </a:extLst>
          </p:cNvPr>
          <p:cNvSpPr txBox="1"/>
          <p:nvPr/>
        </p:nvSpPr>
        <p:spPr>
          <a:xfrm>
            <a:off x="3515494" y="4674499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23EAAC5-7F95-4116-AB46-5D0000F52DF6}"/>
              </a:ext>
            </a:extLst>
          </p:cNvPr>
          <p:cNvSpPr txBox="1"/>
          <p:nvPr/>
        </p:nvSpPr>
        <p:spPr>
          <a:xfrm>
            <a:off x="2338555" y="4589543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lucreazaLa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2155A5F-601C-43DB-A671-8AD161014353}"/>
              </a:ext>
            </a:extLst>
          </p:cNvPr>
          <p:cNvSpPr txBox="1"/>
          <p:nvPr/>
        </p:nvSpPr>
        <p:spPr>
          <a:xfrm>
            <a:off x="4004500" y="5683515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traiesteLa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9E608B6-6229-45EF-A5DF-F872DCCAB1EE}"/>
              </a:ext>
            </a:extLst>
          </p:cNvPr>
          <p:cNvSpPr txBox="1"/>
          <p:nvPr/>
        </p:nvSpPr>
        <p:spPr>
          <a:xfrm>
            <a:off x="6047590" y="3776229"/>
            <a:ext cx="640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iiPlace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114F627-6E29-4144-9B1C-0DB0E4A099A8}"/>
              </a:ext>
            </a:extLst>
          </p:cNvPr>
          <p:cNvSpPr/>
          <p:nvPr/>
        </p:nvSpPr>
        <p:spPr>
          <a:xfrm>
            <a:off x="5182005" y="4954745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3FBA521-064B-49F8-94D9-1A60A2784D73}"/>
              </a:ext>
            </a:extLst>
          </p:cNvPr>
          <p:cNvSpPr/>
          <p:nvPr/>
        </p:nvSpPr>
        <p:spPr>
          <a:xfrm>
            <a:off x="4876333" y="4765265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D5DC95B-EAEE-469D-AADC-E2ACB66F6C34}"/>
              </a:ext>
            </a:extLst>
          </p:cNvPr>
          <p:cNvSpPr/>
          <p:nvPr/>
        </p:nvSpPr>
        <p:spPr>
          <a:xfrm>
            <a:off x="5422126" y="4672305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457B6AF-6066-44F2-A292-6C48DE6A5302}"/>
              </a:ext>
            </a:extLst>
          </p:cNvPr>
          <p:cNvSpPr/>
          <p:nvPr/>
        </p:nvSpPr>
        <p:spPr>
          <a:xfrm>
            <a:off x="5770137" y="4855135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76C20AE-4528-43CE-B5AA-2E2D01EE5BC3}"/>
              </a:ext>
            </a:extLst>
          </p:cNvPr>
          <p:cNvSpPr/>
          <p:nvPr/>
        </p:nvSpPr>
        <p:spPr>
          <a:xfrm>
            <a:off x="5778374" y="4471364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315693A-420B-4B19-9277-E3EFE0AA8B45}"/>
              </a:ext>
            </a:extLst>
          </p:cNvPr>
          <p:cNvCxnSpPr>
            <a:cxnSpLocks/>
            <a:stCxn id="78" idx="4"/>
            <a:endCxn id="103" idx="0"/>
          </p:cNvCxnSpPr>
          <p:nvPr/>
        </p:nvCxnSpPr>
        <p:spPr>
          <a:xfrm flipH="1">
            <a:off x="5074115" y="4280285"/>
            <a:ext cx="397985" cy="48498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04F0DEF-3916-4C0F-9675-72BC1A03F84C}"/>
              </a:ext>
            </a:extLst>
          </p:cNvPr>
          <p:cNvCxnSpPr>
            <a:cxnSpLocks/>
            <a:stCxn id="78" idx="4"/>
          </p:cNvCxnSpPr>
          <p:nvPr/>
        </p:nvCxnSpPr>
        <p:spPr>
          <a:xfrm flipH="1">
            <a:off x="5341966" y="4280285"/>
            <a:ext cx="130134" cy="66920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041682D-F298-4C9D-910F-61665DE5B17E}"/>
              </a:ext>
            </a:extLst>
          </p:cNvPr>
          <p:cNvCxnSpPr>
            <a:cxnSpLocks/>
            <a:stCxn id="78" idx="4"/>
          </p:cNvCxnSpPr>
          <p:nvPr/>
        </p:nvCxnSpPr>
        <p:spPr>
          <a:xfrm>
            <a:off x="5472100" y="4280285"/>
            <a:ext cx="176140" cy="41717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A0250AC-61D5-4FBC-A690-349B57638CA5}"/>
              </a:ext>
            </a:extLst>
          </p:cNvPr>
          <p:cNvCxnSpPr>
            <a:cxnSpLocks/>
            <a:stCxn id="78" idx="4"/>
          </p:cNvCxnSpPr>
          <p:nvPr/>
        </p:nvCxnSpPr>
        <p:spPr>
          <a:xfrm>
            <a:off x="5472100" y="4280285"/>
            <a:ext cx="496504" cy="20995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CD78F2E-DCB9-4493-A68B-8E2D9694A498}"/>
              </a:ext>
            </a:extLst>
          </p:cNvPr>
          <p:cNvCxnSpPr>
            <a:cxnSpLocks/>
            <a:stCxn id="78" idx="4"/>
          </p:cNvCxnSpPr>
          <p:nvPr/>
        </p:nvCxnSpPr>
        <p:spPr>
          <a:xfrm>
            <a:off x="5472100" y="4280285"/>
            <a:ext cx="504056" cy="56060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31DFB82-1247-464C-B431-A540642C3EC3}"/>
              </a:ext>
            </a:extLst>
          </p:cNvPr>
          <p:cNvSpPr/>
          <p:nvPr/>
        </p:nvSpPr>
        <p:spPr>
          <a:xfrm>
            <a:off x="1723612" y="6042571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0706F47-1375-451D-AA5F-0994B1ECEC35}"/>
              </a:ext>
            </a:extLst>
          </p:cNvPr>
          <p:cNvSpPr/>
          <p:nvPr/>
        </p:nvSpPr>
        <p:spPr>
          <a:xfrm>
            <a:off x="2269405" y="5949611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A43C319-7464-40DF-9921-43FAEBEF85EB}"/>
              </a:ext>
            </a:extLst>
          </p:cNvPr>
          <p:cNvSpPr/>
          <p:nvPr/>
        </p:nvSpPr>
        <p:spPr>
          <a:xfrm>
            <a:off x="2617416" y="6132441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D0FD6C6-F757-46BD-9A46-4BA8F9A6DBA1}"/>
              </a:ext>
            </a:extLst>
          </p:cNvPr>
          <p:cNvSpPr/>
          <p:nvPr/>
        </p:nvSpPr>
        <p:spPr>
          <a:xfrm>
            <a:off x="2625653" y="5748670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DA338A3-BFEC-4510-9747-048A75D51C65}"/>
              </a:ext>
            </a:extLst>
          </p:cNvPr>
          <p:cNvCxnSpPr>
            <a:cxnSpLocks/>
            <a:endCxn id="113" idx="0"/>
          </p:cNvCxnSpPr>
          <p:nvPr/>
        </p:nvCxnSpPr>
        <p:spPr>
          <a:xfrm flipH="1">
            <a:off x="1921394" y="5557591"/>
            <a:ext cx="397985" cy="48498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363503-80FA-4B62-BA30-5E2127D66C99}"/>
              </a:ext>
            </a:extLst>
          </p:cNvPr>
          <p:cNvCxnSpPr>
            <a:cxnSpLocks/>
          </p:cNvCxnSpPr>
          <p:nvPr/>
        </p:nvCxnSpPr>
        <p:spPr>
          <a:xfrm flipH="1">
            <a:off x="2189245" y="5557591"/>
            <a:ext cx="130134" cy="66920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2BE7105-2159-4FF0-BF43-0F7881C94E26}"/>
              </a:ext>
            </a:extLst>
          </p:cNvPr>
          <p:cNvCxnSpPr>
            <a:cxnSpLocks/>
          </p:cNvCxnSpPr>
          <p:nvPr/>
        </p:nvCxnSpPr>
        <p:spPr>
          <a:xfrm>
            <a:off x="2319379" y="5557591"/>
            <a:ext cx="176140" cy="41717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9645469-128A-46C1-A394-A6816512BA92}"/>
              </a:ext>
            </a:extLst>
          </p:cNvPr>
          <p:cNvCxnSpPr>
            <a:cxnSpLocks/>
          </p:cNvCxnSpPr>
          <p:nvPr/>
        </p:nvCxnSpPr>
        <p:spPr>
          <a:xfrm>
            <a:off x="2319379" y="5557591"/>
            <a:ext cx="496504" cy="20995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1C6D4CC-EAD1-4C95-B9C8-5C2308EF5476}"/>
              </a:ext>
            </a:extLst>
          </p:cNvPr>
          <p:cNvCxnSpPr>
            <a:cxnSpLocks/>
          </p:cNvCxnSpPr>
          <p:nvPr/>
        </p:nvCxnSpPr>
        <p:spPr>
          <a:xfrm>
            <a:off x="2319379" y="5557591"/>
            <a:ext cx="504056" cy="56060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CD5161AE-55FC-431F-AC74-D5843A257B6F}"/>
              </a:ext>
            </a:extLst>
          </p:cNvPr>
          <p:cNvSpPr/>
          <p:nvPr/>
        </p:nvSpPr>
        <p:spPr>
          <a:xfrm>
            <a:off x="3665026" y="2039844"/>
            <a:ext cx="1165876" cy="292388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Persoana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A79E1CF-FF31-4E73-BCDC-228A2658D0F3}"/>
              </a:ext>
            </a:extLst>
          </p:cNvPr>
          <p:cNvCxnSpPr>
            <a:cxnSpLocks/>
            <a:stCxn id="80" idx="0"/>
            <a:endCxn id="141" idx="4"/>
          </p:cNvCxnSpPr>
          <p:nvPr/>
        </p:nvCxnSpPr>
        <p:spPr>
          <a:xfrm flipV="1">
            <a:off x="2450307" y="2835526"/>
            <a:ext cx="13065" cy="25309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290753B-070E-4785-8156-47C08AB47487}"/>
              </a:ext>
            </a:extLst>
          </p:cNvPr>
          <p:cNvCxnSpPr>
            <a:cxnSpLocks/>
            <a:stCxn id="73" idx="0"/>
            <a:endCxn id="142" idx="4"/>
          </p:cNvCxnSpPr>
          <p:nvPr/>
        </p:nvCxnSpPr>
        <p:spPr>
          <a:xfrm flipV="1">
            <a:off x="3780148" y="3471826"/>
            <a:ext cx="713812" cy="63136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581292EB-5708-445B-8668-5558072AC3C4}"/>
              </a:ext>
            </a:extLst>
          </p:cNvPr>
          <p:cNvCxnSpPr>
            <a:cxnSpLocks/>
            <a:stCxn id="78" idx="0"/>
            <a:endCxn id="142" idx="4"/>
          </p:cNvCxnSpPr>
          <p:nvPr/>
        </p:nvCxnSpPr>
        <p:spPr>
          <a:xfrm flipH="1" flipV="1">
            <a:off x="4493960" y="3471826"/>
            <a:ext cx="978140" cy="30440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DF284FE-C5D1-45D9-91D9-D6864683FCB1}"/>
              </a:ext>
            </a:extLst>
          </p:cNvPr>
          <p:cNvCxnSpPr>
            <a:cxnSpLocks/>
            <a:stCxn id="82" idx="7"/>
            <a:endCxn id="142" idx="4"/>
          </p:cNvCxnSpPr>
          <p:nvPr/>
        </p:nvCxnSpPr>
        <p:spPr>
          <a:xfrm flipH="1" flipV="1">
            <a:off x="4493960" y="3471826"/>
            <a:ext cx="84967" cy="16515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FB0CB348-761B-4AC6-8A05-B51D13D22ECE}"/>
              </a:ext>
            </a:extLst>
          </p:cNvPr>
          <p:cNvSpPr/>
          <p:nvPr/>
        </p:nvSpPr>
        <p:spPr>
          <a:xfrm>
            <a:off x="6732240" y="3278019"/>
            <a:ext cx="1165876" cy="292388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Film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CA6DDD5-48B0-4705-A08A-7C34E7CA58D3}"/>
              </a:ext>
            </a:extLst>
          </p:cNvPr>
          <p:cNvCxnSpPr>
            <a:cxnSpLocks/>
            <a:stCxn id="79" idx="0"/>
            <a:endCxn id="128" idx="4"/>
          </p:cNvCxnSpPr>
          <p:nvPr/>
        </p:nvCxnSpPr>
        <p:spPr>
          <a:xfrm flipV="1">
            <a:off x="7315178" y="3570407"/>
            <a:ext cx="0" cy="38876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AA064240-258C-4042-A6D7-F3F9DB56834E}"/>
              </a:ext>
            </a:extLst>
          </p:cNvPr>
          <p:cNvSpPr/>
          <p:nvPr/>
        </p:nvSpPr>
        <p:spPr>
          <a:xfrm>
            <a:off x="844966" y="4392538"/>
            <a:ext cx="1316049" cy="292388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Organizatie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EE13307-EA37-46F5-8E08-F2CD4A17DC1D}"/>
              </a:ext>
            </a:extLst>
          </p:cNvPr>
          <p:cNvCxnSpPr>
            <a:cxnSpLocks/>
            <a:stCxn id="74" idx="1"/>
            <a:endCxn id="130" idx="5"/>
          </p:cNvCxnSpPr>
          <p:nvPr/>
        </p:nvCxnSpPr>
        <p:spPr>
          <a:xfrm flipH="1" flipV="1">
            <a:off x="1968284" y="4642107"/>
            <a:ext cx="151060" cy="4812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0C91FB46-31BF-452B-BD5D-C39D5E15393A}"/>
              </a:ext>
            </a:extLst>
          </p:cNvPr>
          <p:cNvSpPr/>
          <p:nvPr/>
        </p:nvSpPr>
        <p:spPr>
          <a:xfrm>
            <a:off x="5911982" y="6218079"/>
            <a:ext cx="707464" cy="292388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Oras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88CA867-8AB1-430B-A0A7-5973FA66031D}"/>
              </a:ext>
            </a:extLst>
          </p:cNvPr>
          <p:cNvCxnSpPr>
            <a:cxnSpLocks/>
            <a:stCxn id="81" idx="6"/>
            <a:endCxn id="132" idx="2"/>
          </p:cNvCxnSpPr>
          <p:nvPr/>
        </p:nvCxnSpPr>
        <p:spPr>
          <a:xfrm>
            <a:off x="5358830" y="6299430"/>
            <a:ext cx="553152" cy="6484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4320727E-6DA3-4F94-98B7-2A60FA5B0BFD}"/>
              </a:ext>
            </a:extLst>
          </p:cNvPr>
          <p:cNvSpPr txBox="1"/>
          <p:nvPr/>
        </p:nvSpPr>
        <p:spPr>
          <a:xfrm>
            <a:off x="1905909" y="4694692"/>
            <a:ext cx="2098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8203AE8-2400-4C6C-8A9D-D83D5A2A498A}"/>
              </a:ext>
            </a:extLst>
          </p:cNvPr>
          <p:cNvSpPr txBox="1"/>
          <p:nvPr/>
        </p:nvSpPr>
        <p:spPr>
          <a:xfrm>
            <a:off x="2450307" y="2798238"/>
            <a:ext cx="2098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4E2EEE5-35F5-450D-9168-5137040337E8}"/>
              </a:ext>
            </a:extLst>
          </p:cNvPr>
          <p:cNvSpPr txBox="1"/>
          <p:nvPr/>
        </p:nvSpPr>
        <p:spPr>
          <a:xfrm>
            <a:off x="4002092" y="3558770"/>
            <a:ext cx="2098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ED23E87-4651-4C40-8FFA-8B132D8883DF}"/>
              </a:ext>
            </a:extLst>
          </p:cNvPr>
          <p:cNvSpPr txBox="1"/>
          <p:nvPr/>
        </p:nvSpPr>
        <p:spPr>
          <a:xfrm>
            <a:off x="4334083" y="3558770"/>
            <a:ext cx="2098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72E3590-0CA8-428D-A5E1-942ED5B1D1AC}"/>
              </a:ext>
            </a:extLst>
          </p:cNvPr>
          <p:cNvSpPr txBox="1"/>
          <p:nvPr/>
        </p:nvSpPr>
        <p:spPr>
          <a:xfrm>
            <a:off x="5062310" y="3370517"/>
            <a:ext cx="2098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5BA6520-138C-4F11-A129-50590CF1A209}"/>
              </a:ext>
            </a:extLst>
          </p:cNvPr>
          <p:cNvSpPr txBox="1"/>
          <p:nvPr/>
        </p:nvSpPr>
        <p:spPr>
          <a:xfrm>
            <a:off x="7486755" y="3593422"/>
            <a:ext cx="2098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E03BC7B-E805-42E7-BB0E-81B90F9EF5BC}"/>
              </a:ext>
            </a:extLst>
          </p:cNvPr>
          <p:cNvSpPr txBox="1"/>
          <p:nvPr/>
        </p:nvSpPr>
        <p:spPr>
          <a:xfrm>
            <a:off x="5435662" y="6055979"/>
            <a:ext cx="2098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B6B541D-1F91-4701-A002-B15CF333BB5D}"/>
              </a:ext>
            </a:extLst>
          </p:cNvPr>
          <p:cNvSpPr/>
          <p:nvPr/>
        </p:nvSpPr>
        <p:spPr>
          <a:xfrm>
            <a:off x="1880434" y="2543138"/>
            <a:ext cx="1165876" cy="292388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Femeie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B2665E01-D745-42E9-BF0C-B8337B501030}"/>
              </a:ext>
            </a:extLst>
          </p:cNvPr>
          <p:cNvSpPr/>
          <p:nvPr/>
        </p:nvSpPr>
        <p:spPr>
          <a:xfrm>
            <a:off x="3911022" y="3179438"/>
            <a:ext cx="1165876" cy="292388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Barbat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2720D89D-76E4-49C9-A9C2-62C926672EF3}"/>
              </a:ext>
            </a:extLst>
          </p:cNvPr>
          <p:cNvCxnSpPr>
            <a:cxnSpLocks/>
            <a:stCxn id="141" idx="7"/>
            <a:endCxn id="123" idx="3"/>
          </p:cNvCxnSpPr>
          <p:nvPr/>
        </p:nvCxnSpPr>
        <p:spPr>
          <a:xfrm flipV="1">
            <a:off x="2875571" y="2289413"/>
            <a:ext cx="960194" cy="2965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9213C0D-B2BD-4114-A818-0EF37A4AE7B6}"/>
              </a:ext>
            </a:extLst>
          </p:cNvPr>
          <p:cNvCxnSpPr>
            <a:cxnSpLocks/>
            <a:stCxn id="142" idx="0"/>
            <a:endCxn id="123" idx="4"/>
          </p:cNvCxnSpPr>
          <p:nvPr/>
        </p:nvCxnSpPr>
        <p:spPr>
          <a:xfrm flipH="1" flipV="1">
            <a:off x="4247964" y="2332232"/>
            <a:ext cx="245996" cy="84720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9B4EBEA8-2C54-4ACA-BCF3-7E51FA3BF968}"/>
              </a:ext>
            </a:extLst>
          </p:cNvPr>
          <p:cNvSpPr txBox="1"/>
          <p:nvPr/>
        </p:nvSpPr>
        <p:spPr>
          <a:xfrm>
            <a:off x="3893848" y="2579033"/>
            <a:ext cx="21537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rdfs:subClassOf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784D749-7C6C-4167-941F-20E7DEA8748B}"/>
              </a:ext>
            </a:extLst>
          </p:cNvPr>
          <p:cNvSpPr txBox="1"/>
          <p:nvPr/>
        </p:nvSpPr>
        <p:spPr>
          <a:xfrm>
            <a:off x="2484066" y="2263312"/>
            <a:ext cx="21537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rdfs:subClassOf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300EE5-5F88-4C6F-93F7-3BC308E63B6D}"/>
              </a:ext>
            </a:extLst>
          </p:cNvPr>
          <p:cNvSpPr txBox="1"/>
          <p:nvPr/>
        </p:nvSpPr>
        <p:spPr>
          <a:xfrm>
            <a:off x="107951" y="1706949"/>
            <a:ext cx="1110630" cy="29238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algn="ctr">
              <a:defRPr sz="1300">
                <a:latin typeface="Arial Narrow" panose="020B060602020203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o-RO" b="1" dirty="0" err="1"/>
              <a:t>lucreazaLa</a:t>
            </a:r>
            <a:endParaRPr lang="ro-RO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50085B5-880E-4B57-8B8A-1DCC13EF54B0}"/>
              </a:ext>
            </a:extLst>
          </p:cNvPr>
          <p:cNvSpPr txBox="1"/>
          <p:nvPr/>
        </p:nvSpPr>
        <p:spPr>
          <a:xfrm>
            <a:off x="1583304" y="1641712"/>
            <a:ext cx="21537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err="1">
                <a:latin typeface="Arial Narrow" panose="020B0606020202030204" pitchFamily="34" charset="0"/>
              </a:rPr>
              <a:t>rdfs</a:t>
            </a:r>
            <a:r>
              <a:rPr lang="ro-RO" sz="1300">
                <a:latin typeface="Arial Narrow" panose="020B0606020202030204" pitchFamily="34" charset="0"/>
              </a:rPr>
              <a:t>:</a:t>
            </a:r>
            <a:r>
              <a:rPr lang="en-US" sz="1300">
                <a:latin typeface="Arial Narrow" panose="020B0606020202030204" pitchFamily="34" charset="0"/>
              </a:rPr>
              <a:t>domain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4B6E72E-3F7E-429A-BF2E-AD273614D435}"/>
              </a:ext>
            </a:extLst>
          </p:cNvPr>
          <p:cNvCxnSpPr>
            <a:cxnSpLocks/>
            <a:stCxn id="66" idx="3"/>
            <a:endCxn id="123" idx="2"/>
          </p:cNvCxnSpPr>
          <p:nvPr/>
        </p:nvCxnSpPr>
        <p:spPr>
          <a:xfrm>
            <a:off x="1218581" y="1853143"/>
            <a:ext cx="2446445" cy="33289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D6C2976-1FCD-42DE-BD5B-7A02A07EB3BF}"/>
              </a:ext>
            </a:extLst>
          </p:cNvPr>
          <p:cNvCxnSpPr>
            <a:cxnSpLocks/>
            <a:stCxn id="66" idx="2"/>
            <a:endCxn id="130" idx="0"/>
          </p:cNvCxnSpPr>
          <p:nvPr/>
        </p:nvCxnSpPr>
        <p:spPr>
          <a:xfrm>
            <a:off x="663266" y="1999337"/>
            <a:ext cx="839725" cy="239320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610F653-E0B8-457C-A534-1BB33680A026}"/>
              </a:ext>
            </a:extLst>
          </p:cNvPr>
          <p:cNvSpPr txBox="1"/>
          <p:nvPr/>
        </p:nvSpPr>
        <p:spPr>
          <a:xfrm>
            <a:off x="352549" y="2417087"/>
            <a:ext cx="21537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err="1">
                <a:latin typeface="Arial Narrow" panose="020B0606020202030204" pitchFamily="34" charset="0"/>
              </a:rPr>
              <a:t>rdfs</a:t>
            </a:r>
            <a:r>
              <a:rPr lang="ro-RO" sz="1300">
                <a:latin typeface="Arial Narrow" panose="020B0606020202030204" pitchFamily="34" charset="0"/>
              </a:rPr>
              <a:t>:</a:t>
            </a:r>
            <a:r>
              <a:rPr lang="ro-MD" sz="1300">
                <a:latin typeface="Arial Narrow" panose="020B0606020202030204" pitchFamily="34" charset="0"/>
              </a:rPr>
              <a:t>range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0E9B48-F8FC-4AB6-8DCA-CE203E3CAF40}"/>
              </a:ext>
            </a:extLst>
          </p:cNvPr>
          <p:cNvSpPr txBox="1"/>
          <p:nvPr/>
        </p:nvSpPr>
        <p:spPr>
          <a:xfrm>
            <a:off x="5534535" y="1430179"/>
            <a:ext cx="1110630" cy="29238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algn="ctr">
              <a:defRPr sz="1300">
                <a:latin typeface="Arial Narrow" panose="020B060602020203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o-RO" b="1"/>
              <a:t>areCopilPe</a:t>
            </a:r>
            <a:endParaRPr lang="ro-RO" b="1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9A68A9D-BEED-4C73-B5C1-83C72AC6F0FF}"/>
              </a:ext>
            </a:extLst>
          </p:cNvPr>
          <p:cNvCxnSpPr>
            <a:cxnSpLocks/>
            <a:stCxn id="77" idx="1"/>
            <a:endCxn id="123" idx="0"/>
          </p:cNvCxnSpPr>
          <p:nvPr/>
        </p:nvCxnSpPr>
        <p:spPr>
          <a:xfrm flipH="1">
            <a:off x="4247964" y="1576373"/>
            <a:ext cx="1286571" cy="46347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3B1D3A5-2ACF-4926-B7EA-06B2EF4653B7}"/>
              </a:ext>
            </a:extLst>
          </p:cNvPr>
          <p:cNvCxnSpPr>
            <a:cxnSpLocks/>
            <a:stCxn id="77" idx="2"/>
            <a:endCxn id="123" idx="6"/>
          </p:cNvCxnSpPr>
          <p:nvPr/>
        </p:nvCxnSpPr>
        <p:spPr>
          <a:xfrm flipH="1">
            <a:off x="4830902" y="1722567"/>
            <a:ext cx="1258948" cy="46347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AEABEEE9-6CFE-45D7-BF4F-0CDEBCE6F3D4}"/>
              </a:ext>
            </a:extLst>
          </p:cNvPr>
          <p:cNvSpPr txBox="1"/>
          <p:nvPr/>
        </p:nvSpPr>
        <p:spPr>
          <a:xfrm>
            <a:off x="4137054" y="1605367"/>
            <a:ext cx="21537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err="1">
                <a:latin typeface="Arial Narrow" panose="020B0606020202030204" pitchFamily="34" charset="0"/>
              </a:rPr>
              <a:t>rdfs</a:t>
            </a:r>
            <a:r>
              <a:rPr lang="ro-RO" sz="1300">
                <a:latin typeface="Arial Narrow" panose="020B0606020202030204" pitchFamily="34" charset="0"/>
              </a:rPr>
              <a:t>:</a:t>
            </a:r>
            <a:r>
              <a:rPr lang="en-US" sz="1300">
                <a:latin typeface="Arial Narrow" panose="020B0606020202030204" pitchFamily="34" charset="0"/>
              </a:rPr>
              <a:t>domain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9444494-38D4-4FD3-BB2D-3C57497962D2}"/>
              </a:ext>
            </a:extLst>
          </p:cNvPr>
          <p:cNvSpPr txBox="1"/>
          <p:nvPr/>
        </p:nvSpPr>
        <p:spPr>
          <a:xfrm>
            <a:off x="5113452" y="1807010"/>
            <a:ext cx="21537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err="1">
                <a:latin typeface="Arial Narrow" panose="020B0606020202030204" pitchFamily="34" charset="0"/>
              </a:rPr>
              <a:t>rdfs</a:t>
            </a:r>
            <a:r>
              <a:rPr lang="ro-RO" sz="1300">
                <a:latin typeface="Arial Narrow" panose="020B0606020202030204" pitchFamily="34" charset="0"/>
              </a:rPr>
              <a:t>:</a:t>
            </a:r>
            <a:r>
              <a:rPr lang="ro-MD" sz="1300">
                <a:latin typeface="Arial Narrow" panose="020B0606020202030204" pitchFamily="34" charset="0"/>
              </a:rPr>
              <a:t>range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A8396D0-F7F0-4659-9ED2-E42AC512FF06}"/>
              </a:ext>
            </a:extLst>
          </p:cNvPr>
          <p:cNvSpPr txBox="1"/>
          <p:nvPr/>
        </p:nvSpPr>
        <p:spPr>
          <a:xfrm>
            <a:off x="5768185" y="2657727"/>
            <a:ext cx="1110630" cy="29238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algn="ctr">
              <a:defRPr sz="1300">
                <a:latin typeface="Arial Narrow" panose="020B060602020203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o-RO" b="1"/>
              <a:t>traiesteLa</a:t>
            </a:r>
            <a:endParaRPr lang="ro-RO" b="1" dirty="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2DF9EE9-BE44-4327-B4DD-A836047FE899}"/>
              </a:ext>
            </a:extLst>
          </p:cNvPr>
          <p:cNvCxnSpPr>
            <a:cxnSpLocks/>
            <a:stCxn id="91" idx="0"/>
            <a:endCxn id="123" idx="5"/>
          </p:cNvCxnSpPr>
          <p:nvPr/>
        </p:nvCxnSpPr>
        <p:spPr>
          <a:xfrm flipH="1" flipV="1">
            <a:off x="4660163" y="2289413"/>
            <a:ext cx="1663337" cy="36831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E14E1E1-206C-4694-9CC2-C8E99F72C597}"/>
              </a:ext>
            </a:extLst>
          </p:cNvPr>
          <p:cNvCxnSpPr>
            <a:cxnSpLocks/>
            <a:stCxn id="91" idx="2"/>
            <a:endCxn id="132" idx="6"/>
          </p:cNvCxnSpPr>
          <p:nvPr/>
        </p:nvCxnSpPr>
        <p:spPr>
          <a:xfrm>
            <a:off x="6323500" y="2950115"/>
            <a:ext cx="295946" cy="341415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C37E638-8F7D-4FB9-905A-D4EA1AFB4A30}"/>
              </a:ext>
            </a:extLst>
          </p:cNvPr>
          <p:cNvSpPr txBox="1"/>
          <p:nvPr/>
        </p:nvSpPr>
        <p:spPr>
          <a:xfrm>
            <a:off x="6213541" y="1926664"/>
            <a:ext cx="9340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err="1">
                <a:latin typeface="Arial Narrow" panose="020B0606020202030204" pitchFamily="34" charset="0"/>
              </a:rPr>
              <a:t>rdfs</a:t>
            </a:r>
            <a:r>
              <a:rPr lang="ro-RO" sz="1300">
                <a:latin typeface="Arial Narrow" panose="020B0606020202030204" pitchFamily="34" charset="0"/>
              </a:rPr>
              <a:t>:</a:t>
            </a:r>
            <a:r>
              <a:rPr lang="en-US" sz="1300">
                <a:latin typeface="Arial Narrow" panose="020B0606020202030204" pitchFamily="34" charset="0"/>
              </a:rPr>
              <a:t>domain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E78A1EC-E439-485F-BF56-1928EB519957}"/>
              </a:ext>
            </a:extLst>
          </p:cNvPr>
          <p:cNvSpPr txBox="1"/>
          <p:nvPr/>
        </p:nvSpPr>
        <p:spPr>
          <a:xfrm>
            <a:off x="7430431" y="2693243"/>
            <a:ext cx="21537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err="1">
                <a:latin typeface="Arial Narrow" panose="020B0606020202030204" pitchFamily="34" charset="0"/>
              </a:rPr>
              <a:t>rdfs</a:t>
            </a:r>
            <a:r>
              <a:rPr lang="ro-RO" sz="1300">
                <a:latin typeface="Arial Narrow" panose="020B0606020202030204" pitchFamily="34" charset="0"/>
              </a:rPr>
              <a:t>:</a:t>
            </a:r>
            <a:r>
              <a:rPr lang="ro-MD" sz="1300">
                <a:latin typeface="Arial Narrow" panose="020B0606020202030204" pitchFamily="34" charset="0"/>
              </a:rPr>
              <a:t>range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FFAF70B-82F9-47CB-B23C-9BA6847C80D9}"/>
              </a:ext>
            </a:extLst>
          </p:cNvPr>
          <p:cNvSpPr txBox="1"/>
          <p:nvPr/>
        </p:nvSpPr>
        <p:spPr>
          <a:xfrm>
            <a:off x="7233404" y="2057641"/>
            <a:ext cx="1110630" cy="29238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algn="ctr">
              <a:defRPr sz="1300">
                <a:latin typeface="Arial Narrow" panose="020B060602020203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o-RO" b="1"/>
              <a:t>iiPlace</a:t>
            </a:r>
            <a:endParaRPr lang="ro-RO" b="1" dirty="0"/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18E2F31-606B-431B-B1DD-B8106CFFED70}"/>
              </a:ext>
            </a:extLst>
          </p:cNvPr>
          <p:cNvCxnSpPr>
            <a:cxnSpLocks/>
            <a:stCxn id="147" idx="1"/>
            <a:endCxn id="123" idx="6"/>
          </p:cNvCxnSpPr>
          <p:nvPr/>
        </p:nvCxnSpPr>
        <p:spPr>
          <a:xfrm flipH="1" flipV="1">
            <a:off x="4830902" y="2186038"/>
            <a:ext cx="2402502" cy="1779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503917E1-88D8-48A4-A31A-AA8D239F3E3C}"/>
              </a:ext>
            </a:extLst>
          </p:cNvPr>
          <p:cNvCxnSpPr>
            <a:cxnSpLocks/>
            <a:stCxn id="147" idx="2"/>
            <a:endCxn id="128" idx="0"/>
          </p:cNvCxnSpPr>
          <p:nvPr/>
        </p:nvCxnSpPr>
        <p:spPr>
          <a:xfrm flipH="1">
            <a:off x="7315178" y="2350029"/>
            <a:ext cx="473541" cy="9279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410D19A1-9AA8-4426-8550-430AA8FB1FA5}"/>
              </a:ext>
            </a:extLst>
          </p:cNvPr>
          <p:cNvSpPr txBox="1"/>
          <p:nvPr/>
        </p:nvSpPr>
        <p:spPr>
          <a:xfrm>
            <a:off x="5748633" y="3106653"/>
            <a:ext cx="21537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err="1">
                <a:latin typeface="Arial Narrow" panose="020B0606020202030204" pitchFamily="34" charset="0"/>
              </a:rPr>
              <a:t>rdfs</a:t>
            </a:r>
            <a:r>
              <a:rPr lang="ro-RO" sz="1300">
                <a:latin typeface="Arial Narrow" panose="020B0606020202030204" pitchFamily="34" charset="0"/>
              </a:rPr>
              <a:t>:</a:t>
            </a:r>
            <a:r>
              <a:rPr lang="ro-MD" sz="1300">
                <a:latin typeface="Arial Narrow" panose="020B0606020202030204" pitchFamily="34" charset="0"/>
              </a:rPr>
              <a:t>range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A6F121D-3FC3-4BC0-9D21-57C703847160}"/>
              </a:ext>
            </a:extLst>
          </p:cNvPr>
          <p:cNvSpPr txBox="1"/>
          <p:nvPr/>
        </p:nvSpPr>
        <p:spPr>
          <a:xfrm>
            <a:off x="4937389" y="2340167"/>
            <a:ext cx="9340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err="1">
                <a:latin typeface="Arial Narrow" panose="020B0606020202030204" pitchFamily="34" charset="0"/>
              </a:rPr>
              <a:t>rdfs</a:t>
            </a:r>
            <a:r>
              <a:rPr lang="ro-RO" sz="1300">
                <a:latin typeface="Arial Narrow" panose="020B0606020202030204" pitchFamily="34" charset="0"/>
              </a:rPr>
              <a:t>:</a:t>
            </a:r>
            <a:r>
              <a:rPr lang="en-US" sz="1300">
                <a:latin typeface="Arial Narrow" panose="020B0606020202030204" pitchFamily="34" charset="0"/>
              </a:rPr>
              <a:t>domain</a:t>
            </a:r>
            <a:endParaRPr lang="ro-RO" sz="13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29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6" grpId="0"/>
      <p:bldP spid="102" grpId="0" animBg="1"/>
      <p:bldP spid="103" grpId="0" animBg="1"/>
      <p:bldP spid="104" grpId="0" animBg="1"/>
      <p:bldP spid="105" grpId="0" animBg="1"/>
      <p:bldP spid="106" grpId="0" animBg="1"/>
      <p:bldP spid="113" grpId="0" animBg="1"/>
      <p:bldP spid="114" grpId="0" animBg="1"/>
      <p:bldP spid="115" grpId="0" animBg="1"/>
      <p:bldP spid="116" grpId="0" animBg="1"/>
      <p:bldP spid="66" grpId="0" animBg="1"/>
      <p:bldP spid="67" grpId="0"/>
      <p:bldP spid="75" grpId="0"/>
      <p:bldP spid="77" grpId="0" animBg="1"/>
      <p:bldP spid="89" grpId="0"/>
      <p:bldP spid="90" grpId="0"/>
      <p:bldP spid="91" grpId="0" animBg="1"/>
      <p:bldP spid="112" grpId="0"/>
      <p:bldP spid="122" grpId="0"/>
      <p:bldP spid="147" grpId="0" animBg="1"/>
      <p:bldP spid="150" grpId="0"/>
      <p:bldP spid="15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E121-07FB-4DA4-8BCA-03A51D4A2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ro-MD"/>
              <a:t>Ce mai poate conține schema unui graf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6D11C-18D5-4B25-BB8B-EDAA38ED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3136"/>
            <a:ext cx="8229600" cy="5272208"/>
          </a:xfrm>
        </p:spPr>
        <p:txBody>
          <a:bodyPr>
            <a:normAutofit fontScale="85000" lnSpcReduction="20000"/>
          </a:bodyPr>
          <a:lstStyle/>
          <a:p>
            <a:r>
              <a:rPr lang="en-US" sz="2000"/>
              <a:t>va </a:t>
            </a:r>
            <a:r>
              <a:rPr lang="ro-MD" sz="2000"/>
              <a:t>include declarații similare și pentru atribute, folosind un tip de date XML Schema pentru range:</a:t>
            </a:r>
          </a:p>
          <a:p>
            <a:pPr marL="0" indent="0">
              <a:buNone/>
            </a:pPr>
            <a:r>
              <a:rPr lang="ro-MD" sz="2000">
                <a:solidFill>
                  <a:srgbClr val="FF0000"/>
                </a:solidFill>
              </a:rPr>
              <a:t>:salariu 	rdfs:domain :Persoana; 	rdfs:range </a:t>
            </a:r>
            <a:r>
              <a:rPr lang="ro-MD" sz="2000" b="1">
                <a:solidFill>
                  <a:srgbClr val="FF0000"/>
                </a:solidFill>
              </a:rPr>
              <a:t>xsd:integer</a:t>
            </a:r>
            <a:r>
              <a:rPr lang="ro-MD" sz="200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ro-MD" sz="2000">
              <a:solidFill>
                <a:srgbClr val="FF0000"/>
              </a:solidFill>
            </a:endParaRPr>
          </a:p>
          <a:p>
            <a:endParaRPr lang="en-US" sz="2000"/>
          </a:p>
          <a:p>
            <a:r>
              <a:rPr lang="ro-MD" sz="2000"/>
              <a:t>poate include comentarii despre tipuri și proprietăți =</a:t>
            </a:r>
            <a:r>
              <a:rPr lang="en-US" sz="2000"/>
              <a:t>&gt;</a:t>
            </a:r>
            <a:r>
              <a:rPr lang="ro-MD" sz="2000"/>
              <a:t> </a:t>
            </a:r>
            <a:r>
              <a:rPr lang="ro-MD" sz="2000" b="1"/>
              <a:t>schemă informativă</a:t>
            </a:r>
            <a:endParaRPr lang="ro-MD" sz="2000" b="1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MD" sz="2000">
                <a:solidFill>
                  <a:srgbClr val="FF0000"/>
                </a:solidFill>
              </a:rPr>
              <a:t>:</a:t>
            </a:r>
            <a:r>
              <a:rPr lang="en-US" sz="2000">
                <a:solidFill>
                  <a:srgbClr val="FF0000"/>
                </a:solidFill>
              </a:rPr>
              <a:t>p</a:t>
            </a:r>
            <a:r>
              <a:rPr lang="ro-MD" sz="2000">
                <a:solidFill>
                  <a:srgbClr val="FF0000"/>
                </a:solidFill>
              </a:rPr>
              <a:t>ersoana rdfs:comment </a:t>
            </a:r>
            <a:r>
              <a:rPr lang="en-US" sz="2000">
                <a:solidFill>
                  <a:srgbClr val="FF0000"/>
                </a:solidFill>
              </a:rPr>
              <a:t>"mul</a:t>
            </a:r>
            <a:r>
              <a:rPr lang="ro-MD" sz="2000">
                <a:solidFill>
                  <a:srgbClr val="FF0000"/>
                </a:solidFill>
              </a:rPr>
              <a:t>țimea tuturor persoanelor</a:t>
            </a:r>
            <a:r>
              <a:rPr lang="en-US" sz="2000">
                <a:solidFill>
                  <a:srgbClr val="FF0000"/>
                </a:solidFill>
              </a:rPr>
              <a:t>"</a:t>
            </a:r>
            <a:r>
              <a:rPr lang="ro-MD" sz="200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ro-MD" sz="2000">
                <a:solidFill>
                  <a:srgbClr val="FF0000"/>
                </a:solidFill>
              </a:rPr>
              <a:t>:traiesteLa rdfs:comment </a:t>
            </a:r>
            <a:r>
              <a:rPr lang="en-US" sz="2000">
                <a:solidFill>
                  <a:srgbClr val="FF0000"/>
                </a:solidFill>
              </a:rPr>
              <a:t>"</a:t>
            </a:r>
            <a:r>
              <a:rPr lang="ro-MD" sz="2000">
                <a:solidFill>
                  <a:srgbClr val="FF0000"/>
                </a:solidFill>
              </a:rPr>
              <a:t>relația dintre o persoană și locul în care trăiește</a:t>
            </a:r>
            <a:r>
              <a:rPr lang="en-US" sz="2000">
                <a:solidFill>
                  <a:srgbClr val="FF0000"/>
                </a:solidFill>
              </a:rPr>
              <a:t>"</a:t>
            </a:r>
            <a:r>
              <a:rPr lang="ro-MD" sz="200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sz="20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o-MD" sz="2000">
              <a:solidFill>
                <a:srgbClr val="FF0000"/>
              </a:solidFill>
            </a:endParaRPr>
          </a:p>
          <a:p>
            <a:r>
              <a:rPr lang="ro-MD" sz="2000"/>
              <a:t>poate include restricții SHACL</a:t>
            </a:r>
            <a:r>
              <a:rPr lang="en-US" sz="2000"/>
              <a:t> (orice Persoana s</a:t>
            </a:r>
            <a:r>
              <a:rPr lang="ro-MD" sz="2000"/>
              <a:t>ă aibă un atribut varsta de tip integer) =</a:t>
            </a:r>
            <a:r>
              <a:rPr lang="en-US" sz="2000"/>
              <a:t>&gt;</a:t>
            </a:r>
            <a:r>
              <a:rPr lang="ro-MD" sz="2000"/>
              <a:t> </a:t>
            </a:r>
            <a:r>
              <a:rPr lang="ro-MD" sz="2000" b="1"/>
              <a:t>schemă de validare</a:t>
            </a:r>
          </a:p>
          <a:p>
            <a:pPr marL="0" indent="0">
              <a:buNone/>
            </a:pPr>
            <a:r>
              <a:rPr lang="en-US" altLang="en-US" sz="2000">
                <a:solidFill>
                  <a:srgbClr val="FF0000"/>
                </a:solidFill>
                <a:latin typeface="Menlo"/>
              </a:rPr>
              <a:t>[</a:t>
            </a:r>
            <a:r>
              <a:rPr lang="ro-MD" altLang="en-US" sz="2000">
                <a:solidFill>
                  <a:srgbClr val="FF0000"/>
                </a:solidFill>
                <a:latin typeface="Menlo"/>
              </a:rPr>
              <a:t>sh:</a:t>
            </a:r>
            <a:r>
              <a:rPr lang="en-US" altLang="en-US" sz="2000">
                <a:solidFill>
                  <a:srgbClr val="FF0000"/>
                </a:solidFill>
                <a:latin typeface="Menlo"/>
              </a:rPr>
              <a:t>targetClass :Persoana; </a:t>
            </a:r>
          </a:p>
          <a:p>
            <a:pPr marL="0" indent="0">
              <a:buNone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Menlo"/>
              </a:rPr>
              <a:t>sh:property [ sh:path :varsta ; sh:datatype xsd:integer] ]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endParaRPr lang="en-US" sz="2000"/>
          </a:p>
          <a:p>
            <a:endParaRPr lang="ro-MD" sz="2000"/>
          </a:p>
          <a:p>
            <a:r>
              <a:rPr lang="ro-MD" sz="2000"/>
              <a:t>poate include axiome OWL =</a:t>
            </a:r>
            <a:r>
              <a:rPr lang="en-US" sz="2000"/>
              <a:t>&gt;</a:t>
            </a:r>
            <a:r>
              <a:rPr lang="ro-MD" sz="2000"/>
              <a:t> </a:t>
            </a:r>
            <a:r>
              <a:rPr lang="ro-MD" sz="2000" b="1"/>
              <a:t>schemă de raționare</a:t>
            </a:r>
            <a:r>
              <a:rPr lang="en-US" sz="2000"/>
              <a:t> (</a:t>
            </a:r>
            <a:r>
              <a:rPr lang="ro-MD" sz="2000"/>
              <a:t>cui îi plac filmele să primească tipul Cinefil)</a:t>
            </a:r>
            <a:endParaRPr lang="ro-MD" sz="20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MD" sz="2000">
                <a:solidFill>
                  <a:srgbClr val="FF0000"/>
                </a:solidFill>
              </a:rPr>
              <a:t>:Cinefil owl:onProperty :iiPlace; owl:someValuesFrom :Film.</a:t>
            </a:r>
            <a:endParaRPr 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62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202420" y="2351882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Robert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872579" y="3298230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UBB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894372" y="2024925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622564" y="2207866"/>
            <a:ext cx="1260140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 dirty="0">
                <a:solidFill>
                  <a:schemeClr val="tx1"/>
                </a:solidFill>
                <a:latin typeface="Arial Narrow" panose="020B0606020202030204" pitchFamily="34" charset="0"/>
              </a:rPr>
              <a:t>Terminator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72579" y="1337321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Susana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313049" y="4296098"/>
            <a:ext cx="1323523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>
                <a:solidFill>
                  <a:schemeClr val="tx1"/>
                </a:solidFill>
                <a:latin typeface="Arial Narrow" panose="020B0606020202030204" pitchFamily="34" charset="0"/>
              </a:rPr>
              <a:t>ClujNapoca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70236" y="3298230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Patrik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5" name="Straight Arrow Connector 14"/>
          <p:cNvCxnSpPr>
            <a:stCxn id="11" idx="5"/>
            <a:endCxn id="5" idx="1"/>
          </p:cNvCxnSpPr>
          <p:nvPr/>
        </p:nvCxnSpPr>
        <p:spPr>
          <a:xfrm>
            <a:off x="2671594" y="1767560"/>
            <a:ext cx="667915" cy="65813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6"/>
            <a:endCxn id="9" idx="2"/>
          </p:cNvCxnSpPr>
          <p:nvPr/>
        </p:nvCxnSpPr>
        <p:spPr>
          <a:xfrm flipV="1">
            <a:off x="4138524" y="2276953"/>
            <a:ext cx="755848" cy="326957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9" idx="6"/>
            <a:endCxn id="10" idx="2"/>
          </p:cNvCxnSpPr>
          <p:nvPr/>
        </p:nvCxnSpPr>
        <p:spPr>
          <a:xfrm>
            <a:off x="5830476" y="2276953"/>
            <a:ext cx="792088" cy="18294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4"/>
            <a:endCxn id="13" idx="0"/>
          </p:cNvCxnSpPr>
          <p:nvPr/>
        </p:nvCxnSpPr>
        <p:spPr>
          <a:xfrm>
            <a:off x="3670472" y="2855938"/>
            <a:ext cx="467816" cy="44229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8" idx="7"/>
          </p:cNvCxnSpPr>
          <p:nvPr/>
        </p:nvCxnSpPr>
        <p:spPr>
          <a:xfrm flipH="1">
            <a:off x="2671594" y="2782121"/>
            <a:ext cx="667915" cy="589926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13" idx="4"/>
            <a:endCxn id="12" idx="1"/>
          </p:cNvCxnSpPr>
          <p:nvPr/>
        </p:nvCxnSpPr>
        <p:spPr>
          <a:xfrm>
            <a:off x="4138288" y="3802286"/>
            <a:ext cx="368586" cy="56762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04380" y="2197993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40631" y="1942740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05818" y="2923195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28879" y="2838239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>
                <a:latin typeface="Arial Narrow" panose="020B0606020202030204" pitchFamily="34" charset="0"/>
              </a:rPr>
              <a:t>lucreazaLa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94824" y="3932211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traiesteLa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830476" y="1969176"/>
            <a:ext cx="12601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iiPlace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5166" y="62485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/>
              <a:t>Noduri</a:t>
            </a:r>
            <a:r>
              <a:rPr lang="en-US" sz="2000" b="1" dirty="0"/>
              <a:t> </a:t>
            </a:r>
            <a:r>
              <a:rPr lang="en-US" sz="2000" b="1" dirty="0" err="1"/>
              <a:t>anonime</a:t>
            </a:r>
            <a:endParaRPr lang="de-AT" sz="16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FD9E90-AEFD-4A61-B9DA-E6A213B6849A}"/>
              </a:ext>
            </a:extLst>
          </p:cNvPr>
          <p:cNvCxnSpPr>
            <a:cxnSpLocks/>
            <a:stCxn id="9" idx="4"/>
            <a:endCxn id="61" idx="1"/>
          </p:cNvCxnSpPr>
          <p:nvPr/>
        </p:nvCxnSpPr>
        <p:spPr>
          <a:xfrm>
            <a:off x="5362424" y="2528981"/>
            <a:ext cx="448768" cy="1244618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19D70C6-4B05-4AF1-BB2D-5EFA835A318E}"/>
              </a:ext>
            </a:extLst>
          </p:cNvPr>
          <p:cNvSpPr/>
          <p:nvPr/>
        </p:nvSpPr>
        <p:spPr>
          <a:xfrm>
            <a:off x="117463" y="5467116"/>
            <a:ext cx="88470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MD" b="1"/>
              <a:t>În Turtle ID-ul cu underscore se poate evita</a:t>
            </a:r>
            <a:r>
              <a:rPr lang="ro-MD"/>
              <a:t> (dacă folosim paranteze pătrate pentru a grupa proprietățile nodului anonim):</a:t>
            </a:r>
          </a:p>
          <a:p>
            <a:r>
              <a:rPr lang="ro-MD">
                <a:solidFill>
                  <a:srgbClr val="FF0000"/>
                </a:solidFill>
              </a:rPr>
              <a:t>:Dan :cunoastePe </a:t>
            </a:r>
            <a:r>
              <a:rPr lang="en-US">
                <a:solidFill>
                  <a:srgbClr val="FF0000"/>
                </a:solidFill>
              </a:rPr>
              <a:t>[:traiesteLa :ClujNapoca].</a:t>
            </a:r>
          </a:p>
          <a:p>
            <a:r>
              <a:rPr lang="en-US">
                <a:solidFill>
                  <a:srgbClr val="FF0000"/>
                </a:solidFill>
              </a:rPr>
              <a:t>:UBB :areAdresa [:nr 1; :strada :Kogalniceanu; :localitatea :ClujNapoca].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7E1775-C68B-480E-97FB-045F339E2071}"/>
              </a:ext>
            </a:extLst>
          </p:cNvPr>
          <p:cNvSpPr/>
          <p:nvPr/>
        </p:nvSpPr>
        <p:spPr>
          <a:xfrm>
            <a:off x="117463" y="509949"/>
            <a:ext cx="90364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err="1"/>
              <a:t>Nodurile</a:t>
            </a:r>
            <a:r>
              <a:rPr lang="en-US" sz="1500" b="1" dirty="0"/>
              <a:t> </a:t>
            </a:r>
            <a:r>
              <a:rPr lang="en-US" sz="1500" b="1" dirty="0" err="1"/>
              <a:t>anonime</a:t>
            </a:r>
            <a:r>
              <a:rPr lang="ro-MD" sz="1500" b="1" dirty="0"/>
              <a:t> (</a:t>
            </a:r>
            <a:r>
              <a:rPr lang="ro-MD" sz="1500" b="1" dirty="0">
                <a:solidFill>
                  <a:srgbClr val="FF0000"/>
                </a:solidFill>
              </a:rPr>
              <a:t>fără URI</a:t>
            </a:r>
            <a:r>
              <a:rPr lang="ro-MD" sz="1500" b="1">
                <a:solidFill>
                  <a:srgbClr val="FF0000"/>
                </a:solidFill>
              </a:rPr>
              <a:t>!</a:t>
            </a:r>
            <a:r>
              <a:rPr lang="ro-MD" sz="1500" b="1"/>
              <a:t>)</a:t>
            </a:r>
            <a:r>
              <a:rPr lang="en-US" sz="1500" b="1"/>
              <a:t> </a:t>
            </a:r>
            <a:r>
              <a:rPr lang="ro-MD" sz="1500"/>
              <a:t>pot </a:t>
            </a:r>
            <a:r>
              <a:rPr lang="ro-MD" sz="1500" dirty="0"/>
              <a:t>avea un ID prefixat cu </a:t>
            </a:r>
            <a:r>
              <a:rPr lang="ro-MD" sz="1500" dirty="0" err="1"/>
              <a:t>underscore</a:t>
            </a:r>
            <a:r>
              <a:rPr lang="ro-MD" sz="1500" b="1"/>
              <a:t>. </a:t>
            </a:r>
            <a:r>
              <a:rPr lang="en-US" sz="1500"/>
              <a:t>Sunt artificial introdu</a:t>
            </a:r>
            <a:r>
              <a:rPr lang="ro-MD" sz="1500"/>
              <a:t>s</a:t>
            </a:r>
            <a:r>
              <a:rPr lang="en-US" sz="1500"/>
              <a:t>e pentru</a:t>
            </a:r>
            <a:endParaRPr lang="ro-MD" sz="15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500"/>
              <a:t>a grupa diverse proprietăți într-un mod convenabil interogărilor viitoare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/>
              <a:t>a intermedia alte rela</a:t>
            </a:r>
            <a:r>
              <a:rPr lang="ro-MD" sz="1500"/>
              <a:t>ții</a:t>
            </a:r>
            <a:endParaRPr lang="en-US" sz="150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0A9CF45-6339-4AFF-827E-D0FE64634432}"/>
              </a:ext>
            </a:extLst>
          </p:cNvPr>
          <p:cNvSpPr/>
          <p:nvPr/>
        </p:nvSpPr>
        <p:spPr>
          <a:xfrm>
            <a:off x="5721310" y="3721680"/>
            <a:ext cx="613750" cy="354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 dirty="0">
                <a:solidFill>
                  <a:schemeClr val="tx1"/>
                </a:solidFill>
                <a:latin typeface="Arial Narrow" panose="020B0606020202030204" pitchFamily="34" charset="0"/>
              </a:rPr>
              <a:t>_:</a:t>
            </a:r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b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850AF64-47C6-436C-B4FF-7DC343CEDE3D}"/>
              </a:ext>
            </a:extLst>
          </p:cNvPr>
          <p:cNvCxnSpPr>
            <a:cxnSpLocks/>
            <a:stCxn id="61" idx="4"/>
            <a:endCxn id="12" idx="7"/>
          </p:cNvCxnSpPr>
          <p:nvPr/>
        </p:nvCxnSpPr>
        <p:spPr>
          <a:xfrm flipH="1">
            <a:off x="5442747" y="4076206"/>
            <a:ext cx="585438" cy="29370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F37A3D8E-ED57-45A9-96D3-6CF87EA89E28}"/>
              </a:ext>
            </a:extLst>
          </p:cNvPr>
          <p:cNvSpPr/>
          <p:nvPr/>
        </p:nvSpPr>
        <p:spPr>
          <a:xfrm>
            <a:off x="2228879" y="4116124"/>
            <a:ext cx="579804" cy="354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 dirty="0">
                <a:solidFill>
                  <a:schemeClr val="tx1"/>
                </a:solidFill>
                <a:latin typeface="Arial Narrow" panose="020B0606020202030204" pitchFamily="34" charset="0"/>
              </a:rPr>
              <a:t>_:</a:t>
            </a:r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01A6792-050C-45A7-BBDB-4938172DDADF}"/>
              </a:ext>
            </a:extLst>
          </p:cNvPr>
          <p:cNvCxnSpPr>
            <a:cxnSpLocks/>
            <a:stCxn id="8" idx="4"/>
            <a:endCxn id="64" idx="0"/>
          </p:cNvCxnSpPr>
          <p:nvPr/>
        </p:nvCxnSpPr>
        <p:spPr>
          <a:xfrm>
            <a:off x="2340631" y="3802286"/>
            <a:ext cx="178150" cy="313838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8519D62B-F4F0-4F32-B070-687B4516C376}"/>
              </a:ext>
            </a:extLst>
          </p:cNvPr>
          <p:cNvSpPr/>
          <p:nvPr/>
        </p:nvSpPr>
        <p:spPr>
          <a:xfrm>
            <a:off x="1366458" y="4757915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1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E91012C-7DB4-4909-9A36-72CD905D9031}"/>
              </a:ext>
            </a:extLst>
          </p:cNvPr>
          <p:cNvSpPr/>
          <p:nvPr/>
        </p:nvSpPr>
        <p:spPr>
          <a:xfrm>
            <a:off x="2172794" y="5025337"/>
            <a:ext cx="1029626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Kogalniceanu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3803167-636D-4835-BEFD-A938896531C7}"/>
              </a:ext>
            </a:extLst>
          </p:cNvPr>
          <p:cNvCxnSpPr>
            <a:cxnSpLocks/>
            <a:stCxn id="64" idx="4"/>
            <a:endCxn id="72" idx="0"/>
          </p:cNvCxnSpPr>
          <p:nvPr/>
        </p:nvCxnSpPr>
        <p:spPr>
          <a:xfrm flipH="1">
            <a:off x="1564240" y="4470650"/>
            <a:ext cx="954541" cy="287265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6261A5C3-0CB5-405E-B8BA-8A4627908E17}"/>
              </a:ext>
            </a:extLst>
          </p:cNvPr>
          <p:cNvSpPr/>
          <p:nvPr/>
        </p:nvSpPr>
        <p:spPr>
          <a:xfrm>
            <a:off x="1465790" y="7556246"/>
            <a:ext cx="832757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Univring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81EE1BD-4163-454F-A8D8-AA098E038943}"/>
              </a:ext>
            </a:extLst>
          </p:cNvPr>
          <p:cNvCxnSpPr>
            <a:cxnSpLocks/>
            <a:stCxn id="64" idx="4"/>
            <a:endCxn id="73" idx="0"/>
          </p:cNvCxnSpPr>
          <p:nvPr/>
        </p:nvCxnSpPr>
        <p:spPr>
          <a:xfrm>
            <a:off x="2518781" y="4470650"/>
            <a:ext cx="168826" cy="554687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7CC27C62-B9C1-4064-AAF6-1BC88997990D}"/>
              </a:ext>
            </a:extLst>
          </p:cNvPr>
          <p:cNvSpPr/>
          <p:nvPr/>
        </p:nvSpPr>
        <p:spPr>
          <a:xfrm>
            <a:off x="2369663" y="7662732"/>
            <a:ext cx="832757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Univring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8DB8D0C-B7F7-4570-8039-79D9036A7681}"/>
              </a:ext>
            </a:extLst>
          </p:cNvPr>
          <p:cNvCxnSpPr>
            <a:cxnSpLocks/>
            <a:stCxn id="64" idx="4"/>
            <a:endCxn id="12" idx="2"/>
          </p:cNvCxnSpPr>
          <p:nvPr/>
        </p:nvCxnSpPr>
        <p:spPr>
          <a:xfrm>
            <a:off x="2518781" y="4470650"/>
            <a:ext cx="1794268" cy="77476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3FB099F-6095-4C90-8C04-AB22F507E77C}"/>
              </a:ext>
            </a:extLst>
          </p:cNvPr>
          <p:cNvSpPr txBox="1"/>
          <p:nvPr/>
        </p:nvSpPr>
        <p:spPr>
          <a:xfrm>
            <a:off x="2311803" y="3798991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Arial Narrow" panose="020B0606020202030204" pitchFamily="34" charset="0"/>
              </a:rPr>
              <a:t>areAdresa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3A80479-22E9-43C5-AA42-D552B7CDFB0C}"/>
              </a:ext>
            </a:extLst>
          </p:cNvPr>
          <p:cNvSpPr txBox="1"/>
          <p:nvPr/>
        </p:nvSpPr>
        <p:spPr>
          <a:xfrm>
            <a:off x="1714066" y="4377140"/>
            <a:ext cx="3955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 Narrow" panose="020B0606020202030204" pitchFamily="34" charset="0"/>
              </a:rPr>
              <a:t>nr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49398A4-2F59-44D0-B8A0-133CE65321FA}"/>
              </a:ext>
            </a:extLst>
          </p:cNvPr>
          <p:cNvSpPr txBox="1"/>
          <p:nvPr/>
        </p:nvSpPr>
        <p:spPr>
          <a:xfrm>
            <a:off x="2528634" y="4620657"/>
            <a:ext cx="5947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Arial Narrow" panose="020B0606020202030204" pitchFamily="34" charset="0"/>
              </a:rPr>
              <a:t>strada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A1B81C6-C3FC-4F8E-8E74-F4F1F94920B3}"/>
              </a:ext>
            </a:extLst>
          </p:cNvPr>
          <p:cNvSpPr txBox="1"/>
          <p:nvPr/>
        </p:nvSpPr>
        <p:spPr>
          <a:xfrm>
            <a:off x="3752180" y="4727402"/>
            <a:ext cx="8198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Arial Narrow" panose="020B0606020202030204" pitchFamily="34" charset="0"/>
              </a:rPr>
              <a:t>localitatea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5936EA-6679-4A9E-8D4F-25276D1A3D27}"/>
              </a:ext>
            </a:extLst>
          </p:cNvPr>
          <p:cNvSpPr txBox="1"/>
          <p:nvPr/>
        </p:nvSpPr>
        <p:spPr>
          <a:xfrm>
            <a:off x="5640726" y="2992985"/>
            <a:ext cx="10538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Arial Narrow" panose="020B0606020202030204" pitchFamily="34" charset="0"/>
              </a:rPr>
              <a:t>cunoastePe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92E8EC-1574-4E39-88F9-A01A17A45FB1}"/>
              </a:ext>
            </a:extLst>
          </p:cNvPr>
          <p:cNvSpPr txBox="1"/>
          <p:nvPr/>
        </p:nvSpPr>
        <p:spPr>
          <a:xfrm>
            <a:off x="5721309" y="4152111"/>
            <a:ext cx="10538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Arial Narrow" panose="020B0606020202030204" pitchFamily="34" charset="0"/>
              </a:rPr>
              <a:t>traiesteLa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781102C-6002-4549-B4E1-B3C6762379D1}"/>
              </a:ext>
            </a:extLst>
          </p:cNvPr>
          <p:cNvSpPr txBox="1"/>
          <p:nvPr/>
        </p:nvSpPr>
        <p:spPr>
          <a:xfrm>
            <a:off x="6345018" y="3443888"/>
            <a:ext cx="28089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>
                <a:solidFill>
                  <a:srgbClr val="FF0000"/>
                </a:solidFill>
                <a:latin typeface="Arial Narrow" panose="020B0606020202030204" pitchFamily="34" charset="0"/>
              </a:rPr>
              <a:t>Dan </a:t>
            </a:r>
            <a:r>
              <a:rPr lang="ro-MD" sz="1300" dirty="0" err="1">
                <a:solidFill>
                  <a:srgbClr val="FF0000"/>
                </a:solidFill>
                <a:latin typeface="Arial Narrow" panose="020B0606020202030204" pitchFamily="34" charset="0"/>
              </a:rPr>
              <a:t>cunoaste</a:t>
            </a:r>
            <a:r>
              <a:rPr lang="ro-MD" sz="1300" dirty="0">
                <a:solidFill>
                  <a:srgbClr val="FF0000"/>
                </a:solidFill>
                <a:latin typeface="Arial Narrow" panose="020B0606020202030204" pitchFamily="34" charset="0"/>
              </a:rPr>
              <a:t> pe cineva care </a:t>
            </a:r>
            <a:r>
              <a:rPr lang="ro-MD" sz="1300" dirty="0" err="1">
                <a:solidFill>
                  <a:srgbClr val="FF0000"/>
                </a:solidFill>
                <a:latin typeface="Arial Narrow" panose="020B0606020202030204" pitchFamily="34" charset="0"/>
              </a:rPr>
              <a:t>traieste</a:t>
            </a:r>
            <a:r>
              <a:rPr lang="ro-MD" sz="1300" dirty="0">
                <a:solidFill>
                  <a:srgbClr val="FF0000"/>
                </a:solidFill>
                <a:latin typeface="Arial Narrow" panose="020B0606020202030204" pitchFamily="34" charset="0"/>
              </a:rPr>
              <a:t> in </a:t>
            </a:r>
            <a:r>
              <a:rPr lang="ro-MD" sz="1300">
                <a:solidFill>
                  <a:srgbClr val="FF0000"/>
                </a:solidFill>
                <a:latin typeface="Arial Narrow" panose="020B0606020202030204" pitchFamily="34" charset="0"/>
              </a:rPr>
              <a:t>Cluj </a:t>
            </a:r>
            <a:r>
              <a:rPr lang="ro-MD" sz="1300" b="1">
                <a:solidFill>
                  <a:srgbClr val="FF0000"/>
                </a:solidFill>
                <a:latin typeface="Arial Narrow" panose="020B0606020202030204" pitchFamily="34" charset="0"/>
              </a:rPr>
              <a:t>(nod anonim cu rol de locțiitor)</a:t>
            </a:r>
            <a:endParaRPr lang="ro-RO" sz="13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A87D402-9E90-4E1D-B206-D4C68FDE4FCF}"/>
              </a:ext>
            </a:extLst>
          </p:cNvPr>
          <p:cNvSpPr txBox="1"/>
          <p:nvPr/>
        </p:nvSpPr>
        <p:spPr>
          <a:xfrm>
            <a:off x="234635" y="3905957"/>
            <a:ext cx="21378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>
                <a:solidFill>
                  <a:srgbClr val="FF0000"/>
                </a:solidFill>
                <a:latin typeface="Arial Narrow" panose="020B0606020202030204" pitchFamily="34" charset="0"/>
              </a:rPr>
              <a:t>Nod anonim cu </a:t>
            </a:r>
            <a:r>
              <a:rPr lang="ro-MD" sz="1300" b="1">
                <a:solidFill>
                  <a:srgbClr val="FF0000"/>
                </a:solidFill>
                <a:latin typeface="Arial Narrow" panose="020B0606020202030204" pitchFamily="34" charset="0"/>
              </a:rPr>
              <a:t>rol de grupare a câmpurilor</a:t>
            </a:r>
            <a:r>
              <a:rPr lang="ro-MD" sz="1300">
                <a:solidFill>
                  <a:srgbClr val="FF0000"/>
                </a:solidFill>
                <a:latin typeface="Arial Narrow" panose="020B0606020202030204" pitchFamily="34" charset="0"/>
              </a:rPr>
              <a:t> adresei</a:t>
            </a:r>
            <a:endParaRPr lang="ro-RO" sz="13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1" grpId="0"/>
      <p:bldP spid="10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19D70C6-4B05-4AF1-BB2D-5EFA835A318E}"/>
              </a:ext>
            </a:extLst>
          </p:cNvPr>
          <p:cNvSpPr/>
          <p:nvPr/>
        </p:nvSpPr>
        <p:spPr>
          <a:xfrm>
            <a:off x="64121" y="-59641"/>
            <a:ext cx="8856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Nodurile</a:t>
            </a:r>
            <a:r>
              <a:rPr lang="en-US" b="1" dirty="0"/>
              <a:t> </a:t>
            </a:r>
            <a:r>
              <a:rPr lang="en-US" b="1" dirty="0" err="1"/>
              <a:t>anonime</a:t>
            </a:r>
            <a:r>
              <a:rPr lang="ro-MD" b="1" dirty="0"/>
              <a:t> nu pot fi </a:t>
            </a:r>
            <a:r>
              <a:rPr lang="ro-MD" b="1"/>
              <a:t>interogate direct (de aceea ID-ul cu underscore e irelevant)</a:t>
            </a:r>
            <a:r>
              <a:rPr lang="en-US"/>
              <a:t>:</a:t>
            </a:r>
            <a:endParaRPr lang="ro-RO" dirty="0"/>
          </a:p>
          <a:p>
            <a:r>
              <a:rPr lang="en-US" dirty="0">
                <a:solidFill>
                  <a:srgbClr val="FF0000"/>
                </a:solidFill>
              </a:rPr>
              <a:t>SELECT ?x</a:t>
            </a:r>
            <a:r>
              <a:rPr lang="ro-MD" dirty="0">
                <a:solidFill>
                  <a:srgbClr val="FF0000"/>
                </a:solidFill>
              </a:rPr>
              <a:t> WHERE </a:t>
            </a:r>
            <a:r>
              <a:rPr lang="en-US" dirty="0">
                <a:solidFill>
                  <a:srgbClr val="FF0000"/>
                </a:solidFill>
              </a:rPr>
              <a:t>{_:b :</a:t>
            </a:r>
            <a:r>
              <a:rPr lang="en-US" dirty="0" err="1">
                <a:solidFill>
                  <a:srgbClr val="FF0000"/>
                </a:solidFill>
              </a:rPr>
              <a:t>traiesteLa</a:t>
            </a:r>
            <a:r>
              <a:rPr lang="en-US" dirty="0">
                <a:solidFill>
                  <a:srgbClr val="FF0000"/>
                </a:solidFill>
              </a:rPr>
              <a:t> ?x} </a:t>
            </a:r>
            <a:r>
              <a:rPr lang="en-US" dirty="0"/>
              <a:t>(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traieste</a:t>
            </a:r>
            <a:r>
              <a:rPr lang="en-US" dirty="0"/>
              <a:t> b?) </a:t>
            </a:r>
          </a:p>
          <a:p>
            <a:r>
              <a:rPr lang="en-US" dirty="0">
                <a:solidFill>
                  <a:srgbClr val="FF0000"/>
                </a:solidFill>
              </a:rPr>
              <a:t>SELECT ?x</a:t>
            </a:r>
            <a:r>
              <a:rPr lang="ro-MD" dirty="0">
                <a:solidFill>
                  <a:srgbClr val="FF0000"/>
                </a:solidFill>
              </a:rPr>
              <a:t> WHERE </a:t>
            </a:r>
            <a:r>
              <a:rPr lang="en-US" dirty="0">
                <a:solidFill>
                  <a:srgbClr val="FF0000"/>
                </a:solidFill>
              </a:rPr>
              <a:t>{_:a :</a:t>
            </a:r>
            <a:r>
              <a:rPr lang="en-US" dirty="0" err="1">
                <a:solidFill>
                  <a:srgbClr val="FF0000"/>
                </a:solidFill>
              </a:rPr>
              <a:t>localitatea</a:t>
            </a:r>
            <a:r>
              <a:rPr lang="en-US" dirty="0">
                <a:solidFill>
                  <a:srgbClr val="FF0000"/>
                </a:solidFill>
              </a:rPr>
              <a:t> ?x} </a:t>
            </a:r>
            <a:r>
              <a:rPr lang="en-US" dirty="0"/>
              <a:t>(in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localitate</a:t>
            </a:r>
            <a:r>
              <a:rPr lang="en-US" dirty="0"/>
              <a:t> e </a:t>
            </a:r>
            <a:r>
              <a:rPr lang="en-US" dirty="0" err="1"/>
              <a:t>adresa</a:t>
            </a:r>
            <a:r>
              <a:rPr lang="en-US" dirty="0"/>
              <a:t> a?)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261A5C3-0CB5-405E-B8BA-8A4627908E17}"/>
              </a:ext>
            </a:extLst>
          </p:cNvPr>
          <p:cNvSpPr/>
          <p:nvPr/>
        </p:nvSpPr>
        <p:spPr>
          <a:xfrm>
            <a:off x="1465790" y="7556246"/>
            <a:ext cx="832757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Univring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CC27C62-B9C1-4064-AAF6-1BC88997990D}"/>
              </a:ext>
            </a:extLst>
          </p:cNvPr>
          <p:cNvSpPr/>
          <p:nvPr/>
        </p:nvSpPr>
        <p:spPr>
          <a:xfrm>
            <a:off x="2369663" y="7662732"/>
            <a:ext cx="832757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Univring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12CDA9B-7418-4D51-89E1-4F923DDF6FED}"/>
              </a:ext>
            </a:extLst>
          </p:cNvPr>
          <p:cNvSpPr/>
          <p:nvPr/>
        </p:nvSpPr>
        <p:spPr>
          <a:xfrm>
            <a:off x="96699" y="4658389"/>
            <a:ext cx="882440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o-MD"/>
          </a:p>
          <a:p>
            <a:endParaRPr lang="ro-MD"/>
          </a:p>
          <a:p>
            <a:r>
              <a:rPr lang="ro-MD"/>
              <a:t>În </a:t>
            </a:r>
            <a:r>
              <a:rPr lang="ro-MD" dirty="0"/>
              <a:t>schimb interogările pot </a:t>
            </a:r>
            <a:r>
              <a:rPr lang="ro-MD" b="1"/>
              <a:t>naviga prin </a:t>
            </a:r>
            <a:r>
              <a:rPr lang="ro-MD" b="1" dirty="0"/>
              <a:t>nodurile anonime</a:t>
            </a:r>
            <a:r>
              <a:rPr lang="ro-MD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/>
              <a:t>Cine </a:t>
            </a:r>
            <a:r>
              <a:rPr lang="en-US"/>
              <a:t>cunoa</a:t>
            </a:r>
            <a:r>
              <a:rPr lang="ro-MD"/>
              <a:t>ște </a:t>
            </a:r>
            <a:r>
              <a:rPr lang="ro-MD" dirty="0"/>
              <a:t>pe </a:t>
            </a:r>
            <a:r>
              <a:rPr lang="ro-MD"/>
              <a:t>cineva în orașul unde are sediul UBB?</a:t>
            </a:r>
            <a:endParaRPr lang="ro-MD" dirty="0"/>
          </a:p>
          <a:p>
            <a:r>
              <a:rPr lang="en-US" dirty="0">
                <a:solidFill>
                  <a:srgbClr val="FF0000"/>
                </a:solidFill>
              </a:rPr>
              <a:t>SELECT ?x</a:t>
            </a:r>
            <a:r>
              <a:rPr lang="ro-MD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WHERE</a:t>
            </a:r>
            <a:r>
              <a:rPr lang="ro-RO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{</a:t>
            </a:r>
            <a:r>
              <a:rPr lang="ro-MD" dirty="0">
                <a:solidFill>
                  <a:srgbClr val="FF0000"/>
                </a:solidFill>
              </a:rPr>
              <a:t>?</a:t>
            </a:r>
            <a:r>
              <a:rPr lang="ro-MD">
                <a:solidFill>
                  <a:srgbClr val="FF0000"/>
                </a:solidFill>
              </a:rPr>
              <a:t>x :</a:t>
            </a:r>
            <a:r>
              <a:rPr lang="ro-MD" dirty="0" err="1">
                <a:solidFill>
                  <a:srgbClr val="FF0000"/>
                </a:solidFill>
              </a:rPr>
              <a:t>cunoastePe</a:t>
            </a:r>
            <a:r>
              <a:rPr lang="ro-MD">
                <a:solidFill>
                  <a:srgbClr val="FF0000"/>
                </a:solidFill>
              </a:rPr>
              <a:t>/:traiesteLa/^:localitatea/^:areAdresa :UBB</a:t>
            </a:r>
            <a:r>
              <a:rPr lang="en-US">
                <a:solidFill>
                  <a:srgbClr val="FF0000"/>
                </a:solidFill>
              </a:rPr>
              <a:t>}</a:t>
            </a:r>
            <a:endParaRPr lang="ro-M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/>
              <a:t>Afișează </a:t>
            </a:r>
            <a:r>
              <a:rPr lang="ro-MD" dirty="0"/>
              <a:t>toate câmpurile adresei poștale a UBB:</a:t>
            </a:r>
          </a:p>
          <a:p>
            <a:r>
              <a:rPr lang="ro-MD" dirty="0">
                <a:solidFill>
                  <a:srgbClr val="FF0000"/>
                </a:solidFill>
              </a:rPr>
              <a:t>SELECT ?</a:t>
            </a:r>
            <a:r>
              <a:rPr lang="en-US" dirty="0">
                <a:solidFill>
                  <a:srgbClr val="FF0000"/>
                </a:solidFill>
              </a:rPr>
              <a:t>camp ?</a:t>
            </a:r>
            <a:r>
              <a:rPr lang="en-US" dirty="0" err="1">
                <a:solidFill>
                  <a:srgbClr val="FF0000"/>
                </a:solidFill>
              </a:rPr>
              <a:t>valoare</a:t>
            </a:r>
            <a:r>
              <a:rPr lang="ro-MD" dirty="0">
                <a:solidFill>
                  <a:srgbClr val="FF0000"/>
                </a:solidFill>
              </a:rPr>
              <a:t> WHERE </a:t>
            </a:r>
            <a:r>
              <a:rPr lang="en-US" dirty="0">
                <a:solidFill>
                  <a:srgbClr val="FF0000"/>
                </a:solidFill>
              </a:rPr>
              <a:t>{:UBB :</a:t>
            </a:r>
            <a:r>
              <a:rPr lang="en-US" dirty="0" err="1">
                <a:solidFill>
                  <a:srgbClr val="FF0000"/>
                </a:solidFill>
              </a:rPr>
              <a:t>areAdresa</a:t>
            </a:r>
            <a:r>
              <a:rPr lang="en-US" dirty="0">
                <a:solidFill>
                  <a:srgbClr val="FF0000"/>
                </a:solidFill>
              </a:rPr>
              <a:t> [?camp ?</a:t>
            </a:r>
            <a:r>
              <a:rPr lang="en-US" dirty="0" err="1">
                <a:solidFill>
                  <a:srgbClr val="FF0000"/>
                </a:solidFill>
              </a:rPr>
              <a:t>valoare</a:t>
            </a:r>
            <a:r>
              <a:rPr lang="en-US" dirty="0">
                <a:solidFill>
                  <a:srgbClr val="FF0000"/>
                </a:solidFill>
              </a:rPr>
              <a:t>]}</a:t>
            </a:r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8E90F3-7B64-4818-B125-CFB5A165B4B4}"/>
              </a:ext>
            </a:extLst>
          </p:cNvPr>
          <p:cNvSpPr/>
          <p:nvPr/>
        </p:nvSpPr>
        <p:spPr>
          <a:xfrm>
            <a:off x="2953579" y="1948010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Robert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56F0A3-80D5-4EAD-80F5-744E0822D150}"/>
              </a:ext>
            </a:extLst>
          </p:cNvPr>
          <p:cNvSpPr/>
          <p:nvPr/>
        </p:nvSpPr>
        <p:spPr>
          <a:xfrm>
            <a:off x="1623738" y="2894358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UBB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11A8176-3431-47F9-A54C-25F39EFCB57B}"/>
              </a:ext>
            </a:extLst>
          </p:cNvPr>
          <p:cNvSpPr/>
          <p:nvPr/>
        </p:nvSpPr>
        <p:spPr>
          <a:xfrm>
            <a:off x="4645531" y="1621053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A0AAA4B-7928-4013-A92A-362F4BAF1746}"/>
              </a:ext>
            </a:extLst>
          </p:cNvPr>
          <p:cNvSpPr/>
          <p:nvPr/>
        </p:nvSpPr>
        <p:spPr>
          <a:xfrm>
            <a:off x="6373723" y="1803994"/>
            <a:ext cx="1207778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 dirty="0">
                <a:solidFill>
                  <a:schemeClr val="tx1"/>
                </a:solidFill>
                <a:latin typeface="Arial Narrow" panose="020B0606020202030204" pitchFamily="34" charset="0"/>
              </a:rPr>
              <a:t>Terminator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ECF9EC9-BD35-4F01-832D-4FB584FCFF16}"/>
              </a:ext>
            </a:extLst>
          </p:cNvPr>
          <p:cNvSpPr/>
          <p:nvPr/>
        </p:nvSpPr>
        <p:spPr>
          <a:xfrm>
            <a:off x="1623738" y="933449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Susana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D69947A-9D59-43DC-A5D3-86DB78BCE22E}"/>
              </a:ext>
            </a:extLst>
          </p:cNvPr>
          <p:cNvSpPr/>
          <p:nvPr/>
        </p:nvSpPr>
        <p:spPr>
          <a:xfrm>
            <a:off x="4064208" y="3892226"/>
            <a:ext cx="1323523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>
                <a:solidFill>
                  <a:schemeClr val="tx1"/>
                </a:solidFill>
                <a:latin typeface="Arial Narrow" panose="020B0606020202030204" pitchFamily="34" charset="0"/>
              </a:rPr>
              <a:t>ClujNapoca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4432BA7-9D8B-4DB2-8D83-B25667DC9174}"/>
              </a:ext>
            </a:extLst>
          </p:cNvPr>
          <p:cNvSpPr/>
          <p:nvPr/>
        </p:nvSpPr>
        <p:spPr>
          <a:xfrm>
            <a:off x="3421395" y="2894358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Patrik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57831EB-8515-41D8-956F-F1D98305CFBA}"/>
              </a:ext>
            </a:extLst>
          </p:cNvPr>
          <p:cNvCxnSpPr>
            <a:stCxn id="50" idx="5"/>
            <a:endCxn id="46" idx="1"/>
          </p:cNvCxnSpPr>
          <p:nvPr/>
        </p:nvCxnSpPr>
        <p:spPr>
          <a:xfrm>
            <a:off x="2422753" y="1363688"/>
            <a:ext cx="667915" cy="65813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4A5FF67-86DF-41B0-BEC7-CDE5C096D083}"/>
              </a:ext>
            </a:extLst>
          </p:cNvPr>
          <p:cNvCxnSpPr>
            <a:stCxn id="46" idx="6"/>
            <a:endCxn id="48" idx="2"/>
          </p:cNvCxnSpPr>
          <p:nvPr/>
        </p:nvCxnSpPr>
        <p:spPr>
          <a:xfrm flipV="1">
            <a:off x="3889683" y="1873081"/>
            <a:ext cx="755848" cy="326957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FC6AEEA-AA89-432B-8771-19F717107EE6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>
            <a:off x="5581635" y="1873081"/>
            <a:ext cx="792088" cy="18294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C9A03E8-D15E-4C40-8016-C2045E2CF360}"/>
              </a:ext>
            </a:extLst>
          </p:cNvPr>
          <p:cNvCxnSpPr>
            <a:stCxn id="46" idx="4"/>
            <a:endCxn id="52" idx="0"/>
          </p:cNvCxnSpPr>
          <p:nvPr/>
        </p:nvCxnSpPr>
        <p:spPr>
          <a:xfrm>
            <a:off x="3421631" y="2452066"/>
            <a:ext cx="467816" cy="44229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085A323-8FB2-4C62-95AF-52A412D7BB06}"/>
              </a:ext>
            </a:extLst>
          </p:cNvPr>
          <p:cNvCxnSpPr>
            <a:stCxn id="46" idx="3"/>
            <a:endCxn id="47" idx="7"/>
          </p:cNvCxnSpPr>
          <p:nvPr/>
        </p:nvCxnSpPr>
        <p:spPr>
          <a:xfrm flipH="1">
            <a:off x="2422753" y="2378249"/>
            <a:ext cx="667915" cy="589926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7D02715-A8AB-4B0E-BE39-330184518707}"/>
              </a:ext>
            </a:extLst>
          </p:cNvPr>
          <p:cNvCxnSpPr>
            <a:cxnSpLocks/>
            <a:stCxn id="52" idx="4"/>
            <a:endCxn id="51" idx="1"/>
          </p:cNvCxnSpPr>
          <p:nvPr/>
        </p:nvCxnSpPr>
        <p:spPr>
          <a:xfrm>
            <a:off x="3889447" y="3398414"/>
            <a:ext cx="368586" cy="56762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C07B156-C3A9-4C8C-82BE-014C812BEF3A}"/>
              </a:ext>
            </a:extLst>
          </p:cNvPr>
          <p:cNvSpPr txBox="1"/>
          <p:nvPr/>
        </p:nvSpPr>
        <p:spPr>
          <a:xfrm>
            <a:off x="3655539" y="1794121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ADA56BF-20EC-4C36-AE64-76FCCE823677}"/>
              </a:ext>
            </a:extLst>
          </p:cNvPr>
          <p:cNvSpPr txBox="1"/>
          <p:nvPr/>
        </p:nvSpPr>
        <p:spPr>
          <a:xfrm>
            <a:off x="2091790" y="1538868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8D3A97-F857-48C7-9B7A-8205D48C84A5}"/>
              </a:ext>
            </a:extLst>
          </p:cNvPr>
          <p:cNvSpPr txBox="1"/>
          <p:nvPr/>
        </p:nvSpPr>
        <p:spPr>
          <a:xfrm>
            <a:off x="3156977" y="2519323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B8953A-77F8-4C60-8E03-6F45D55CEF1E}"/>
              </a:ext>
            </a:extLst>
          </p:cNvPr>
          <p:cNvSpPr txBox="1"/>
          <p:nvPr/>
        </p:nvSpPr>
        <p:spPr>
          <a:xfrm>
            <a:off x="1980038" y="2434367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lucreazaLa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401ECF-ACB5-42F4-BFBB-2948E49C3371}"/>
              </a:ext>
            </a:extLst>
          </p:cNvPr>
          <p:cNvSpPr txBox="1"/>
          <p:nvPr/>
        </p:nvSpPr>
        <p:spPr>
          <a:xfrm>
            <a:off x="3645983" y="3528339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traiesteLa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FBC89C-7F50-4B4D-923B-86B08DC6DF2A}"/>
              </a:ext>
            </a:extLst>
          </p:cNvPr>
          <p:cNvSpPr txBox="1"/>
          <p:nvPr/>
        </p:nvSpPr>
        <p:spPr>
          <a:xfrm>
            <a:off x="5581635" y="1565304"/>
            <a:ext cx="12601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iiPlace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2D000CF-2EB6-40EC-ABF5-80C88466DF3B}"/>
              </a:ext>
            </a:extLst>
          </p:cNvPr>
          <p:cNvCxnSpPr>
            <a:cxnSpLocks/>
            <a:stCxn id="48" idx="4"/>
            <a:endCxn id="76" idx="1"/>
          </p:cNvCxnSpPr>
          <p:nvPr/>
        </p:nvCxnSpPr>
        <p:spPr>
          <a:xfrm>
            <a:off x="5113583" y="2125109"/>
            <a:ext cx="574254" cy="86780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E017979C-7F0F-495A-BB98-CF673EFFABD3}"/>
              </a:ext>
            </a:extLst>
          </p:cNvPr>
          <p:cNvSpPr/>
          <p:nvPr/>
        </p:nvSpPr>
        <p:spPr>
          <a:xfrm>
            <a:off x="5597955" y="2940990"/>
            <a:ext cx="613750" cy="354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 dirty="0">
                <a:solidFill>
                  <a:schemeClr val="tx1"/>
                </a:solidFill>
                <a:latin typeface="Arial Narrow" panose="020B0606020202030204" pitchFamily="34" charset="0"/>
              </a:rPr>
              <a:t>_:b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29CBD4B-064D-4F97-AA8E-BBBF65347A1F}"/>
              </a:ext>
            </a:extLst>
          </p:cNvPr>
          <p:cNvCxnSpPr>
            <a:cxnSpLocks/>
            <a:stCxn id="76" idx="4"/>
            <a:endCxn id="51" idx="7"/>
          </p:cNvCxnSpPr>
          <p:nvPr/>
        </p:nvCxnSpPr>
        <p:spPr>
          <a:xfrm flipH="1">
            <a:off x="5193906" y="3295516"/>
            <a:ext cx="710924" cy="670527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DA8453E-C39D-4344-88A9-06C2755BD4F7}"/>
              </a:ext>
            </a:extLst>
          </p:cNvPr>
          <p:cNvSpPr/>
          <p:nvPr/>
        </p:nvSpPr>
        <p:spPr>
          <a:xfrm>
            <a:off x="1980038" y="3712252"/>
            <a:ext cx="579804" cy="354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 dirty="0">
                <a:solidFill>
                  <a:schemeClr val="tx1"/>
                </a:solidFill>
                <a:latin typeface="Arial Narrow" panose="020B0606020202030204" pitchFamily="34" charset="0"/>
              </a:rPr>
              <a:t>_:a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D6677C8-BB02-4AE2-B818-1D1816CC728B}"/>
              </a:ext>
            </a:extLst>
          </p:cNvPr>
          <p:cNvCxnSpPr>
            <a:cxnSpLocks/>
            <a:stCxn id="47" idx="4"/>
            <a:endCxn id="81" idx="0"/>
          </p:cNvCxnSpPr>
          <p:nvPr/>
        </p:nvCxnSpPr>
        <p:spPr>
          <a:xfrm>
            <a:off x="2091790" y="3398414"/>
            <a:ext cx="178150" cy="313838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A576248-4CE2-44DE-AE15-EDA8F9B3C69B}"/>
              </a:ext>
            </a:extLst>
          </p:cNvPr>
          <p:cNvSpPr/>
          <p:nvPr/>
        </p:nvSpPr>
        <p:spPr>
          <a:xfrm>
            <a:off x="1117617" y="4354043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1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5998A7E-A40A-46DF-83BA-706223A346A5}"/>
              </a:ext>
            </a:extLst>
          </p:cNvPr>
          <p:cNvSpPr/>
          <p:nvPr/>
        </p:nvSpPr>
        <p:spPr>
          <a:xfrm>
            <a:off x="1923953" y="4621465"/>
            <a:ext cx="1029626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Kogalniceanu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419A070-23D8-4151-84A2-7F705EC60600}"/>
              </a:ext>
            </a:extLst>
          </p:cNvPr>
          <p:cNvCxnSpPr>
            <a:cxnSpLocks/>
            <a:stCxn id="81" idx="4"/>
            <a:endCxn id="83" idx="0"/>
          </p:cNvCxnSpPr>
          <p:nvPr/>
        </p:nvCxnSpPr>
        <p:spPr>
          <a:xfrm flipH="1">
            <a:off x="1315399" y="4066778"/>
            <a:ext cx="954541" cy="287265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63EEC52-2346-42E9-A524-2D9F238B232B}"/>
              </a:ext>
            </a:extLst>
          </p:cNvPr>
          <p:cNvCxnSpPr>
            <a:cxnSpLocks/>
            <a:stCxn id="81" idx="4"/>
            <a:endCxn id="84" idx="0"/>
          </p:cNvCxnSpPr>
          <p:nvPr/>
        </p:nvCxnSpPr>
        <p:spPr>
          <a:xfrm>
            <a:off x="2269940" y="4066778"/>
            <a:ext cx="168826" cy="554687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5EC3A86-C982-46EC-8FDC-1D677BFD78AA}"/>
              </a:ext>
            </a:extLst>
          </p:cNvPr>
          <p:cNvCxnSpPr>
            <a:cxnSpLocks/>
            <a:stCxn id="81" idx="4"/>
            <a:endCxn id="51" idx="2"/>
          </p:cNvCxnSpPr>
          <p:nvPr/>
        </p:nvCxnSpPr>
        <p:spPr>
          <a:xfrm>
            <a:off x="2269940" y="4066778"/>
            <a:ext cx="1794268" cy="77476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1B24B72-6E38-427F-943F-BC6413C3F132}"/>
              </a:ext>
            </a:extLst>
          </p:cNvPr>
          <p:cNvSpPr txBox="1"/>
          <p:nvPr/>
        </p:nvSpPr>
        <p:spPr>
          <a:xfrm>
            <a:off x="2062962" y="3395119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Arial Narrow" panose="020B0606020202030204" pitchFamily="34" charset="0"/>
              </a:rPr>
              <a:t>areAdresa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83438F9-2B51-4183-AD9A-9AB307C15C1F}"/>
              </a:ext>
            </a:extLst>
          </p:cNvPr>
          <p:cNvSpPr txBox="1"/>
          <p:nvPr/>
        </p:nvSpPr>
        <p:spPr>
          <a:xfrm>
            <a:off x="1465225" y="3973268"/>
            <a:ext cx="3955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 Narrow" panose="020B0606020202030204" pitchFamily="34" charset="0"/>
              </a:rPr>
              <a:t>nr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B3F83E4-0561-4DCB-A9FF-E47D43467CDC}"/>
              </a:ext>
            </a:extLst>
          </p:cNvPr>
          <p:cNvSpPr txBox="1"/>
          <p:nvPr/>
        </p:nvSpPr>
        <p:spPr>
          <a:xfrm>
            <a:off x="2279793" y="4216785"/>
            <a:ext cx="5947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Arial Narrow" panose="020B0606020202030204" pitchFamily="34" charset="0"/>
              </a:rPr>
              <a:t>strada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A3A992E-223B-4A0F-84EA-5820D314BE7B}"/>
              </a:ext>
            </a:extLst>
          </p:cNvPr>
          <p:cNvSpPr txBox="1"/>
          <p:nvPr/>
        </p:nvSpPr>
        <p:spPr>
          <a:xfrm>
            <a:off x="2960539" y="4049464"/>
            <a:ext cx="8198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Arial Narrow" panose="020B0606020202030204" pitchFamily="34" charset="0"/>
              </a:rPr>
              <a:t>localitatea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08F8487-B4C4-4794-9CAD-52A396987E8A}"/>
              </a:ext>
            </a:extLst>
          </p:cNvPr>
          <p:cNvSpPr txBox="1"/>
          <p:nvPr/>
        </p:nvSpPr>
        <p:spPr>
          <a:xfrm>
            <a:off x="5264589" y="2465115"/>
            <a:ext cx="10538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Arial Narrow" panose="020B0606020202030204" pitchFamily="34" charset="0"/>
              </a:rPr>
              <a:t>cunoastePe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8DF6985-3DA7-478D-A1F5-88FE049368E0}"/>
              </a:ext>
            </a:extLst>
          </p:cNvPr>
          <p:cNvSpPr txBox="1"/>
          <p:nvPr/>
        </p:nvSpPr>
        <p:spPr>
          <a:xfrm>
            <a:off x="5319877" y="3479003"/>
            <a:ext cx="10538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Arial Narrow" panose="020B0606020202030204" pitchFamily="34" charset="0"/>
              </a:rPr>
              <a:t>traiesteLa</a:t>
            </a:r>
            <a:endParaRPr lang="ro-RO" sz="13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72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45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168080" y="2204864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Robert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838239" y="3151212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UBB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860032" y="1877907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588223" y="2060848"/>
            <a:ext cx="1260139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 dirty="0">
                <a:solidFill>
                  <a:schemeClr val="tx1"/>
                </a:solidFill>
                <a:latin typeface="Arial Narrow" panose="020B0606020202030204" pitchFamily="34" charset="0"/>
              </a:rPr>
              <a:t>Terminator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38239" y="1190303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Susana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78709" y="4149080"/>
            <a:ext cx="1247083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>
                <a:solidFill>
                  <a:schemeClr val="tx1"/>
                </a:solidFill>
                <a:latin typeface="Arial Narrow" panose="020B0606020202030204" pitchFamily="34" charset="0"/>
              </a:rPr>
              <a:t>ClujNapoca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35896" y="3151212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Patrik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5" name="Straight Arrow Connector 14"/>
          <p:cNvCxnSpPr>
            <a:stCxn id="11" idx="5"/>
            <a:endCxn id="5" idx="1"/>
          </p:cNvCxnSpPr>
          <p:nvPr/>
        </p:nvCxnSpPr>
        <p:spPr>
          <a:xfrm>
            <a:off x="2637254" y="1620542"/>
            <a:ext cx="667915" cy="65813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6"/>
            <a:endCxn id="9" idx="2"/>
          </p:cNvCxnSpPr>
          <p:nvPr/>
        </p:nvCxnSpPr>
        <p:spPr>
          <a:xfrm flipV="1">
            <a:off x="4104184" y="2129935"/>
            <a:ext cx="755848" cy="326957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9" idx="6"/>
            <a:endCxn id="10" idx="2"/>
          </p:cNvCxnSpPr>
          <p:nvPr/>
        </p:nvCxnSpPr>
        <p:spPr>
          <a:xfrm>
            <a:off x="5796136" y="2129935"/>
            <a:ext cx="792087" cy="18294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4"/>
            <a:endCxn id="13" idx="0"/>
          </p:cNvCxnSpPr>
          <p:nvPr/>
        </p:nvCxnSpPr>
        <p:spPr>
          <a:xfrm>
            <a:off x="3636132" y="2708920"/>
            <a:ext cx="467816" cy="44229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8" idx="7"/>
          </p:cNvCxnSpPr>
          <p:nvPr/>
        </p:nvCxnSpPr>
        <p:spPr>
          <a:xfrm flipH="1">
            <a:off x="2637254" y="2635103"/>
            <a:ext cx="667915" cy="589926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13" idx="4"/>
            <a:endCxn id="12" idx="1"/>
          </p:cNvCxnSpPr>
          <p:nvPr/>
        </p:nvCxnSpPr>
        <p:spPr>
          <a:xfrm>
            <a:off x="4103948" y="3655268"/>
            <a:ext cx="357392" cy="56762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870040" y="2050975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06291" y="1795722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71478" y="2776177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194539" y="2691221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>
                <a:latin typeface="Arial Narrow" panose="020B0606020202030204" pitchFamily="34" charset="0"/>
              </a:rPr>
              <a:t>lucreazaLa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60484" y="3785193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traiesteLa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96136" y="1822158"/>
            <a:ext cx="12601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iiPlace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FD9E90-AEFD-4A61-B9DA-E6A213B6849A}"/>
              </a:ext>
            </a:extLst>
          </p:cNvPr>
          <p:cNvCxnSpPr>
            <a:cxnSpLocks/>
            <a:stCxn id="9" idx="4"/>
            <a:endCxn id="61" idx="1"/>
          </p:cNvCxnSpPr>
          <p:nvPr/>
        </p:nvCxnSpPr>
        <p:spPr>
          <a:xfrm>
            <a:off x="5328084" y="2381963"/>
            <a:ext cx="448768" cy="1244618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19D70C6-4B05-4AF1-BB2D-5EFA835A318E}"/>
              </a:ext>
            </a:extLst>
          </p:cNvPr>
          <p:cNvSpPr/>
          <p:nvPr/>
        </p:nvSpPr>
        <p:spPr>
          <a:xfrm>
            <a:off x="17562" y="32488"/>
            <a:ext cx="92448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Nodurile</a:t>
            </a:r>
            <a:r>
              <a:rPr lang="en-US" b="1" dirty="0"/>
              <a:t> </a:t>
            </a:r>
            <a:r>
              <a:rPr lang="en-US" b="1" dirty="0" err="1"/>
              <a:t>anonime</a:t>
            </a:r>
            <a:r>
              <a:rPr lang="en-US" b="1" dirty="0"/>
              <a:t> pot </a:t>
            </a:r>
            <a:r>
              <a:rPr lang="en-US" b="1" dirty="0" err="1"/>
              <a:t>avea</a:t>
            </a:r>
            <a:r>
              <a:rPr lang="en-US" b="1" dirty="0"/>
              <a:t> </a:t>
            </a:r>
            <a:r>
              <a:rPr lang="ro-MD" b="1" dirty="0"/>
              <a:t>și ele </a:t>
            </a:r>
            <a:r>
              <a:rPr lang="ro-MD" b="1" dirty="0">
                <a:solidFill>
                  <a:srgbClr val="FF0000"/>
                </a:solidFill>
              </a:rPr>
              <a:t>tipuri</a:t>
            </a:r>
            <a:r>
              <a:rPr lang="ro-MD" b="1" dirty="0"/>
              <a:t>, li se pot atașa și lor </a:t>
            </a:r>
            <a:r>
              <a:rPr lang="ro-MD" b="1" dirty="0">
                <a:solidFill>
                  <a:srgbClr val="FF0000"/>
                </a:solidFill>
              </a:rPr>
              <a:t>date</a:t>
            </a:r>
            <a:r>
              <a:rPr lang="ro-MD" dirty="0"/>
              <a:t> </a:t>
            </a:r>
          </a:p>
          <a:p>
            <a:r>
              <a:rPr lang="ro-MD" dirty="0"/>
              <a:t>(putem face cu ele tot ce facem cu un URI</a:t>
            </a:r>
            <a:r>
              <a:rPr lang="ro-MD"/>
              <a:t>, </a:t>
            </a:r>
          </a:p>
          <a:p>
            <a:r>
              <a:rPr lang="ro-MD"/>
              <a:t>mai </a:t>
            </a:r>
            <a:r>
              <a:rPr lang="ro-MD" dirty="0"/>
              <a:t>puțin să le </a:t>
            </a:r>
            <a:r>
              <a:rPr lang="ro-MD"/>
              <a:t>folosim IDul cu underscore în </a:t>
            </a:r>
            <a:r>
              <a:rPr lang="ro-MD" dirty="0"/>
              <a:t>interogări)</a:t>
            </a:r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0A9CF45-6339-4AFF-827E-D0FE64634432}"/>
              </a:ext>
            </a:extLst>
          </p:cNvPr>
          <p:cNvSpPr/>
          <p:nvPr/>
        </p:nvSpPr>
        <p:spPr>
          <a:xfrm>
            <a:off x="5686970" y="3574662"/>
            <a:ext cx="613750" cy="354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 dirty="0">
                <a:solidFill>
                  <a:schemeClr val="tx1"/>
                </a:solidFill>
                <a:latin typeface="Arial Narrow" panose="020B0606020202030204" pitchFamily="34" charset="0"/>
              </a:rPr>
              <a:t>_:b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850AF64-47C6-436C-B4FF-7DC343CEDE3D}"/>
              </a:ext>
            </a:extLst>
          </p:cNvPr>
          <p:cNvCxnSpPr>
            <a:cxnSpLocks/>
            <a:stCxn id="61" idx="4"/>
          </p:cNvCxnSpPr>
          <p:nvPr/>
        </p:nvCxnSpPr>
        <p:spPr>
          <a:xfrm flipH="1">
            <a:off x="5393679" y="3929188"/>
            <a:ext cx="600166" cy="394444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F37A3D8E-ED57-45A9-96D3-6CF87EA89E28}"/>
              </a:ext>
            </a:extLst>
          </p:cNvPr>
          <p:cNvSpPr/>
          <p:nvPr/>
        </p:nvSpPr>
        <p:spPr>
          <a:xfrm>
            <a:off x="2194539" y="3969106"/>
            <a:ext cx="579804" cy="3545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 dirty="0">
                <a:solidFill>
                  <a:schemeClr val="tx1"/>
                </a:solidFill>
                <a:latin typeface="Arial Narrow" panose="020B0606020202030204" pitchFamily="34" charset="0"/>
              </a:rPr>
              <a:t>_:a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01A6792-050C-45A7-BBDB-4938172DDADF}"/>
              </a:ext>
            </a:extLst>
          </p:cNvPr>
          <p:cNvCxnSpPr>
            <a:cxnSpLocks/>
            <a:stCxn id="8" idx="4"/>
            <a:endCxn id="64" idx="0"/>
          </p:cNvCxnSpPr>
          <p:nvPr/>
        </p:nvCxnSpPr>
        <p:spPr>
          <a:xfrm>
            <a:off x="2306291" y="3655268"/>
            <a:ext cx="178150" cy="313838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8519D62B-F4F0-4F32-B070-687B4516C376}"/>
              </a:ext>
            </a:extLst>
          </p:cNvPr>
          <p:cNvSpPr/>
          <p:nvPr/>
        </p:nvSpPr>
        <p:spPr>
          <a:xfrm>
            <a:off x="1332118" y="4610897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1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E91012C-7DB4-4909-9A36-72CD905D9031}"/>
              </a:ext>
            </a:extLst>
          </p:cNvPr>
          <p:cNvSpPr/>
          <p:nvPr/>
        </p:nvSpPr>
        <p:spPr>
          <a:xfrm>
            <a:off x="2138454" y="4878319"/>
            <a:ext cx="1029626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Kogalniceanu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3803167-636D-4835-BEFD-A938896531C7}"/>
              </a:ext>
            </a:extLst>
          </p:cNvPr>
          <p:cNvCxnSpPr>
            <a:cxnSpLocks/>
            <a:stCxn id="64" idx="4"/>
            <a:endCxn id="72" idx="0"/>
          </p:cNvCxnSpPr>
          <p:nvPr/>
        </p:nvCxnSpPr>
        <p:spPr>
          <a:xfrm flipH="1">
            <a:off x="1529900" y="4323632"/>
            <a:ext cx="954541" cy="287265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6261A5C3-0CB5-405E-B8BA-8A4627908E17}"/>
              </a:ext>
            </a:extLst>
          </p:cNvPr>
          <p:cNvSpPr/>
          <p:nvPr/>
        </p:nvSpPr>
        <p:spPr>
          <a:xfrm>
            <a:off x="1495773" y="7957344"/>
            <a:ext cx="832757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Univring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81EE1BD-4163-454F-A8D8-AA098E038943}"/>
              </a:ext>
            </a:extLst>
          </p:cNvPr>
          <p:cNvCxnSpPr>
            <a:cxnSpLocks/>
            <a:stCxn id="64" idx="4"/>
            <a:endCxn id="73" idx="0"/>
          </p:cNvCxnSpPr>
          <p:nvPr/>
        </p:nvCxnSpPr>
        <p:spPr>
          <a:xfrm>
            <a:off x="2484441" y="4323632"/>
            <a:ext cx="168826" cy="554687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7CC27C62-B9C1-4064-AAF6-1BC88997990D}"/>
              </a:ext>
            </a:extLst>
          </p:cNvPr>
          <p:cNvSpPr/>
          <p:nvPr/>
        </p:nvSpPr>
        <p:spPr>
          <a:xfrm>
            <a:off x="2399646" y="8063830"/>
            <a:ext cx="832757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Univring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8DB8D0C-B7F7-4570-8039-79D9036A7681}"/>
              </a:ext>
            </a:extLst>
          </p:cNvPr>
          <p:cNvCxnSpPr>
            <a:cxnSpLocks/>
            <a:stCxn id="64" idx="4"/>
            <a:endCxn id="12" idx="2"/>
          </p:cNvCxnSpPr>
          <p:nvPr/>
        </p:nvCxnSpPr>
        <p:spPr>
          <a:xfrm>
            <a:off x="2484441" y="4323632"/>
            <a:ext cx="1794268" cy="77476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3FB099F-6095-4C90-8C04-AB22F507E77C}"/>
              </a:ext>
            </a:extLst>
          </p:cNvPr>
          <p:cNvSpPr txBox="1"/>
          <p:nvPr/>
        </p:nvSpPr>
        <p:spPr>
          <a:xfrm>
            <a:off x="2277463" y="3651973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Arial Narrow" panose="020B0606020202030204" pitchFamily="34" charset="0"/>
              </a:rPr>
              <a:t>areAdresa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3A80479-22E9-43C5-AA42-D552B7CDFB0C}"/>
              </a:ext>
            </a:extLst>
          </p:cNvPr>
          <p:cNvSpPr txBox="1"/>
          <p:nvPr/>
        </p:nvSpPr>
        <p:spPr>
          <a:xfrm>
            <a:off x="1679726" y="4230122"/>
            <a:ext cx="3955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 Narrow" panose="020B0606020202030204" pitchFamily="34" charset="0"/>
              </a:rPr>
              <a:t>nr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49398A4-2F59-44D0-B8A0-133CE65321FA}"/>
              </a:ext>
            </a:extLst>
          </p:cNvPr>
          <p:cNvSpPr txBox="1"/>
          <p:nvPr/>
        </p:nvSpPr>
        <p:spPr>
          <a:xfrm>
            <a:off x="2494294" y="4473639"/>
            <a:ext cx="5947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Arial Narrow" panose="020B0606020202030204" pitchFamily="34" charset="0"/>
              </a:rPr>
              <a:t>strada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A1B81C6-C3FC-4F8E-8E74-F4F1F94920B3}"/>
              </a:ext>
            </a:extLst>
          </p:cNvPr>
          <p:cNvSpPr txBox="1"/>
          <p:nvPr/>
        </p:nvSpPr>
        <p:spPr>
          <a:xfrm>
            <a:off x="3145030" y="4461344"/>
            <a:ext cx="8198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Arial Narrow" panose="020B0606020202030204" pitchFamily="34" charset="0"/>
              </a:rPr>
              <a:t>localitatea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5936EA-6679-4A9E-8D4F-25276D1A3D27}"/>
              </a:ext>
            </a:extLst>
          </p:cNvPr>
          <p:cNvSpPr txBox="1"/>
          <p:nvPr/>
        </p:nvSpPr>
        <p:spPr>
          <a:xfrm>
            <a:off x="5466922" y="2740981"/>
            <a:ext cx="10538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Arial Narrow" panose="020B0606020202030204" pitchFamily="34" charset="0"/>
              </a:rPr>
              <a:t>cunoastePe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92E8EC-1574-4E39-88F9-A01A17A45FB1}"/>
              </a:ext>
            </a:extLst>
          </p:cNvPr>
          <p:cNvSpPr txBox="1"/>
          <p:nvPr/>
        </p:nvSpPr>
        <p:spPr>
          <a:xfrm>
            <a:off x="5512463" y="4081668"/>
            <a:ext cx="10538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Arial Narrow" panose="020B0606020202030204" pitchFamily="34" charset="0"/>
              </a:rPr>
              <a:t>traiesteLa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CF3594-4FE1-4DB6-B1AD-4D2261A75545}"/>
              </a:ext>
            </a:extLst>
          </p:cNvPr>
          <p:cNvSpPr/>
          <p:nvPr/>
        </p:nvSpPr>
        <p:spPr>
          <a:xfrm>
            <a:off x="275287" y="1968352"/>
            <a:ext cx="1147624" cy="50405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 b="1" dirty="0">
                <a:solidFill>
                  <a:schemeClr val="tx1"/>
                </a:solidFill>
                <a:latin typeface="Arial Narrow" panose="020B0606020202030204" pitchFamily="34" charset="0"/>
              </a:rPr>
              <a:t>Persoana</a:t>
            </a:r>
            <a:endParaRPr lang="ro-RO" sz="13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CE00079-E082-4FBD-B87B-D1F33C8AE7C2}"/>
              </a:ext>
            </a:extLst>
          </p:cNvPr>
          <p:cNvSpPr/>
          <p:nvPr/>
        </p:nvSpPr>
        <p:spPr>
          <a:xfrm>
            <a:off x="4391742" y="5218381"/>
            <a:ext cx="1147624" cy="50405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Oras</a:t>
            </a:r>
            <a:endParaRPr lang="ro-RO" sz="13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8F07B68-ADDF-4123-97AF-D487DF7BE210}"/>
              </a:ext>
            </a:extLst>
          </p:cNvPr>
          <p:cNvSpPr/>
          <p:nvPr/>
        </p:nvSpPr>
        <p:spPr>
          <a:xfrm>
            <a:off x="7628862" y="1080731"/>
            <a:ext cx="1147624" cy="50405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 b="1" dirty="0">
                <a:solidFill>
                  <a:schemeClr val="tx1"/>
                </a:solidFill>
                <a:latin typeface="Arial Narrow" panose="020B0606020202030204" pitchFamily="34" charset="0"/>
              </a:rPr>
              <a:t>Film</a:t>
            </a:r>
            <a:endParaRPr lang="ro-RO" sz="13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8C3AB49-914A-41A6-8159-72ACF4C0C514}"/>
              </a:ext>
            </a:extLst>
          </p:cNvPr>
          <p:cNvSpPr/>
          <p:nvPr/>
        </p:nvSpPr>
        <p:spPr>
          <a:xfrm>
            <a:off x="89433" y="2938646"/>
            <a:ext cx="1404172" cy="50405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 b="1" dirty="0">
                <a:solidFill>
                  <a:schemeClr val="tx1"/>
                </a:solidFill>
                <a:latin typeface="Arial Narrow" panose="020B0606020202030204" pitchFamily="34" charset="0"/>
              </a:rPr>
              <a:t>Universitate</a:t>
            </a:r>
            <a:endParaRPr lang="ro-RO" sz="13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A86F9C2-5AA0-4143-B8AE-AA66D6B8F945}"/>
              </a:ext>
            </a:extLst>
          </p:cNvPr>
          <p:cNvCxnSpPr>
            <a:cxnSpLocks/>
            <a:stCxn id="11" idx="3"/>
            <a:endCxn id="44" idx="6"/>
          </p:cNvCxnSpPr>
          <p:nvPr/>
        </p:nvCxnSpPr>
        <p:spPr>
          <a:xfrm flipH="1">
            <a:off x="1422911" y="1620542"/>
            <a:ext cx="552417" cy="599838"/>
          </a:xfrm>
          <a:prstGeom prst="straightConnector1">
            <a:avLst/>
          </a:prstGeom>
          <a:ln w="3175">
            <a:solidFill>
              <a:schemeClr val="accent5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5B94698-EF70-463D-ABC6-30E74DCBAE66}"/>
              </a:ext>
            </a:extLst>
          </p:cNvPr>
          <p:cNvCxnSpPr>
            <a:cxnSpLocks/>
            <a:stCxn id="5" idx="2"/>
            <a:endCxn id="44" idx="6"/>
          </p:cNvCxnSpPr>
          <p:nvPr/>
        </p:nvCxnSpPr>
        <p:spPr>
          <a:xfrm flipH="1" flipV="1">
            <a:off x="1422911" y="2220380"/>
            <a:ext cx="1745169" cy="236512"/>
          </a:xfrm>
          <a:prstGeom prst="straightConnector1">
            <a:avLst/>
          </a:prstGeom>
          <a:ln w="3175">
            <a:solidFill>
              <a:schemeClr val="accent5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AB876F4-2F4C-4144-9CE6-0547EC90B3AA}"/>
              </a:ext>
            </a:extLst>
          </p:cNvPr>
          <p:cNvCxnSpPr>
            <a:cxnSpLocks/>
            <a:stCxn id="9" idx="1"/>
            <a:endCxn id="44" idx="6"/>
          </p:cNvCxnSpPr>
          <p:nvPr/>
        </p:nvCxnSpPr>
        <p:spPr>
          <a:xfrm flipH="1">
            <a:off x="1422911" y="1951724"/>
            <a:ext cx="3574210" cy="268656"/>
          </a:xfrm>
          <a:prstGeom prst="straightConnector1">
            <a:avLst/>
          </a:prstGeom>
          <a:ln w="3175">
            <a:solidFill>
              <a:schemeClr val="accent5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5CF1EE8-92CC-4F60-B408-10C8CAC34F52}"/>
              </a:ext>
            </a:extLst>
          </p:cNvPr>
          <p:cNvCxnSpPr>
            <a:cxnSpLocks/>
            <a:stCxn id="61" idx="2"/>
            <a:endCxn id="44" idx="6"/>
          </p:cNvCxnSpPr>
          <p:nvPr/>
        </p:nvCxnSpPr>
        <p:spPr>
          <a:xfrm flipH="1" flipV="1">
            <a:off x="1422911" y="2220380"/>
            <a:ext cx="4264059" cy="1531545"/>
          </a:xfrm>
          <a:prstGeom prst="straightConnector1">
            <a:avLst/>
          </a:prstGeom>
          <a:ln w="3175">
            <a:solidFill>
              <a:schemeClr val="accent5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B5538DA-5369-493A-A3A5-4C77C1150982}"/>
              </a:ext>
            </a:extLst>
          </p:cNvPr>
          <p:cNvCxnSpPr>
            <a:cxnSpLocks/>
            <a:endCxn id="44" idx="6"/>
          </p:cNvCxnSpPr>
          <p:nvPr/>
        </p:nvCxnSpPr>
        <p:spPr>
          <a:xfrm flipH="1" flipV="1">
            <a:off x="1422911" y="2220380"/>
            <a:ext cx="2226892" cy="1066036"/>
          </a:xfrm>
          <a:prstGeom prst="straightConnector1">
            <a:avLst/>
          </a:prstGeom>
          <a:ln w="3175">
            <a:solidFill>
              <a:schemeClr val="accent5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4AFDE305-1444-4A1F-BFA0-D88BB08907DE}"/>
              </a:ext>
            </a:extLst>
          </p:cNvPr>
          <p:cNvSpPr/>
          <p:nvPr/>
        </p:nvSpPr>
        <p:spPr>
          <a:xfrm>
            <a:off x="138495" y="3642697"/>
            <a:ext cx="1279225" cy="50405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Institutie</a:t>
            </a:r>
            <a:endParaRPr lang="ro-RO" sz="13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C808F65-DD38-49F4-9C3E-F5C6F51B77AA}"/>
              </a:ext>
            </a:extLst>
          </p:cNvPr>
          <p:cNvCxnSpPr>
            <a:cxnSpLocks/>
            <a:stCxn id="8" idx="2"/>
            <a:endCxn id="47" idx="6"/>
          </p:cNvCxnSpPr>
          <p:nvPr/>
        </p:nvCxnSpPr>
        <p:spPr>
          <a:xfrm flipH="1" flipV="1">
            <a:off x="1493605" y="3190674"/>
            <a:ext cx="344634" cy="212566"/>
          </a:xfrm>
          <a:prstGeom prst="straightConnector1">
            <a:avLst/>
          </a:prstGeom>
          <a:ln w="3175">
            <a:solidFill>
              <a:schemeClr val="accent5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0EF12B8-1C86-4F8D-BBCD-8E7CC1E9852C}"/>
              </a:ext>
            </a:extLst>
          </p:cNvPr>
          <p:cNvCxnSpPr>
            <a:cxnSpLocks/>
            <a:stCxn id="8" idx="2"/>
            <a:endCxn id="68" idx="6"/>
          </p:cNvCxnSpPr>
          <p:nvPr/>
        </p:nvCxnSpPr>
        <p:spPr>
          <a:xfrm flipH="1">
            <a:off x="1417720" y="3403240"/>
            <a:ext cx="420519" cy="491485"/>
          </a:xfrm>
          <a:prstGeom prst="straightConnector1">
            <a:avLst/>
          </a:prstGeom>
          <a:ln w="3175">
            <a:solidFill>
              <a:schemeClr val="accent5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F055331-FE21-43F5-9D5B-A5CD65AF541F}"/>
              </a:ext>
            </a:extLst>
          </p:cNvPr>
          <p:cNvCxnSpPr>
            <a:cxnSpLocks/>
            <a:stCxn id="12" idx="4"/>
            <a:endCxn id="45" idx="0"/>
          </p:cNvCxnSpPr>
          <p:nvPr/>
        </p:nvCxnSpPr>
        <p:spPr>
          <a:xfrm>
            <a:off x="4902251" y="4653136"/>
            <a:ext cx="63303" cy="565245"/>
          </a:xfrm>
          <a:prstGeom prst="straightConnector1">
            <a:avLst/>
          </a:prstGeom>
          <a:ln w="3175">
            <a:solidFill>
              <a:schemeClr val="accent5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2461EB6-C09D-4425-A695-172BBD6189CA}"/>
              </a:ext>
            </a:extLst>
          </p:cNvPr>
          <p:cNvCxnSpPr>
            <a:cxnSpLocks/>
            <a:stCxn id="10" idx="7"/>
            <a:endCxn id="46" idx="3"/>
          </p:cNvCxnSpPr>
          <p:nvPr/>
        </p:nvCxnSpPr>
        <p:spPr>
          <a:xfrm flipV="1">
            <a:off x="7663819" y="1510970"/>
            <a:ext cx="133109" cy="623695"/>
          </a:xfrm>
          <a:prstGeom prst="straightConnector1">
            <a:avLst/>
          </a:prstGeom>
          <a:ln w="3175">
            <a:solidFill>
              <a:schemeClr val="accent5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9C6754DC-3319-43B0-9894-54381321B403}"/>
              </a:ext>
            </a:extLst>
          </p:cNvPr>
          <p:cNvSpPr/>
          <p:nvPr/>
        </p:nvSpPr>
        <p:spPr>
          <a:xfrm>
            <a:off x="797202" y="5340202"/>
            <a:ext cx="1147624" cy="50405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 b="1" dirty="0">
                <a:solidFill>
                  <a:schemeClr val="tx1"/>
                </a:solidFill>
                <a:latin typeface="Arial Narrow" panose="020B0606020202030204" pitchFamily="34" charset="0"/>
              </a:rPr>
              <a:t>Adresa</a:t>
            </a:r>
            <a:endParaRPr lang="ro-RO" sz="13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63E8D65-8C8D-477F-817C-344C46A04B0B}"/>
              </a:ext>
            </a:extLst>
          </p:cNvPr>
          <p:cNvCxnSpPr>
            <a:cxnSpLocks/>
            <a:stCxn id="64" idx="4"/>
            <a:endCxn id="84" idx="7"/>
          </p:cNvCxnSpPr>
          <p:nvPr/>
        </p:nvCxnSpPr>
        <p:spPr>
          <a:xfrm flipH="1">
            <a:off x="1776760" y="4323632"/>
            <a:ext cx="707681" cy="1090387"/>
          </a:xfrm>
          <a:prstGeom prst="straightConnector1">
            <a:avLst/>
          </a:prstGeom>
          <a:ln w="3175">
            <a:solidFill>
              <a:schemeClr val="accent5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3BBB2586-17FA-4B94-B652-19BE213A3433}"/>
              </a:ext>
            </a:extLst>
          </p:cNvPr>
          <p:cNvSpPr txBox="1"/>
          <p:nvPr/>
        </p:nvSpPr>
        <p:spPr>
          <a:xfrm>
            <a:off x="1584447" y="1659201"/>
            <a:ext cx="4621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>
                <a:latin typeface="Arial Narrow" panose="020B0606020202030204" pitchFamily="34" charset="0"/>
              </a:rPr>
              <a:t>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C1AC211-DB37-4AC4-AA58-777D22CD2238}"/>
              </a:ext>
            </a:extLst>
          </p:cNvPr>
          <p:cNvSpPr txBox="1"/>
          <p:nvPr/>
        </p:nvSpPr>
        <p:spPr>
          <a:xfrm>
            <a:off x="1832063" y="2012756"/>
            <a:ext cx="4621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>
                <a:latin typeface="Arial Narrow" panose="020B0606020202030204" pitchFamily="34" charset="0"/>
              </a:rPr>
              <a:t>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B431ECC-4595-41DA-8A4B-F22984945E39}"/>
              </a:ext>
            </a:extLst>
          </p:cNvPr>
          <p:cNvSpPr txBox="1"/>
          <p:nvPr/>
        </p:nvSpPr>
        <p:spPr>
          <a:xfrm>
            <a:off x="1878331" y="2167937"/>
            <a:ext cx="4621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>
                <a:latin typeface="Arial Narrow" panose="020B0606020202030204" pitchFamily="34" charset="0"/>
              </a:rPr>
              <a:t>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7B10D62-34B2-4755-96E1-BC675AD01E48}"/>
              </a:ext>
            </a:extLst>
          </p:cNvPr>
          <p:cNvSpPr txBox="1"/>
          <p:nvPr/>
        </p:nvSpPr>
        <p:spPr>
          <a:xfrm>
            <a:off x="1845166" y="2363454"/>
            <a:ext cx="4621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>
                <a:latin typeface="Arial Narrow" panose="020B0606020202030204" pitchFamily="34" charset="0"/>
              </a:rPr>
              <a:t>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0FA2EA4-5204-4D5E-B730-EDA96BEC5D7A}"/>
              </a:ext>
            </a:extLst>
          </p:cNvPr>
          <p:cNvSpPr txBox="1"/>
          <p:nvPr/>
        </p:nvSpPr>
        <p:spPr>
          <a:xfrm>
            <a:off x="1997021" y="2298215"/>
            <a:ext cx="4621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>
                <a:latin typeface="Arial Narrow" panose="020B0606020202030204" pitchFamily="34" charset="0"/>
              </a:rPr>
              <a:t>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483C159-51E0-4471-8DFC-3264EB4FD625}"/>
              </a:ext>
            </a:extLst>
          </p:cNvPr>
          <p:cNvSpPr txBox="1"/>
          <p:nvPr/>
        </p:nvSpPr>
        <p:spPr>
          <a:xfrm>
            <a:off x="1522284" y="3127486"/>
            <a:ext cx="4621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>
                <a:latin typeface="Arial Narrow" panose="020B0606020202030204" pitchFamily="34" charset="0"/>
              </a:rPr>
              <a:t>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A710BD6-306D-4810-B906-88857FA16166}"/>
              </a:ext>
            </a:extLst>
          </p:cNvPr>
          <p:cNvSpPr txBox="1"/>
          <p:nvPr/>
        </p:nvSpPr>
        <p:spPr>
          <a:xfrm>
            <a:off x="1522284" y="3530470"/>
            <a:ext cx="4621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>
                <a:latin typeface="Arial Narrow" panose="020B0606020202030204" pitchFamily="34" charset="0"/>
              </a:rPr>
              <a:t>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DCAFFA9-1CB4-45A1-88BF-9C780E1C4F97}"/>
              </a:ext>
            </a:extLst>
          </p:cNvPr>
          <p:cNvSpPr txBox="1"/>
          <p:nvPr/>
        </p:nvSpPr>
        <p:spPr>
          <a:xfrm>
            <a:off x="2099987" y="4487062"/>
            <a:ext cx="4621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>
                <a:latin typeface="Arial Narrow" panose="020B0606020202030204" pitchFamily="34" charset="0"/>
              </a:rPr>
              <a:t>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B42DB6B-AED0-4A2C-B5E4-0F086687810F}"/>
              </a:ext>
            </a:extLst>
          </p:cNvPr>
          <p:cNvSpPr txBox="1"/>
          <p:nvPr/>
        </p:nvSpPr>
        <p:spPr>
          <a:xfrm>
            <a:off x="4902250" y="4714325"/>
            <a:ext cx="4621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>
                <a:latin typeface="Arial Narrow" panose="020B0606020202030204" pitchFamily="34" charset="0"/>
              </a:rPr>
              <a:t>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DC3D278-631B-4699-8F3A-92BAAA038041}"/>
              </a:ext>
            </a:extLst>
          </p:cNvPr>
          <p:cNvSpPr txBox="1"/>
          <p:nvPr/>
        </p:nvSpPr>
        <p:spPr>
          <a:xfrm>
            <a:off x="7452388" y="1720368"/>
            <a:ext cx="4621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>
                <a:latin typeface="Arial Narrow" panose="020B0606020202030204" pitchFamily="34" charset="0"/>
              </a:rPr>
              <a:t>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73F8C12-C324-4BA7-9E88-6AC5DAF79EB4}"/>
              </a:ext>
            </a:extLst>
          </p:cNvPr>
          <p:cNvSpPr/>
          <p:nvPr/>
        </p:nvSpPr>
        <p:spPr>
          <a:xfrm>
            <a:off x="6610732" y="3389243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DE927B3-30A6-4462-87CB-751C838E028E}"/>
              </a:ext>
            </a:extLst>
          </p:cNvPr>
          <p:cNvSpPr/>
          <p:nvPr/>
        </p:nvSpPr>
        <p:spPr>
          <a:xfrm>
            <a:off x="7571891" y="3829597"/>
            <a:ext cx="1107108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20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8795CFD-5BE9-4F39-BD29-48CF18D3D218}"/>
              </a:ext>
            </a:extLst>
          </p:cNvPr>
          <p:cNvSpPr/>
          <p:nvPr/>
        </p:nvSpPr>
        <p:spPr>
          <a:xfrm>
            <a:off x="6452647" y="3122712"/>
            <a:ext cx="395564" cy="31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FB4D917-FE81-4E84-9B67-6A3D4F431AB2}"/>
              </a:ext>
            </a:extLst>
          </p:cNvPr>
          <p:cNvCxnSpPr>
            <a:cxnSpLocks/>
            <a:stCxn id="61" idx="6"/>
            <a:endCxn id="111" idx="1"/>
          </p:cNvCxnSpPr>
          <p:nvPr/>
        </p:nvCxnSpPr>
        <p:spPr>
          <a:xfrm>
            <a:off x="6300720" y="3751925"/>
            <a:ext cx="1271171" cy="235014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F891488-9FC8-4F4C-9326-C827CA8048A9}"/>
              </a:ext>
            </a:extLst>
          </p:cNvPr>
          <p:cNvCxnSpPr>
            <a:cxnSpLocks/>
            <a:stCxn id="61" idx="6"/>
            <a:endCxn id="102" idx="1"/>
          </p:cNvCxnSpPr>
          <p:nvPr/>
        </p:nvCxnSpPr>
        <p:spPr>
          <a:xfrm flipV="1">
            <a:off x="6300720" y="3546585"/>
            <a:ext cx="310012" cy="20534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16381EA-4BF9-4695-8A22-5FC2A6E9FE77}"/>
              </a:ext>
            </a:extLst>
          </p:cNvPr>
          <p:cNvCxnSpPr>
            <a:cxnSpLocks/>
            <a:stCxn id="61" idx="6"/>
            <a:endCxn id="112" idx="1"/>
          </p:cNvCxnSpPr>
          <p:nvPr/>
        </p:nvCxnSpPr>
        <p:spPr>
          <a:xfrm flipV="1">
            <a:off x="6300720" y="3280054"/>
            <a:ext cx="151927" cy="47187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ACF02-B9E4-4955-AF35-3DB68C81EFC2}"/>
              </a:ext>
            </a:extLst>
          </p:cNvPr>
          <p:cNvSpPr txBox="1"/>
          <p:nvPr/>
        </p:nvSpPr>
        <p:spPr>
          <a:xfrm>
            <a:off x="6570437" y="3785193"/>
            <a:ext cx="10538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300" dirty="0" err="1">
                <a:latin typeface="Arial Narrow" panose="020B0606020202030204" pitchFamily="34" charset="0"/>
              </a:rPr>
              <a:t>varsta</a:t>
            </a:r>
            <a:endParaRPr lang="ro-RO" sz="13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68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5B72-7C58-4285-88A4-A3BBF644A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6"/>
            <a:ext cx="8229600" cy="1143000"/>
          </a:xfrm>
        </p:spPr>
        <p:txBody>
          <a:bodyPr>
            <a:normAutofit/>
          </a:bodyPr>
          <a:lstStyle/>
          <a:p>
            <a:r>
              <a:rPr lang="en-US" sz="2000" dirty="0" err="1"/>
              <a:t>Scriem</a:t>
            </a:r>
            <a:r>
              <a:rPr lang="en-US" sz="2000" dirty="0"/>
              <a:t> </a:t>
            </a:r>
            <a:r>
              <a:rPr lang="en-US" sz="2000" dirty="0" err="1"/>
              <a:t>exemplul</a:t>
            </a:r>
            <a:r>
              <a:rPr lang="en-US" sz="2000" dirty="0"/>
              <a:t> precedent </a:t>
            </a:r>
            <a:r>
              <a:rPr lang="ro-MD" sz="2000" dirty="0"/>
              <a:t>în sintaxa </a:t>
            </a:r>
            <a:r>
              <a:rPr lang="ro-MD" sz="2000" dirty="0" err="1"/>
              <a:t>Turtle</a:t>
            </a:r>
            <a:r>
              <a:rPr lang="ro-MD" sz="2000" dirty="0"/>
              <a:t>, adăugând conform recomandării câte o etichetă de tip </a:t>
            </a:r>
            <a:r>
              <a:rPr lang="ro-MD" sz="2000" err="1"/>
              <a:t>string</a:t>
            </a:r>
            <a:r>
              <a:rPr lang="ro-MD" sz="2000"/>
              <a:t> (</a:t>
            </a:r>
            <a:r>
              <a:rPr lang="ro-MD" sz="2000" b="1">
                <a:solidFill>
                  <a:srgbClr val="FF0000"/>
                </a:solidFill>
              </a:rPr>
              <a:t>rdfs</a:t>
            </a:r>
            <a:r>
              <a:rPr lang="ro-MD" sz="2000" b="1" dirty="0" err="1">
                <a:solidFill>
                  <a:srgbClr val="FF0000"/>
                </a:solidFill>
              </a:rPr>
              <a:t>:label</a:t>
            </a:r>
            <a:r>
              <a:rPr lang="ro-MD" sz="2000" dirty="0"/>
              <a:t>)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</a:t>
            </a:r>
            <a:r>
              <a:rPr lang="en-US" sz="2000" dirty="0" err="1"/>
              <a:t>orice</a:t>
            </a:r>
            <a:r>
              <a:rPr lang="en-US" sz="2000" dirty="0"/>
              <a:t> </a:t>
            </a:r>
            <a:r>
              <a:rPr lang="ro-MD" sz="2000" dirty="0"/>
              <a:t>URI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FFB1C-403B-4266-B1CD-B7DDE113D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40768"/>
            <a:ext cx="9145016" cy="52565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o-RO" sz="1400" dirty="0">
                <a:solidFill>
                  <a:srgbClr val="FF0000"/>
                </a:solidFill>
              </a:rPr>
              <a:t>@prefix : </a:t>
            </a:r>
            <a:r>
              <a:rPr lang="en-GB" sz="1400" dirty="0">
                <a:solidFill>
                  <a:srgbClr val="FF0000"/>
                </a:solidFill>
              </a:rPr>
              <a:t>&lt;http://buchmann.ro#&gt;.</a:t>
            </a:r>
            <a:endParaRPr lang="ro-MD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MD" sz="1400" dirty="0">
                <a:solidFill>
                  <a:srgbClr val="FF0000"/>
                </a:solidFill>
              </a:rPr>
              <a:t>@prefix </a:t>
            </a:r>
            <a:r>
              <a:rPr lang="ro-MD" sz="1400" dirty="0" err="1">
                <a:solidFill>
                  <a:srgbClr val="FF0000"/>
                </a:solidFill>
              </a:rPr>
              <a:t>rdfs</a:t>
            </a:r>
            <a:r>
              <a:rPr lang="ro-MD" sz="1400" dirty="0">
                <a:solidFill>
                  <a:srgbClr val="FF0000"/>
                </a:solidFill>
              </a:rPr>
              <a:t>: </a:t>
            </a:r>
            <a:r>
              <a:rPr lang="en-US" sz="1400" dirty="0">
                <a:solidFill>
                  <a:srgbClr val="FF0000"/>
                </a:solidFill>
              </a:rPr>
              <a:t>&lt;http://www.w3.org/2000/01/rdf-schema#&gt;.</a:t>
            </a:r>
            <a:r>
              <a:rPr lang="ro-MD" sz="1400" dirty="0">
                <a:solidFill>
                  <a:srgbClr val="FF0000"/>
                </a:solidFill>
              </a:rPr>
              <a:t>  </a:t>
            </a:r>
            <a:r>
              <a:rPr lang="ro-MD" sz="1400" dirty="0"/>
              <a:t>=</a:t>
            </a:r>
            <a:r>
              <a:rPr lang="en-US" sz="1400" dirty="0"/>
              <a:t>&gt; </a:t>
            </a:r>
            <a:r>
              <a:rPr lang="en-US" sz="1400" dirty="0" err="1"/>
              <a:t>adresele</a:t>
            </a:r>
            <a:r>
              <a:rPr lang="en-US" sz="1400" dirty="0"/>
              <a:t> </a:t>
            </a:r>
            <a:r>
              <a:rPr lang="en-US" sz="1400" dirty="0" err="1"/>
              <a:t>pentru</a:t>
            </a:r>
            <a:r>
              <a:rPr lang="en-US" sz="1400" dirty="0"/>
              <a:t> </a:t>
            </a:r>
            <a:r>
              <a:rPr lang="en-US" sz="1400" dirty="0" err="1"/>
              <a:t>prefixe</a:t>
            </a:r>
            <a:r>
              <a:rPr lang="en-US" sz="1400" dirty="0"/>
              <a:t> standard se g</a:t>
            </a:r>
            <a:r>
              <a:rPr lang="ro-MD" sz="1400" dirty="0" err="1"/>
              <a:t>ăsesc</a:t>
            </a:r>
            <a:r>
              <a:rPr lang="ro-MD" sz="1400" dirty="0"/>
              <a:t> pe site-ul prefix.cc</a:t>
            </a:r>
            <a:endParaRPr lang="ro-RO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:Robert	:</a:t>
            </a:r>
            <a:r>
              <a:rPr lang="en-US" sz="1400" dirty="0" err="1">
                <a:solidFill>
                  <a:srgbClr val="FF0000"/>
                </a:solidFill>
              </a:rPr>
              <a:t>lucreazaLa</a:t>
            </a:r>
            <a:r>
              <a:rPr lang="en-US" sz="1400" dirty="0">
                <a:solidFill>
                  <a:srgbClr val="FF0000"/>
                </a:solidFill>
              </a:rPr>
              <a:t> 		:UBB</a:t>
            </a:r>
            <a:r>
              <a:rPr lang="ro-MD" sz="1400" dirty="0">
                <a:solidFill>
                  <a:srgbClr val="FF0000"/>
                </a:solidFill>
              </a:rPr>
              <a:t>;</a:t>
            </a:r>
            <a:endParaRPr lang="en-US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	:</a:t>
            </a:r>
            <a:r>
              <a:rPr lang="en-US" sz="1400" dirty="0" err="1">
                <a:solidFill>
                  <a:srgbClr val="FF0000"/>
                </a:solidFill>
              </a:rPr>
              <a:t>areCopilPe</a:t>
            </a:r>
            <a:r>
              <a:rPr lang="en-US" sz="1400" dirty="0">
                <a:solidFill>
                  <a:srgbClr val="FF0000"/>
                </a:solidFill>
              </a:rPr>
              <a:t>		:</a:t>
            </a:r>
            <a:r>
              <a:rPr lang="ro-MD" sz="1400" dirty="0">
                <a:solidFill>
                  <a:srgbClr val="FF0000"/>
                </a:solidFill>
              </a:rPr>
              <a:t>Dan</a:t>
            </a:r>
            <a:r>
              <a:rPr lang="en-US" sz="1400" dirty="0">
                <a:solidFill>
                  <a:srgbClr val="FF0000"/>
                </a:solidFill>
              </a:rPr>
              <a:t>, </a:t>
            </a:r>
            <a:r>
              <a:rPr lang="en-US" sz="1400" dirty="0" err="1">
                <a:solidFill>
                  <a:srgbClr val="FF0000"/>
                </a:solidFill>
              </a:rPr>
              <a:t>Patrik</a:t>
            </a:r>
            <a:r>
              <a:rPr lang="en-US" sz="1400" dirty="0">
                <a:solidFill>
                  <a:srgbClr val="FF0000"/>
                </a:solidFill>
              </a:rPr>
              <a:t>;</a:t>
            </a:r>
            <a:endParaRPr lang="ro-MD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MD" sz="1400" dirty="0">
                <a:solidFill>
                  <a:srgbClr val="FF0000"/>
                </a:solidFill>
              </a:rPr>
              <a:t>	a 		:Persoana;</a:t>
            </a:r>
          </a:p>
          <a:p>
            <a:pPr marL="0" indent="0">
              <a:buNone/>
            </a:pPr>
            <a:r>
              <a:rPr lang="ro-MD" sz="1400" dirty="0">
                <a:solidFill>
                  <a:srgbClr val="FF0000"/>
                </a:solidFill>
              </a:rPr>
              <a:t>	</a:t>
            </a:r>
            <a:r>
              <a:rPr lang="ro-MD" sz="1400" dirty="0" err="1">
                <a:solidFill>
                  <a:srgbClr val="FF0000"/>
                </a:solidFill>
              </a:rPr>
              <a:t>rdfs:label</a:t>
            </a:r>
            <a:r>
              <a:rPr lang="ro-MD" sz="1400" dirty="0">
                <a:solidFill>
                  <a:srgbClr val="FF0000"/>
                </a:solidFill>
              </a:rPr>
              <a:t>		</a:t>
            </a:r>
            <a:r>
              <a:rPr lang="en-US" sz="1400" dirty="0">
                <a:solidFill>
                  <a:srgbClr val="FF0000"/>
                </a:solidFill>
              </a:rPr>
              <a:t>“Buchmann Robert".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:</a:t>
            </a:r>
            <a:r>
              <a:rPr lang="ro-MD" sz="1400" dirty="0">
                <a:solidFill>
                  <a:srgbClr val="FF0000"/>
                </a:solidFill>
              </a:rPr>
              <a:t>Dan</a:t>
            </a:r>
            <a:r>
              <a:rPr lang="en-US" sz="1400" dirty="0">
                <a:solidFill>
                  <a:srgbClr val="FF0000"/>
                </a:solidFill>
              </a:rPr>
              <a:t>	:</a:t>
            </a:r>
            <a:r>
              <a:rPr lang="ro-MD" sz="1400" dirty="0" err="1">
                <a:solidFill>
                  <a:srgbClr val="FF0000"/>
                </a:solidFill>
              </a:rPr>
              <a:t>iiPlace</a:t>
            </a:r>
            <a:r>
              <a:rPr lang="ro-MD" sz="1400" dirty="0">
                <a:solidFill>
                  <a:srgbClr val="FF0000"/>
                </a:solidFill>
              </a:rPr>
              <a:t>	</a:t>
            </a:r>
            <a:r>
              <a:rPr lang="en-US" sz="1400" dirty="0">
                <a:solidFill>
                  <a:srgbClr val="FF0000"/>
                </a:solidFill>
              </a:rPr>
              <a:t>	:</a:t>
            </a:r>
            <a:r>
              <a:rPr lang="ro-MD" sz="1400" dirty="0">
                <a:solidFill>
                  <a:srgbClr val="FF0000"/>
                </a:solidFill>
              </a:rPr>
              <a:t>Terminator</a:t>
            </a:r>
            <a:r>
              <a:rPr lang="en-US" sz="140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	a		:</a:t>
            </a:r>
            <a:r>
              <a:rPr lang="en-US" sz="1400" dirty="0" err="1">
                <a:solidFill>
                  <a:srgbClr val="FF0000"/>
                </a:solidFill>
              </a:rPr>
              <a:t>Persoana</a:t>
            </a:r>
            <a:r>
              <a:rPr lang="en-US" sz="140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	:</a:t>
            </a:r>
            <a:r>
              <a:rPr lang="en-US" sz="1400" dirty="0" err="1">
                <a:solidFill>
                  <a:srgbClr val="FF0000"/>
                </a:solidFill>
              </a:rPr>
              <a:t>cunoastePe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ro-MD" sz="1400" dirty="0">
                <a:solidFill>
                  <a:srgbClr val="FF0000"/>
                </a:solidFill>
              </a:rPr>
              <a:t>		</a:t>
            </a:r>
            <a:r>
              <a:rPr lang="en-US" sz="1400" dirty="0">
                <a:solidFill>
                  <a:srgbClr val="FF0000"/>
                </a:solidFill>
              </a:rPr>
              <a:t>[a :</a:t>
            </a:r>
            <a:r>
              <a:rPr lang="en-US" sz="1400" dirty="0" err="1">
                <a:solidFill>
                  <a:srgbClr val="FF0000"/>
                </a:solidFill>
              </a:rPr>
              <a:t>Persoana</a:t>
            </a:r>
            <a:r>
              <a:rPr lang="en-US" sz="1400" dirty="0">
                <a:solidFill>
                  <a:srgbClr val="FF0000"/>
                </a:solidFill>
              </a:rPr>
              <a:t>; </a:t>
            </a:r>
            <a:r>
              <a:rPr lang="ro-MD" sz="1400" dirty="0">
                <a:solidFill>
                  <a:srgbClr val="FF0000"/>
                </a:solidFill>
              </a:rPr>
              <a:t>:</a:t>
            </a:r>
            <a:r>
              <a:rPr lang="ro-MD" sz="1400" dirty="0" err="1">
                <a:solidFill>
                  <a:srgbClr val="FF0000"/>
                </a:solidFill>
              </a:rPr>
              <a:t>varsta</a:t>
            </a:r>
            <a:r>
              <a:rPr lang="ro-MD" sz="1400" dirty="0">
                <a:solidFill>
                  <a:srgbClr val="FF0000"/>
                </a:solidFill>
              </a:rPr>
              <a:t> 20; </a:t>
            </a:r>
            <a:r>
              <a:rPr lang="en-US" sz="1400" dirty="0">
                <a:solidFill>
                  <a:srgbClr val="FF0000"/>
                </a:solidFill>
              </a:rPr>
              <a:t>:</a:t>
            </a:r>
            <a:r>
              <a:rPr lang="en-US" sz="1400" dirty="0" err="1">
                <a:solidFill>
                  <a:srgbClr val="FF0000"/>
                </a:solidFill>
              </a:rPr>
              <a:t>traiesteLa</a:t>
            </a:r>
            <a:r>
              <a:rPr lang="en-US" sz="1400" dirty="0">
                <a:solidFill>
                  <a:srgbClr val="FF0000"/>
                </a:solidFill>
              </a:rPr>
              <a:t> :</a:t>
            </a:r>
            <a:r>
              <a:rPr lang="en-US" sz="1400" dirty="0" err="1">
                <a:solidFill>
                  <a:srgbClr val="FF0000"/>
                </a:solidFill>
              </a:rPr>
              <a:t>ClujNapoca</a:t>
            </a:r>
            <a:r>
              <a:rPr lang="en-US" sz="1400" dirty="0">
                <a:solidFill>
                  <a:srgbClr val="FF0000"/>
                </a:solidFill>
              </a:rPr>
              <a:t>];</a:t>
            </a:r>
            <a:r>
              <a:rPr lang="ro-MD" sz="1400" dirty="0">
                <a:solidFill>
                  <a:srgbClr val="FF0000"/>
                </a:solidFill>
              </a:rPr>
              <a:t> </a:t>
            </a:r>
            <a:r>
              <a:rPr lang="ro-MD" sz="1400" dirty="0"/>
              <a:t> =</a:t>
            </a:r>
            <a:r>
              <a:rPr lang="en-US" sz="1400" dirty="0"/>
              <a:t>&gt; nod </a:t>
            </a:r>
            <a:r>
              <a:rPr lang="en-US" sz="1400" dirty="0" err="1"/>
              <a:t>anonim</a:t>
            </a:r>
            <a:r>
              <a:rPr lang="en-US" sz="1400" dirty="0"/>
              <a:t> c</a:t>
            </a:r>
            <a:r>
              <a:rPr lang="ro-MD" sz="1400" dirty="0" err="1"/>
              <a:t>ărui</a:t>
            </a:r>
            <a:r>
              <a:rPr lang="ro-MD" sz="1400" dirty="0"/>
              <a:t> nu îi dăm ID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	</a:t>
            </a:r>
            <a:r>
              <a:rPr lang="en-US" sz="1400" dirty="0" err="1">
                <a:solidFill>
                  <a:srgbClr val="FF0000"/>
                </a:solidFill>
              </a:rPr>
              <a:t>rdfs:label</a:t>
            </a:r>
            <a:r>
              <a:rPr lang="en-US" sz="1400" dirty="0">
                <a:solidFill>
                  <a:srgbClr val="FF0000"/>
                </a:solidFill>
              </a:rPr>
              <a:t>		"Buchmann </a:t>
            </a:r>
            <a:r>
              <a:rPr lang="ro-MD" sz="1400" dirty="0">
                <a:solidFill>
                  <a:srgbClr val="FF0000"/>
                </a:solidFill>
              </a:rPr>
              <a:t>D</a:t>
            </a:r>
            <a:r>
              <a:rPr lang="en-US" sz="1400" dirty="0">
                <a:solidFill>
                  <a:srgbClr val="FF0000"/>
                </a:solidFill>
              </a:rPr>
              <a:t>an".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:</a:t>
            </a:r>
            <a:r>
              <a:rPr lang="en-US" sz="1400" dirty="0" err="1">
                <a:solidFill>
                  <a:srgbClr val="FF0000"/>
                </a:solidFill>
              </a:rPr>
              <a:t>Patrik</a:t>
            </a:r>
            <a:r>
              <a:rPr lang="en-US" sz="1400" dirty="0">
                <a:solidFill>
                  <a:srgbClr val="FF0000"/>
                </a:solidFill>
              </a:rPr>
              <a:t>	:</a:t>
            </a:r>
            <a:r>
              <a:rPr lang="en-US" sz="1400" dirty="0" err="1">
                <a:solidFill>
                  <a:srgbClr val="FF0000"/>
                </a:solidFill>
              </a:rPr>
              <a:t>traiesteLa</a:t>
            </a:r>
            <a:r>
              <a:rPr lang="en-US" sz="1400" dirty="0">
                <a:solidFill>
                  <a:srgbClr val="FF0000"/>
                </a:solidFill>
              </a:rPr>
              <a:t>	</a:t>
            </a:r>
            <a:r>
              <a:rPr lang="en-US" sz="1400">
                <a:solidFill>
                  <a:srgbClr val="FF0000"/>
                </a:solidFill>
              </a:rPr>
              <a:t>	:</a:t>
            </a:r>
            <a:r>
              <a:rPr lang="ro-MD" sz="1400">
                <a:solidFill>
                  <a:srgbClr val="FF0000"/>
                </a:solidFill>
              </a:rPr>
              <a:t>ClujNapoca</a:t>
            </a:r>
            <a:r>
              <a:rPr lang="en-US" sz="1400">
                <a:solidFill>
                  <a:srgbClr val="FF0000"/>
                </a:solidFill>
              </a:rPr>
              <a:t>;</a:t>
            </a:r>
            <a:endParaRPr lang="en-US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	a		:</a:t>
            </a:r>
            <a:r>
              <a:rPr lang="en-US" sz="1400" dirty="0" err="1">
                <a:solidFill>
                  <a:srgbClr val="FF0000"/>
                </a:solidFill>
              </a:rPr>
              <a:t>Persoana</a:t>
            </a:r>
            <a:r>
              <a:rPr lang="en-US" sz="140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	</a:t>
            </a:r>
            <a:r>
              <a:rPr lang="en-US" sz="1400" dirty="0" err="1">
                <a:solidFill>
                  <a:srgbClr val="FF0000"/>
                </a:solidFill>
              </a:rPr>
              <a:t>rdfs:label</a:t>
            </a:r>
            <a:r>
              <a:rPr lang="en-US" sz="1400" dirty="0">
                <a:solidFill>
                  <a:srgbClr val="FF0000"/>
                </a:solidFill>
              </a:rPr>
              <a:t>		"Buchmann </a:t>
            </a:r>
            <a:r>
              <a:rPr lang="en-US" sz="1400" dirty="0" err="1">
                <a:solidFill>
                  <a:srgbClr val="FF0000"/>
                </a:solidFill>
              </a:rPr>
              <a:t>Patrik</a:t>
            </a:r>
            <a:r>
              <a:rPr lang="en-US" sz="1400" dirty="0">
                <a:solidFill>
                  <a:srgbClr val="FF0000"/>
                </a:solidFill>
              </a:rPr>
              <a:t>".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:Susana	:</a:t>
            </a:r>
            <a:r>
              <a:rPr lang="en-US" sz="1400" dirty="0" err="1">
                <a:solidFill>
                  <a:srgbClr val="FF0000"/>
                </a:solidFill>
              </a:rPr>
              <a:t>areCopilPe</a:t>
            </a:r>
            <a:r>
              <a:rPr lang="en-US" sz="1400" dirty="0">
                <a:solidFill>
                  <a:srgbClr val="FF0000"/>
                </a:solidFill>
              </a:rPr>
              <a:t>		:Robert;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	a		:</a:t>
            </a:r>
            <a:r>
              <a:rPr lang="en-US" sz="1400" dirty="0" err="1">
                <a:solidFill>
                  <a:srgbClr val="FF0000"/>
                </a:solidFill>
              </a:rPr>
              <a:t>Persoana</a:t>
            </a:r>
            <a:r>
              <a:rPr lang="en-US" sz="140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	</a:t>
            </a:r>
            <a:r>
              <a:rPr lang="en-US" sz="1400" dirty="0" err="1">
                <a:solidFill>
                  <a:srgbClr val="FF0000"/>
                </a:solidFill>
              </a:rPr>
              <a:t>rdfs:label</a:t>
            </a:r>
            <a:r>
              <a:rPr lang="en-US" sz="1400" dirty="0">
                <a:solidFill>
                  <a:srgbClr val="FF0000"/>
                </a:solidFill>
              </a:rPr>
              <a:t>		"Buchmann Susana".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:UBB	:</a:t>
            </a:r>
            <a:r>
              <a:rPr lang="en-US" sz="1400" dirty="0" err="1">
                <a:solidFill>
                  <a:srgbClr val="FF0000"/>
                </a:solidFill>
              </a:rPr>
              <a:t>areAdresa</a:t>
            </a:r>
            <a:r>
              <a:rPr lang="en-US" sz="1400" dirty="0">
                <a:solidFill>
                  <a:srgbClr val="FF0000"/>
                </a:solidFill>
              </a:rPr>
              <a:t>		[a :</a:t>
            </a:r>
            <a:r>
              <a:rPr lang="en-US" sz="1400" dirty="0" err="1">
                <a:solidFill>
                  <a:srgbClr val="FF0000"/>
                </a:solidFill>
              </a:rPr>
              <a:t>Adresa</a:t>
            </a:r>
            <a:r>
              <a:rPr lang="en-US" sz="1400" dirty="0">
                <a:solidFill>
                  <a:srgbClr val="FF0000"/>
                </a:solidFill>
              </a:rPr>
              <a:t>; :nr 1; :</a:t>
            </a:r>
            <a:r>
              <a:rPr lang="en-US" sz="1400" dirty="0" err="1">
                <a:solidFill>
                  <a:srgbClr val="FF0000"/>
                </a:solidFill>
              </a:rPr>
              <a:t>strada</a:t>
            </a:r>
            <a:r>
              <a:rPr lang="en-US" sz="1400" dirty="0">
                <a:solidFill>
                  <a:srgbClr val="FF0000"/>
                </a:solidFill>
              </a:rPr>
              <a:t> “</a:t>
            </a:r>
            <a:r>
              <a:rPr lang="en-US" sz="1400" dirty="0" err="1">
                <a:solidFill>
                  <a:srgbClr val="FF0000"/>
                </a:solidFill>
              </a:rPr>
              <a:t>Kogalniceanu</a:t>
            </a:r>
            <a:r>
              <a:rPr lang="en-US" sz="1400" dirty="0">
                <a:solidFill>
                  <a:srgbClr val="FF0000"/>
                </a:solidFill>
              </a:rPr>
              <a:t>”; :</a:t>
            </a:r>
            <a:r>
              <a:rPr lang="en-US" sz="1400" dirty="0" err="1">
                <a:solidFill>
                  <a:srgbClr val="FF0000"/>
                </a:solidFill>
              </a:rPr>
              <a:t>localitatea</a:t>
            </a:r>
            <a:r>
              <a:rPr lang="en-US" sz="1400" dirty="0">
                <a:solidFill>
                  <a:srgbClr val="FF0000"/>
                </a:solidFill>
              </a:rPr>
              <a:t> :</a:t>
            </a:r>
            <a:r>
              <a:rPr lang="en-US" sz="1400" dirty="0" err="1">
                <a:solidFill>
                  <a:srgbClr val="FF0000"/>
                </a:solidFill>
              </a:rPr>
              <a:t>ClujNapoca</a:t>
            </a:r>
            <a:r>
              <a:rPr lang="en-US" sz="1400" dirty="0">
                <a:solidFill>
                  <a:srgbClr val="FF0000"/>
                </a:solidFill>
              </a:rPr>
              <a:t>];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	a		:</a:t>
            </a:r>
            <a:r>
              <a:rPr lang="en-US" sz="1400" dirty="0" err="1">
                <a:solidFill>
                  <a:srgbClr val="FF0000"/>
                </a:solidFill>
              </a:rPr>
              <a:t>Universitate</a:t>
            </a:r>
            <a:r>
              <a:rPr lang="en-US" sz="1400" dirty="0">
                <a:solidFill>
                  <a:srgbClr val="FF0000"/>
                </a:solidFill>
              </a:rPr>
              <a:t>, :</a:t>
            </a:r>
            <a:r>
              <a:rPr lang="en-US" sz="1400" dirty="0" err="1">
                <a:solidFill>
                  <a:srgbClr val="FF0000"/>
                </a:solidFill>
              </a:rPr>
              <a:t>Institutie</a:t>
            </a:r>
            <a:r>
              <a:rPr lang="en-US" sz="140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	</a:t>
            </a:r>
            <a:r>
              <a:rPr lang="en-US" sz="1400" dirty="0" err="1">
                <a:solidFill>
                  <a:srgbClr val="FF0000"/>
                </a:solidFill>
              </a:rPr>
              <a:t>rdfs:label</a:t>
            </a:r>
            <a:r>
              <a:rPr lang="en-US" sz="1400" dirty="0">
                <a:solidFill>
                  <a:srgbClr val="FF0000"/>
                </a:solidFill>
              </a:rPr>
              <a:t>		"</a:t>
            </a:r>
            <a:r>
              <a:rPr lang="en-US" sz="1400" dirty="0" err="1">
                <a:solidFill>
                  <a:srgbClr val="FF0000"/>
                </a:solidFill>
              </a:rPr>
              <a:t>Universitatea</a:t>
            </a:r>
            <a:r>
              <a:rPr lang="en-US" sz="1400" dirty="0">
                <a:solidFill>
                  <a:srgbClr val="FF0000"/>
                </a:solidFill>
              </a:rPr>
              <a:t> Babe</a:t>
            </a:r>
            <a:r>
              <a:rPr lang="ro-MD" sz="1400" dirty="0">
                <a:solidFill>
                  <a:srgbClr val="FF0000"/>
                </a:solidFill>
              </a:rPr>
              <a:t>ș-Bolyai</a:t>
            </a:r>
            <a:r>
              <a:rPr lang="en-US" sz="1400" dirty="0">
                <a:solidFill>
                  <a:srgbClr val="FF0000"/>
                </a:solidFill>
              </a:rPr>
              <a:t>".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:</a:t>
            </a:r>
            <a:r>
              <a:rPr lang="en-US" sz="1400" dirty="0" err="1">
                <a:solidFill>
                  <a:srgbClr val="FF0000"/>
                </a:solidFill>
              </a:rPr>
              <a:t>ClujNapoca</a:t>
            </a:r>
            <a:r>
              <a:rPr lang="en-US" sz="1400" dirty="0">
                <a:solidFill>
                  <a:srgbClr val="FF0000"/>
                </a:solidFill>
              </a:rPr>
              <a:t>	a		:</a:t>
            </a:r>
            <a:r>
              <a:rPr lang="en-US" sz="1400" dirty="0" err="1">
                <a:solidFill>
                  <a:srgbClr val="FF0000"/>
                </a:solidFill>
              </a:rPr>
              <a:t>Oras</a:t>
            </a:r>
            <a:r>
              <a:rPr lang="en-US" sz="140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	</a:t>
            </a:r>
            <a:r>
              <a:rPr lang="en-US" sz="1400" dirty="0" err="1">
                <a:solidFill>
                  <a:srgbClr val="FF0000"/>
                </a:solidFill>
              </a:rPr>
              <a:t>rdfs:label</a:t>
            </a:r>
            <a:r>
              <a:rPr lang="en-US" sz="1400" dirty="0">
                <a:solidFill>
                  <a:srgbClr val="FF0000"/>
                </a:solidFill>
              </a:rPr>
              <a:t>		"Cluj </a:t>
            </a:r>
            <a:r>
              <a:rPr lang="en-US" sz="1400" dirty="0" err="1">
                <a:solidFill>
                  <a:srgbClr val="FF0000"/>
                </a:solidFill>
              </a:rPr>
              <a:t>Napoca</a:t>
            </a:r>
            <a:r>
              <a:rPr lang="en-US" sz="1400" dirty="0">
                <a:solidFill>
                  <a:srgbClr val="FF0000"/>
                </a:solidFill>
              </a:rPr>
              <a:t>".</a:t>
            </a:r>
          </a:p>
          <a:p>
            <a:pPr marL="0" indent="0">
              <a:buNone/>
            </a:pPr>
            <a:r>
              <a:rPr lang="en-US" sz="1400">
                <a:solidFill>
                  <a:srgbClr val="FF0000"/>
                </a:solidFill>
              </a:rPr>
              <a:t>:</a:t>
            </a:r>
            <a:r>
              <a:rPr lang="ro-MD" sz="1400" dirty="0">
                <a:solidFill>
                  <a:srgbClr val="FF0000"/>
                </a:solidFill>
              </a:rPr>
              <a:t>Terminator</a:t>
            </a:r>
            <a:r>
              <a:rPr lang="en-US" sz="1400" dirty="0">
                <a:solidFill>
                  <a:srgbClr val="FF0000"/>
                </a:solidFill>
              </a:rPr>
              <a:t>	a		:</a:t>
            </a:r>
            <a:r>
              <a:rPr lang="en-US" sz="1400" dirty="0" err="1">
                <a:solidFill>
                  <a:srgbClr val="FF0000"/>
                </a:solidFill>
              </a:rPr>
              <a:t>Culoare</a:t>
            </a:r>
            <a:r>
              <a:rPr lang="en-US" sz="140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	</a:t>
            </a:r>
            <a:r>
              <a:rPr lang="en-US" sz="1400" dirty="0" err="1">
                <a:solidFill>
                  <a:srgbClr val="FF0000"/>
                </a:solidFill>
              </a:rPr>
              <a:t>rdfs:label</a:t>
            </a:r>
            <a:r>
              <a:rPr lang="en-US" sz="1400" dirty="0">
                <a:solidFill>
                  <a:srgbClr val="FF0000"/>
                </a:solidFill>
              </a:rPr>
              <a:t>		"</a:t>
            </a:r>
            <a:r>
              <a:rPr lang="ro-MD" sz="1400" dirty="0">
                <a:solidFill>
                  <a:srgbClr val="FF0000"/>
                </a:solidFill>
              </a:rPr>
              <a:t>The Terminator</a:t>
            </a:r>
            <a:r>
              <a:rPr lang="en-US" sz="1400" dirty="0">
                <a:solidFill>
                  <a:srgbClr val="FF0000"/>
                </a:solidFill>
              </a:rPr>
              <a:t>".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80318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38328"/>
          </a:xfrm>
        </p:spPr>
        <p:txBody>
          <a:bodyPr>
            <a:normAutofit fontScale="92500" lnSpcReduction="20000"/>
          </a:bodyPr>
          <a:lstStyle/>
          <a:p>
            <a:r>
              <a:rPr lang="en-GB" sz="2000" b="1" dirty="0"/>
              <a:t>2012: </a:t>
            </a:r>
            <a:r>
              <a:rPr lang="ro-MD" sz="2000" b="1" dirty="0"/>
              <a:t>Apare </a:t>
            </a:r>
            <a:r>
              <a:rPr lang="en-GB" sz="2000" b="1" dirty="0" err="1"/>
              <a:t>Wikidata</a:t>
            </a:r>
            <a:r>
              <a:rPr lang="ro-MD" sz="2000" b="1" dirty="0"/>
              <a:t>, </a:t>
            </a:r>
            <a:r>
              <a:rPr lang="ro-MD" sz="2000" dirty="0">
                <a:solidFill>
                  <a:srgbClr val="FF0000"/>
                </a:solidFill>
              </a:rPr>
              <a:t>alternativa americană la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dirty="0" err="1">
                <a:solidFill>
                  <a:srgbClr val="FF0000"/>
                </a:solidFill>
              </a:rPr>
              <a:t>DBPedia</a:t>
            </a:r>
            <a:r>
              <a:rPr lang="en-GB" sz="2000" dirty="0"/>
              <a:t>, </a:t>
            </a:r>
            <a:r>
              <a:rPr lang="ro-RO" sz="2000" dirty="0"/>
              <a:t>cu suport direct de la Google și </a:t>
            </a:r>
            <a:r>
              <a:rPr lang="ro-RO" sz="2000" dirty="0" err="1"/>
              <a:t>Wikipedia</a:t>
            </a:r>
            <a:endParaRPr lang="en-GB" sz="1600" dirty="0"/>
          </a:p>
          <a:p>
            <a:pPr algn="just"/>
            <a:endParaRPr lang="ro-MD" sz="2000" b="1" dirty="0"/>
          </a:p>
          <a:p>
            <a:pPr algn="just"/>
            <a:r>
              <a:rPr lang="en-GB" sz="2000" b="1" dirty="0"/>
              <a:t>2012</a:t>
            </a:r>
            <a:r>
              <a:rPr lang="en-GB" sz="2000" b="1"/>
              <a:t>: </a:t>
            </a:r>
            <a:r>
              <a:rPr lang="ro-RO" sz="2000" b="1"/>
              <a:t>Apare </a:t>
            </a:r>
            <a:r>
              <a:rPr lang="ro-MD" sz="2000" b="1"/>
              <a:t>Google </a:t>
            </a:r>
            <a:r>
              <a:rPr lang="ro-MD" sz="2000" b="1" err="1"/>
              <a:t>Knowledge</a:t>
            </a:r>
            <a:r>
              <a:rPr lang="ro-MD" sz="2000" b="1"/>
              <a:t> Graph </a:t>
            </a:r>
            <a:r>
              <a:rPr lang="ro-MD" sz="2000"/>
              <a:t>(populat din Wikidata </a:t>
            </a:r>
            <a:r>
              <a:rPr lang="ro-MD" sz="2000" dirty="0"/>
              <a:t>+ grafuri publicate în cod </a:t>
            </a:r>
            <a:r>
              <a:rPr lang="ro-MD" sz="2000"/>
              <a:t>HTML folosind </a:t>
            </a:r>
            <a:r>
              <a:rPr lang="ro-MD" sz="2000" dirty="0"/>
              <a:t>Schema.org). Urmează inițiative similare de la Yahoo, Microsoft etc.</a:t>
            </a:r>
            <a:endParaRPr lang="en-GB" sz="2000" dirty="0"/>
          </a:p>
          <a:p>
            <a:endParaRPr lang="ro-MD" sz="2000" b="1" dirty="0"/>
          </a:p>
          <a:p>
            <a:r>
              <a:rPr lang="en-GB" sz="2000" b="1" dirty="0"/>
              <a:t>2015</a:t>
            </a:r>
            <a:r>
              <a:rPr lang="en-GB" sz="2000" b="1"/>
              <a:t>: Google</a:t>
            </a:r>
            <a:r>
              <a:rPr lang="ro-RO" sz="2000" b="1"/>
              <a:t> Knowledge Graph se</a:t>
            </a:r>
            <a:r>
              <a:rPr lang="en-GB" sz="2000" b="1"/>
              <a:t> </a:t>
            </a:r>
            <a:r>
              <a:rPr lang="ro-RO" sz="2000">
                <a:solidFill>
                  <a:srgbClr val="FF0000"/>
                </a:solidFill>
              </a:rPr>
              <a:t>deschide</a:t>
            </a:r>
            <a:r>
              <a:rPr lang="en-GB" sz="2000">
                <a:solidFill>
                  <a:srgbClr val="FF0000"/>
                </a:solidFill>
              </a:rPr>
              <a:t> </a:t>
            </a:r>
            <a:r>
              <a:rPr lang="ro-RO" sz="2000">
                <a:solidFill>
                  <a:srgbClr val="FF0000"/>
                </a:solidFill>
              </a:rPr>
              <a:t>pentru </a:t>
            </a:r>
            <a:r>
              <a:rPr lang="ro-RO" sz="2000" dirty="0">
                <a:solidFill>
                  <a:srgbClr val="FF0000"/>
                </a:solidFill>
              </a:rPr>
              <a:t>interogări publice</a:t>
            </a:r>
            <a:r>
              <a:rPr lang="ro-RO" sz="2000" dirty="0"/>
              <a:t> (rezultate returnate în format JSON-LD)</a:t>
            </a:r>
            <a:endParaRPr lang="en-GB" sz="2000" dirty="0"/>
          </a:p>
          <a:p>
            <a:pPr marL="0" indent="0">
              <a:buNone/>
            </a:pPr>
            <a:r>
              <a:rPr lang="en-GB" sz="2000" dirty="0"/>
              <a:t>http://searchengineland.com/laymans-visual-guide-googles-knowledge-graph-search-api-241935</a:t>
            </a:r>
          </a:p>
          <a:p>
            <a:endParaRPr lang="ro-MD" sz="2000" b="1" dirty="0"/>
          </a:p>
          <a:p>
            <a:r>
              <a:rPr lang="en-GB" sz="2000" b="1" dirty="0"/>
              <a:t>201</a:t>
            </a:r>
            <a:r>
              <a:rPr lang="ro-RO" sz="2000" b="1" dirty="0"/>
              <a:t>6</a:t>
            </a:r>
            <a:r>
              <a:rPr lang="en-GB" sz="2000" b="1" dirty="0"/>
              <a:t>: </a:t>
            </a:r>
            <a:r>
              <a:rPr lang="ro-RO" sz="2000" b="1" dirty="0" err="1"/>
              <a:t>LinkedIn</a:t>
            </a:r>
            <a:r>
              <a:rPr lang="en-GB" sz="2000" dirty="0"/>
              <a:t> </a:t>
            </a:r>
            <a:r>
              <a:rPr lang="ro-RO" sz="2000" dirty="0"/>
              <a:t>anunță propriul graf, construit prin metode </a:t>
            </a:r>
            <a:r>
              <a:rPr lang="ro-RO" sz="2000" dirty="0" err="1"/>
              <a:t>Machine</a:t>
            </a:r>
            <a:r>
              <a:rPr lang="ro-RO" sz="2000" dirty="0"/>
              <a:t> </a:t>
            </a:r>
            <a:r>
              <a:rPr lang="ro-RO" sz="2000" dirty="0" err="1"/>
              <a:t>Learning</a:t>
            </a:r>
            <a:endParaRPr lang="en-GB" sz="2000" dirty="0"/>
          </a:p>
          <a:p>
            <a:pPr marL="0" indent="0">
              <a:buNone/>
            </a:pPr>
            <a:r>
              <a:rPr lang="de-AT" sz="2000" dirty="0"/>
              <a:t>https://engineering.linkedin.com/blog/2016/10/building-the-linkedin-knowledge-graph</a:t>
            </a:r>
            <a:endParaRPr lang="ro-RO" sz="2000" dirty="0"/>
          </a:p>
          <a:p>
            <a:endParaRPr lang="ro-RO" sz="2000" b="1" dirty="0"/>
          </a:p>
          <a:p>
            <a:r>
              <a:rPr lang="ro-RO" sz="2000" b="1" dirty="0"/>
              <a:t>2017: Thomson Reuters </a:t>
            </a:r>
            <a:r>
              <a:rPr lang="ro-RO" sz="2000" dirty="0">
                <a:solidFill>
                  <a:srgbClr val="FF0000"/>
                </a:solidFill>
              </a:rPr>
              <a:t>începe să publice date financiare printr-un API de grafuri</a:t>
            </a:r>
          </a:p>
          <a:p>
            <a:pPr marL="0" indent="0">
              <a:buNone/>
            </a:pPr>
            <a:r>
              <a:rPr lang="de-AT" sz="2000" dirty="0"/>
              <a:t>https://www.thomsonreuters.com/en/press-releases/2017/october/thomson-reuters-launches-first-of-its-kind-knowledge-graph-feed</a:t>
            </a:r>
            <a:r>
              <a:rPr lang="de-AT" sz="2000"/>
              <a:t>.html</a:t>
            </a:r>
            <a:endParaRPr lang="ro-RO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9A0B09-4794-4553-AD29-317C85EB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o-RO" sz="3000" dirty="0"/>
              <a:t>Istoric </a:t>
            </a:r>
            <a:r>
              <a:rPr lang="ro-RO" sz="3000"/>
              <a:t>Web Semantic</a:t>
            </a:r>
            <a:endParaRPr lang="de-AT" sz="3000" dirty="0"/>
          </a:p>
        </p:txBody>
      </p:sp>
    </p:spTree>
    <p:extLst>
      <p:ext uri="{BB962C8B-B14F-4D97-AF65-F5344CB8AC3E}">
        <p14:creationId xmlns:p14="http://schemas.microsoft.com/office/powerpoint/2010/main" val="173189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109443" y="4185064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Robert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779602" y="5131412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UBB</a:t>
            </a:r>
          </a:p>
        </p:txBody>
      </p:sp>
      <p:sp>
        <p:nvSpPr>
          <p:cNvPr id="9" name="Oval 8"/>
          <p:cNvSpPr/>
          <p:nvPr/>
        </p:nvSpPr>
        <p:spPr>
          <a:xfrm>
            <a:off x="5801395" y="3858107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>
                <a:solidFill>
                  <a:schemeClr val="tx1"/>
                </a:solidFill>
                <a:latin typeface="Arial Narrow" panose="020B0606020202030204" pitchFamily="34" charset="0"/>
              </a:rPr>
              <a:t>Dan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529587" y="4041048"/>
            <a:ext cx="116587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Terminator</a:t>
            </a:r>
          </a:p>
        </p:txBody>
      </p:sp>
      <p:sp>
        <p:nvSpPr>
          <p:cNvPr id="11" name="Oval 10"/>
          <p:cNvSpPr/>
          <p:nvPr/>
        </p:nvSpPr>
        <p:spPr>
          <a:xfrm>
            <a:off x="2877006" y="3116113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 Narrow" panose="020B0606020202030204" pitchFamily="34" charset="0"/>
              </a:rPr>
              <a:t>Susana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20072" y="6129280"/>
            <a:ext cx="1296143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>
                <a:solidFill>
                  <a:schemeClr val="tx1"/>
                </a:solidFill>
                <a:latin typeface="Arial Narrow" panose="020B0606020202030204" pitchFamily="34" charset="0"/>
              </a:rPr>
              <a:t>ClujNapoca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577259" y="5131412"/>
            <a:ext cx="936104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Patrik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5" name="Straight Arrow Connector 14"/>
          <p:cNvCxnSpPr>
            <a:stCxn id="11" idx="5"/>
            <a:endCxn id="5" idx="1"/>
          </p:cNvCxnSpPr>
          <p:nvPr/>
        </p:nvCxnSpPr>
        <p:spPr>
          <a:xfrm>
            <a:off x="3676021" y="3546352"/>
            <a:ext cx="570511" cy="71252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6"/>
            <a:endCxn id="9" idx="2"/>
          </p:cNvCxnSpPr>
          <p:nvPr/>
        </p:nvCxnSpPr>
        <p:spPr>
          <a:xfrm flipV="1">
            <a:off x="5045547" y="4110135"/>
            <a:ext cx="755848" cy="326957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9" idx="6"/>
            <a:endCxn id="10" idx="2"/>
          </p:cNvCxnSpPr>
          <p:nvPr/>
        </p:nvCxnSpPr>
        <p:spPr>
          <a:xfrm>
            <a:off x="6737499" y="4110135"/>
            <a:ext cx="792088" cy="18294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4"/>
            <a:endCxn id="13" idx="0"/>
          </p:cNvCxnSpPr>
          <p:nvPr/>
        </p:nvCxnSpPr>
        <p:spPr>
          <a:xfrm>
            <a:off x="4577495" y="4689120"/>
            <a:ext cx="467816" cy="44229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8" idx="7"/>
          </p:cNvCxnSpPr>
          <p:nvPr/>
        </p:nvCxnSpPr>
        <p:spPr>
          <a:xfrm flipH="1">
            <a:off x="3578617" y="4615303"/>
            <a:ext cx="667915" cy="589926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13" idx="4"/>
            <a:endCxn id="12" idx="1"/>
          </p:cNvCxnSpPr>
          <p:nvPr/>
        </p:nvCxnSpPr>
        <p:spPr>
          <a:xfrm>
            <a:off x="5045311" y="5635468"/>
            <a:ext cx="364577" cy="56762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811403" y="4031175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47654" y="3775922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i="1">
                <a:solidFill>
                  <a:srgbClr val="FF0000"/>
                </a:solidFill>
                <a:latin typeface="Arial Narrow" panose="020B0606020202030204" pitchFamily="34" charset="0"/>
              </a:rPr>
              <a:t>mamaLui</a:t>
            </a:r>
            <a:endParaRPr lang="ro-RO" sz="1300" i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12841" y="4756377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areCopilPe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35902" y="4671421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lucreazaLa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01847" y="5765393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traiesteLa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37499" y="3802358"/>
            <a:ext cx="14689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 err="1">
                <a:latin typeface="Arial Narrow" panose="020B0606020202030204" pitchFamily="34" charset="0"/>
              </a:rPr>
              <a:t>iiPlace</a:t>
            </a:r>
            <a:endParaRPr lang="ro-RO" sz="1300" dirty="0">
              <a:latin typeface="Arial Narrow" panose="020B0606020202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5166" y="62485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000" b="1" dirty="0"/>
              <a:t>Raționarea automată (</a:t>
            </a:r>
            <a:r>
              <a:rPr lang="ro-RO" sz="2000" b="1" dirty="0" err="1"/>
              <a:t>Reasoning</a:t>
            </a:r>
            <a:r>
              <a:rPr lang="ro-RO" sz="2000" b="1" dirty="0"/>
              <a:t>).</a:t>
            </a:r>
            <a:r>
              <a:rPr lang="ro-RO" sz="2000" dirty="0"/>
              <a:t> Exemple:</a:t>
            </a:r>
            <a:endParaRPr lang="de-AT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7E1775-C68B-480E-97FB-045F339E2071}"/>
              </a:ext>
            </a:extLst>
          </p:cNvPr>
          <p:cNvSpPr/>
          <p:nvPr/>
        </p:nvSpPr>
        <p:spPr>
          <a:xfrm>
            <a:off x="107504" y="365150"/>
            <a:ext cx="8856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dirty="0"/>
              <a:t>Generarea de relații noi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dirty="0"/>
              <a:t>Generarea de tipuri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dirty="0"/>
              <a:t>Marcarea de contradicții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2D3FB8C-8E3B-4A24-B58F-305B8A921981}"/>
              </a:ext>
            </a:extLst>
          </p:cNvPr>
          <p:cNvSpPr/>
          <p:nvPr/>
        </p:nvSpPr>
        <p:spPr>
          <a:xfrm>
            <a:off x="7866532" y="3290416"/>
            <a:ext cx="1165876" cy="292388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Film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3C73304-E9AD-4776-BBFD-351C049B2C52}"/>
              </a:ext>
            </a:extLst>
          </p:cNvPr>
          <p:cNvCxnSpPr>
            <a:cxnSpLocks/>
            <a:stCxn id="10" idx="7"/>
            <a:endCxn id="69" idx="4"/>
          </p:cNvCxnSpPr>
          <p:nvPr/>
        </p:nvCxnSpPr>
        <p:spPr>
          <a:xfrm flipH="1" flipV="1">
            <a:off x="8449470" y="3582804"/>
            <a:ext cx="75254" cy="53206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C47CB8EA-7413-42C9-800D-159CFFAB910A}"/>
              </a:ext>
            </a:extLst>
          </p:cNvPr>
          <p:cNvSpPr/>
          <p:nvPr/>
        </p:nvSpPr>
        <p:spPr>
          <a:xfrm>
            <a:off x="5801395" y="2441583"/>
            <a:ext cx="1100500" cy="292388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rgbClr val="FF0000"/>
                </a:solidFill>
                <a:latin typeface="Arial Narrow" panose="020B0606020202030204" pitchFamily="34" charset="0"/>
              </a:rPr>
              <a:t>Cinefil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2B0248A-869B-4137-A492-06E40FCFA19F}"/>
              </a:ext>
            </a:extLst>
          </p:cNvPr>
          <p:cNvSpPr txBox="1"/>
          <p:nvPr/>
        </p:nvSpPr>
        <p:spPr>
          <a:xfrm>
            <a:off x="6059579" y="3178947"/>
            <a:ext cx="2098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latin typeface="Arial Narrow" panose="020B0606020202030204" pitchFamily="34" charset="0"/>
              </a:rPr>
              <a:t>a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A08CF60-009D-4F46-8551-11181182898E}"/>
              </a:ext>
            </a:extLst>
          </p:cNvPr>
          <p:cNvCxnSpPr>
            <a:cxnSpLocks/>
            <a:stCxn id="9" idx="0"/>
            <a:endCxn id="73" idx="4"/>
          </p:cNvCxnSpPr>
          <p:nvPr/>
        </p:nvCxnSpPr>
        <p:spPr>
          <a:xfrm flipV="1">
            <a:off x="6269447" y="2733971"/>
            <a:ext cx="82198" cy="1124136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B91C31-1F85-44AC-9784-D06B61AB1DEC}"/>
              </a:ext>
            </a:extLst>
          </p:cNvPr>
          <p:cNvGrpSpPr/>
          <p:nvPr/>
        </p:nvGrpSpPr>
        <p:grpSpPr>
          <a:xfrm>
            <a:off x="1619672" y="3519108"/>
            <a:ext cx="3653195" cy="3338892"/>
            <a:chOff x="1619672" y="3519108"/>
            <a:chExt cx="3653195" cy="333889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515EF64-A4DE-4DFE-8AA9-91E29259C98C}"/>
                </a:ext>
              </a:extLst>
            </p:cNvPr>
            <p:cNvSpPr/>
            <p:nvPr/>
          </p:nvSpPr>
          <p:spPr>
            <a:xfrm>
              <a:off x="4072476" y="4647199"/>
              <a:ext cx="1150696" cy="1644927"/>
            </a:xfrm>
            <a:custGeom>
              <a:avLst/>
              <a:gdLst>
                <a:gd name="connsiteX0" fmla="*/ 251205 w 1150696"/>
                <a:gd name="connsiteY0" fmla="*/ 0 h 1644927"/>
                <a:gd name="connsiteX1" fmla="*/ 57392 w 1150696"/>
                <a:gd name="connsiteY1" fmla="*/ 849796 h 1644927"/>
                <a:gd name="connsiteX2" fmla="*/ 1150696 w 1150696"/>
                <a:gd name="connsiteY2" fmla="*/ 1644927 h 164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0696" h="1644927">
                  <a:moveTo>
                    <a:pt x="251205" y="0"/>
                  </a:moveTo>
                  <a:cubicBezTo>
                    <a:pt x="79341" y="287821"/>
                    <a:pt x="-92523" y="575642"/>
                    <a:pt x="57392" y="849796"/>
                  </a:cubicBezTo>
                  <a:cubicBezTo>
                    <a:pt x="207307" y="1123950"/>
                    <a:pt x="679001" y="1384438"/>
                    <a:pt x="1150696" y="1644927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9351CAC-6A8C-4431-99F2-411260956465}"/>
                </a:ext>
              </a:extLst>
            </p:cNvPr>
            <p:cNvSpPr/>
            <p:nvPr/>
          </p:nvSpPr>
          <p:spPr>
            <a:xfrm>
              <a:off x="1619672" y="3519108"/>
              <a:ext cx="3653195" cy="3338892"/>
            </a:xfrm>
            <a:custGeom>
              <a:avLst/>
              <a:gdLst>
                <a:gd name="connsiteX0" fmla="*/ 1316514 w 3791358"/>
                <a:gd name="connsiteY0" fmla="*/ 0 h 3338892"/>
                <a:gd name="connsiteX1" fmla="*/ 14488 w 3791358"/>
                <a:gd name="connsiteY1" fmla="*/ 914400 h 3338892"/>
                <a:gd name="connsiteX2" fmla="*/ 745014 w 3791358"/>
                <a:gd name="connsiteY2" fmla="*/ 2559326 h 3338892"/>
                <a:gd name="connsiteX3" fmla="*/ 2633449 w 3791358"/>
                <a:gd name="connsiteY3" fmla="*/ 3319670 h 3338892"/>
                <a:gd name="connsiteX4" fmla="*/ 3791358 w 3791358"/>
                <a:gd name="connsiteY4" fmla="*/ 3036405 h 333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1358" h="3338892">
                  <a:moveTo>
                    <a:pt x="1316514" y="0"/>
                  </a:moveTo>
                  <a:cubicBezTo>
                    <a:pt x="713126" y="243923"/>
                    <a:pt x="109738" y="487846"/>
                    <a:pt x="14488" y="914400"/>
                  </a:cubicBezTo>
                  <a:cubicBezTo>
                    <a:pt x="-80762" y="1340954"/>
                    <a:pt x="308521" y="2158448"/>
                    <a:pt x="745014" y="2559326"/>
                  </a:cubicBezTo>
                  <a:cubicBezTo>
                    <a:pt x="1181507" y="2960204"/>
                    <a:pt x="2125725" y="3240157"/>
                    <a:pt x="2633449" y="3319670"/>
                  </a:cubicBezTo>
                  <a:cubicBezTo>
                    <a:pt x="3141173" y="3399183"/>
                    <a:pt x="3466265" y="3217794"/>
                    <a:pt x="3791358" y="3036405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0BA4408-FB33-49C0-9A41-3E45867ACF57}"/>
                </a:ext>
              </a:extLst>
            </p:cNvPr>
            <p:cNvSpPr txBox="1"/>
            <p:nvPr/>
          </p:nvSpPr>
          <p:spPr>
            <a:xfrm>
              <a:off x="2116625" y="6119106"/>
              <a:ext cx="111063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1300" dirty="0" err="1">
                  <a:solidFill>
                    <a:srgbClr val="FF0000"/>
                  </a:solidFill>
                  <a:latin typeface="Arial Narrow" panose="020B0606020202030204" pitchFamily="34" charset="0"/>
                </a:rPr>
                <a:t>areRudeLa</a:t>
              </a:r>
              <a:endParaRPr lang="ro-RO" sz="1300" dirty="0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5DBA15F-7C71-4C25-9BCD-9B43D6B25600}"/>
                </a:ext>
              </a:extLst>
            </p:cNvPr>
            <p:cNvSpPr txBox="1"/>
            <p:nvPr/>
          </p:nvSpPr>
          <p:spPr>
            <a:xfrm>
              <a:off x="3775183" y="5649262"/>
              <a:ext cx="111063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1300" dirty="0" err="1">
                  <a:solidFill>
                    <a:srgbClr val="FF0000"/>
                  </a:solidFill>
                  <a:latin typeface="Arial Narrow" panose="020B0606020202030204" pitchFamily="34" charset="0"/>
                </a:rPr>
                <a:t>areRudeLa</a:t>
              </a:r>
              <a:endParaRPr lang="ro-RO" sz="1300" dirty="0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B7F1859F-178C-4BB9-94D6-E0D7B50D31F4}"/>
              </a:ext>
            </a:extLst>
          </p:cNvPr>
          <p:cNvSpPr/>
          <p:nvPr/>
        </p:nvSpPr>
        <p:spPr>
          <a:xfrm>
            <a:off x="4053605" y="3082720"/>
            <a:ext cx="936104" cy="1344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 dirty="0">
                <a:solidFill>
                  <a:schemeClr val="tx1"/>
                </a:solidFill>
                <a:latin typeface="Arial Narrow" panose="020B0606020202030204" pitchFamily="34" charset="0"/>
              </a:rPr>
              <a:t>Alina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EF3F7DB-3315-4965-9E9A-BE7BA0FAC306}"/>
              </a:ext>
            </a:extLst>
          </p:cNvPr>
          <p:cNvCxnSpPr>
            <a:cxnSpLocks/>
            <a:stCxn id="53" idx="4"/>
            <a:endCxn id="5" idx="1"/>
          </p:cNvCxnSpPr>
          <p:nvPr/>
        </p:nvCxnSpPr>
        <p:spPr>
          <a:xfrm flipH="1">
            <a:off x="4246532" y="3217173"/>
            <a:ext cx="275125" cy="1041708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DE389206-8245-4A36-8696-6C0C17420322}"/>
              </a:ext>
            </a:extLst>
          </p:cNvPr>
          <p:cNvSpPr/>
          <p:nvPr/>
        </p:nvSpPr>
        <p:spPr>
          <a:xfrm>
            <a:off x="3421157" y="2826440"/>
            <a:ext cx="1100500" cy="212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MD" sz="1300" dirty="0">
                <a:solidFill>
                  <a:schemeClr val="tx1"/>
                </a:solidFill>
                <a:latin typeface="Arial Narrow" panose="020B0606020202030204" pitchFamily="34" charset="0"/>
              </a:rPr>
              <a:t>Andreea</a:t>
            </a:r>
            <a:endParaRPr lang="ro-RO" sz="13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4661B32-4BAF-4B69-9228-3FA974FDDB3C}"/>
              </a:ext>
            </a:extLst>
          </p:cNvPr>
          <p:cNvCxnSpPr>
            <a:cxnSpLocks/>
            <a:stCxn id="58" idx="4"/>
            <a:endCxn id="5" idx="1"/>
          </p:cNvCxnSpPr>
          <p:nvPr/>
        </p:nvCxnSpPr>
        <p:spPr>
          <a:xfrm>
            <a:off x="3971407" y="3038962"/>
            <a:ext cx="275125" cy="1219919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100D5CA-007C-4E5E-B473-F0C3E5C793BE}"/>
              </a:ext>
            </a:extLst>
          </p:cNvPr>
          <p:cNvSpPr txBox="1"/>
          <p:nvPr/>
        </p:nvSpPr>
        <p:spPr>
          <a:xfrm>
            <a:off x="4119706" y="3683021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i="1">
                <a:solidFill>
                  <a:srgbClr val="FF0000"/>
                </a:solidFill>
                <a:latin typeface="Arial Narrow" panose="020B0606020202030204" pitchFamily="34" charset="0"/>
              </a:rPr>
              <a:t>mamaLui</a:t>
            </a:r>
            <a:endParaRPr lang="ro-RO" sz="1300" i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91A7B50-2A3B-46D9-8E6A-E89FAD9F157D}"/>
              </a:ext>
            </a:extLst>
          </p:cNvPr>
          <p:cNvSpPr txBox="1"/>
          <p:nvPr/>
        </p:nvSpPr>
        <p:spPr>
          <a:xfrm>
            <a:off x="3605490" y="3436959"/>
            <a:ext cx="11106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i="1">
                <a:solidFill>
                  <a:srgbClr val="FF0000"/>
                </a:solidFill>
                <a:latin typeface="Arial Narrow" panose="020B0606020202030204" pitchFamily="34" charset="0"/>
              </a:rPr>
              <a:t>mamaLui</a:t>
            </a:r>
            <a:endParaRPr lang="ro-RO" sz="1300" i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257C063-0585-41BC-8076-239E2F5CCF4D}"/>
              </a:ext>
            </a:extLst>
          </p:cNvPr>
          <p:cNvSpPr/>
          <p:nvPr/>
        </p:nvSpPr>
        <p:spPr>
          <a:xfrm>
            <a:off x="3080656" y="1867035"/>
            <a:ext cx="1165876" cy="292388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chemeClr val="tx1"/>
                </a:solidFill>
                <a:latin typeface="Arial Narrow" panose="020B0606020202030204" pitchFamily="34" charset="0"/>
              </a:rPr>
              <a:t>Femeie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12B241D-266E-4988-BB67-630846D619B6}"/>
              </a:ext>
            </a:extLst>
          </p:cNvPr>
          <p:cNvSpPr txBox="1"/>
          <p:nvPr/>
        </p:nvSpPr>
        <p:spPr>
          <a:xfrm>
            <a:off x="3610772" y="2246467"/>
            <a:ext cx="2098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F1D3FBA-A5BA-46B8-9DBE-E21BF121DACD}"/>
              </a:ext>
            </a:extLst>
          </p:cNvPr>
          <p:cNvSpPr txBox="1"/>
          <p:nvPr/>
        </p:nvSpPr>
        <p:spPr>
          <a:xfrm>
            <a:off x="8463764" y="3711913"/>
            <a:ext cx="2098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latin typeface="Arial Narrow" panose="020B0606020202030204" pitchFamily="34" charset="0"/>
              </a:rPr>
              <a:t>a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1C6F448-75CF-4059-B7E0-10EE8FE82B1F}"/>
              </a:ext>
            </a:extLst>
          </p:cNvPr>
          <p:cNvCxnSpPr>
            <a:cxnSpLocks/>
            <a:stCxn id="58" idx="0"/>
          </p:cNvCxnSpPr>
          <p:nvPr/>
        </p:nvCxnSpPr>
        <p:spPr>
          <a:xfrm flipH="1" flipV="1">
            <a:off x="3715707" y="2130224"/>
            <a:ext cx="255700" cy="69621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CFB3F26-8BA3-4DDF-A715-48AD2051FE3C}"/>
              </a:ext>
            </a:extLst>
          </p:cNvPr>
          <p:cNvSpPr txBox="1"/>
          <p:nvPr/>
        </p:nvSpPr>
        <p:spPr>
          <a:xfrm>
            <a:off x="4070712" y="2330623"/>
            <a:ext cx="2098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latin typeface="Arial Narrow" panose="020B0606020202030204" pitchFamily="34" charset="0"/>
              </a:rPr>
              <a:t>a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F5B5FDB-2D96-4739-A686-52BF73083A7E}"/>
              </a:ext>
            </a:extLst>
          </p:cNvPr>
          <p:cNvCxnSpPr>
            <a:cxnSpLocks/>
            <a:stCxn id="11" idx="0"/>
            <a:endCxn id="83" idx="4"/>
          </p:cNvCxnSpPr>
          <p:nvPr/>
        </p:nvCxnSpPr>
        <p:spPr>
          <a:xfrm flipV="1">
            <a:off x="3345058" y="2159423"/>
            <a:ext cx="318536" cy="9566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B06A49E-E84A-4951-8249-9154BDC54FD6}"/>
              </a:ext>
            </a:extLst>
          </p:cNvPr>
          <p:cNvCxnSpPr>
            <a:cxnSpLocks/>
            <a:stCxn id="53" idx="7"/>
            <a:endCxn id="83" idx="4"/>
          </p:cNvCxnSpPr>
          <p:nvPr/>
        </p:nvCxnSpPr>
        <p:spPr>
          <a:xfrm flipH="1" flipV="1">
            <a:off x="3663594" y="2159423"/>
            <a:ext cx="1189026" cy="94298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70275507-3490-4EF5-ABB8-0A9B070BFE59}"/>
              </a:ext>
            </a:extLst>
          </p:cNvPr>
          <p:cNvSpPr txBox="1"/>
          <p:nvPr/>
        </p:nvSpPr>
        <p:spPr>
          <a:xfrm>
            <a:off x="3279686" y="2424874"/>
            <a:ext cx="2098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latin typeface="Arial Narrow" panose="020B0606020202030204" pitchFamily="34" charset="0"/>
              </a:rPr>
              <a:t>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690FF0A-A1F9-48BC-B285-C5BBCF12870A}"/>
              </a:ext>
            </a:extLst>
          </p:cNvPr>
          <p:cNvSpPr txBox="1"/>
          <p:nvPr/>
        </p:nvSpPr>
        <p:spPr>
          <a:xfrm>
            <a:off x="-23813" y="4518668"/>
            <a:ext cx="19090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400" b="1" dirty="0">
                <a:solidFill>
                  <a:srgbClr val="FF0000"/>
                </a:solidFill>
              </a:rPr>
              <a:t>Relație directă</a:t>
            </a:r>
            <a:r>
              <a:rPr lang="ro-MD" sz="1400" dirty="0">
                <a:solidFill>
                  <a:srgbClr val="FF0000"/>
                </a:solidFill>
              </a:rPr>
              <a:t> (scurtătură) generată pentru a da o semnificație aparte unui lanț de relații existente</a:t>
            </a:r>
          </a:p>
          <a:p>
            <a:r>
              <a:rPr lang="ro-MD" sz="1400" b="1" dirty="0">
                <a:solidFill>
                  <a:srgbClr val="FF0000"/>
                </a:solidFill>
              </a:rPr>
              <a:t>(Un sistem anti-fraudă ar beneficia pentru a detecta </a:t>
            </a:r>
            <a:r>
              <a:rPr lang="ro-MD" sz="1400" b="1" dirty="0" err="1">
                <a:solidFill>
                  <a:srgbClr val="FF0000"/>
                </a:solidFill>
              </a:rPr>
              <a:t>patternuri</a:t>
            </a:r>
            <a:r>
              <a:rPr lang="ro-MD" sz="1400" b="1" dirty="0">
                <a:solidFill>
                  <a:srgbClr val="FF0000"/>
                </a:solidFill>
              </a:rPr>
              <a:t> de fraudă organizată)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0CA8902-7709-496B-9606-0445BAE18533}"/>
              </a:ext>
            </a:extLst>
          </p:cNvPr>
          <p:cNvSpPr txBox="1"/>
          <p:nvPr/>
        </p:nvSpPr>
        <p:spPr>
          <a:xfrm>
            <a:off x="6811384" y="1100227"/>
            <a:ext cx="22743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400" b="1" dirty="0">
                <a:solidFill>
                  <a:srgbClr val="FF0000"/>
                </a:solidFill>
              </a:rPr>
              <a:t>Tip nou </a:t>
            </a:r>
            <a:r>
              <a:rPr lang="ro-MD" sz="1400" dirty="0">
                <a:solidFill>
                  <a:srgbClr val="FF0000"/>
                </a:solidFill>
              </a:rPr>
              <a:t>generat </a:t>
            </a:r>
          </a:p>
          <a:p>
            <a:r>
              <a:rPr lang="ro-MD" sz="1400" dirty="0">
                <a:solidFill>
                  <a:srgbClr val="FF0000"/>
                </a:solidFill>
              </a:rPr>
              <a:t>pe baza relațiilor în care e implicat un nod </a:t>
            </a:r>
          </a:p>
          <a:p>
            <a:r>
              <a:rPr lang="ro-MD" sz="1400" b="1" dirty="0">
                <a:solidFill>
                  <a:srgbClr val="FF0000"/>
                </a:solidFill>
              </a:rPr>
              <a:t>(Amazon ar putea beneficia pentru a recomanda filme individului)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50FD41-235E-4779-BF92-0092F0A9E863}"/>
              </a:ext>
            </a:extLst>
          </p:cNvPr>
          <p:cNvSpPr txBox="1"/>
          <p:nvPr/>
        </p:nvSpPr>
        <p:spPr>
          <a:xfrm>
            <a:off x="4032068" y="871604"/>
            <a:ext cx="2274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400" b="1" dirty="0">
                <a:solidFill>
                  <a:srgbClr val="FF0000"/>
                </a:solidFill>
              </a:rPr>
              <a:t>Contradicție</a:t>
            </a:r>
            <a:r>
              <a:rPr lang="ro-MD" sz="1400" dirty="0">
                <a:solidFill>
                  <a:srgbClr val="FF0000"/>
                </a:solidFill>
              </a:rPr>
              <a:t> generată de folosirea nepermisă a unei relații (un individ nu poate avea 3 mame!)</a:t>
            </a:r>
            <a:endParaRPr lang="ro-MD" sz="1400" b="1" dirty="0">
              <a:solidFill>
                <a:srgbClr val="FF0000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6F23D4F-2E42-4FD4-9FF3-7DA998AA011F}"/>
              </a:ext>
            </a:extLst>
          </p:cNvPr>
          <p:cNvSpPr/>
          <p:nvPr/>
        </p:nvSpPr>
        <p:spPr>
          <a:xfrm>
            <a:off x="4454414" y="1922511"/>
            <a:ext cx="1745187" cy="292388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sz="1300" dirty="0">
                <a:solidFill>
                  <a:srgbClr val="FF0000"/>
                </a:solidFill>
                <a:latin typeface="Arial Narrow" panose="020B0606020202030204" pitchFamily="34" charset="0"/>
              </a:rPr>
              <a:t>CONTRADICȚIE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4C11CCA-93D6-4F09-9C4E-99C16763E452}"/>
              </a:ext>
            </a:extLst>
          </p:cNvPr>
          <p:cNvCxnSpPr>
            <a:cxnSpLocks/>
            <a:endCxn id="101" idx="4"/>
          </p:cNvCxnSpPr>
          <p:nvPr/>
        </p:nvCxnSpPr>
        <p:spPr>
          <a:xfrm flipV="1">
            <a:off x="4779761" y="2214899"/>
            <a:ext cx="547247" cy="1986708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65086E2-E7C8-4272-B114-E3EC388C134C}"/>
              </a:ext>
            </a:extLst>
          </p:cNvPr>
          <p:cNvSpPr txBox="1"/>
          <p:nvPr/>
        </p:nvSpPr>
        <p:spPr>
          <a:xfrm>
            <a:off x="5148006" y="2754055"/>
            <a:ext cx="2098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300" dirty="0">
                <a:latin typeface="Arial Narrow" panose="020B060602020203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25215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6" grpId="0"/>
      <p:bldP spid="73" grpId="0" animBg="1"/>
      <p:bldP spid="74" grpId="0"/>
      <p:bldP spid="98" grpId="0"/>
      <p:bldP spid="99" grpId="0"/>
      <p:bldP spid="100" grpId="0"/>
      <p:bldP spid="101" grpId="0" animBg="1"/>
      <p:bldP spid="10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5A2E2-C27A-4894-9AD3-B916C43E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Raționarea (</a:t>
            </a:r>
            <a:r>
              <a:rPr lang="ro-MD" dirty="0" err="1"/>
              <a:t>Machine</a:t>
            </a:r>
            <a:r>
              <a:rPr lang="ro-MD" dirty="0"/>
              <a:t> </a:t>
            </a:r>
            <a:r>
              <a:rPr lang="ro-MD" dirty="0" err="1"/>
              <a:t>Reasoning</a:t>
            </a:r>
            <a:r>
              <a:rPr lang="ro-MD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91E0F-E4B9-4966-A9A4-5528CF74E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o-MD" dirty="0"/>
              <a:t>Se poate realiza pe două căi:</a:t>
            </a:r>
          </a:p>
          <a:p>
            <a:pPr lvl="1" algn="just"/>
            <a:endParaRPr lang="ro-MD" b="1"/>
          </a:p>
          <a:p>
            <a:pPr lvl="1" algn="just"/>
            <a:r>
              <a:rPr lang="ro-MD" b="1"/>
              <a:t>Interogări de raționare</a:t>
            </a:r>
            <a:r>
              <a:rPr lang="ro-MD"/>
              <a:t> = operații INSERT/CONSTRUCT</a:t>
            </a:r>
          </a:p>
          <a:p>
            <a:pPr lvl="2" algn="just"/>
            <a:r>
              <a:rPr lang="ro-MD"/>
              <a:t>generează informațiile deduse în momentul execuției interogării</a:t>
            </a:r>
          </a:p>
          <a:p>
            <a:pPr lvl="1" algn="just"/>
            <a:endParaRPr lang="ro-MD"/>
          </a:p>
          <a:p>
            <a:pPr lvl="1" algn="just"/>
            <a:r>
              <a:rPr lang="ro-MD" b="1"/>
              <a:t>Reguli stocate</a:t>
            </a:r>
            <a:r>
              <a:rPr lang="ro-MD"/>
              <a:t> = reguli deductive salvate persistent în baza de grafuri (folosind axiome sau limbaje de reguli)</a:t>
            </a:r>
          </a:p>
          <a:p>
            <a:pPr lvl="2" algn="just"/>
            <a:r>
              <a:rPr lang="ro-MD"/>
              <a:t>(re)generează informațiile deduse automat, la orice modificare adusă bazei de grafuri</a:t>
            </a:r>
            <a:endParaRPr lang="ro-MD" dirty="0"/>
          </a:p>
          <a:p>
            <a:pPr lvl="1" algn="just"/>
            <a:endParaRPr lang="ro-MD"/>
          </a:p>
          <a:p>
            <a:pPr algn="just"/>
            <a:endParaRPr lang="ro-MD" dirty="0"/>
          </a:p>
          <a:p>
            <a:pPr lvl="2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699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8173-A17A-4386-8461-AAAAF7630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Exemplu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3924C-AE88-4967-80D6-4FBDF6877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916832"/>
            <a:ext cx="8229600" cy="4392488"/>
          </a:xfrm>
        </p:spPr>
        <p:txBody>
          <a:bodyPr>
            <a:normAutofit/>
          </a:bodyPr>
          <a:lstStyle/>
          <a:p>
            <a:r>
              <a:rPr lang="ro-RO" sz="2000"/>
              <a:t>Interogare de raționare</a:t>
            </a:r>
          </a:p>
          <a:p>
            <a:pPr marL="0" indent="0">
              <a:buNone/>
            </a:pPr>
            <a:r>
              <a:rPr lang="ro-RO" sz="2000">
                <a:solidFill>
                  <a:srgbClr val="FF0000"/>
                </a:solidFill>
              </a:rPr>
              <a:t>INSERT </a:t>
            </a:r>
            <a:r>
              <a:rPr lang="en-US" sz="2000">
                <a:solidFill>
                  <a:srgbClr val="FF0000"/>
                </a:solidFill>
              </a:rPr>
              <a:t>{?x a :Cinefil} </a:t>
            </a:r>
            <a:endParaRPr lang="ro-MD" sz="20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WHERE {?x :iiPlace/a :Film}</a:t>
            </a:r>
            <a:endParaRPr lang="ro-RO" sz="200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ro-RO" sz="2000"/>
          </a:p>
          <a:p>
            <a:r>
              <a:rPr lang="ro-RO" sz="2000"/>
              <a:t>Axiomă de raționare (se va stoca într-un graf cu rol de schemă, folosește unii termeni recunoscuți de motoarele de raționare):</a:t>
            </a:r>
            <a:endParaRPr lang="en-US" sz="2000"/>
          </a:p>
          <a:p>
            <a:pPr marL="0" indent="0">
              <a:buNone/>
            </a:pPr>
            <a:r>
              <a:rPr lang="ro-MD" sz="2000">
                <a:solidFill>
                  <a:srgbClr val="FF0000"/>
                </a:solidFill>
              </a:rPr>
              <a:t>:Cinefil 	owl:onProperty :iiPlace;</a:t>
            </a:r>
          </a:p>
          <a:p>
            <a:pPr marL="0" indent="0">
              <a:buNone/>
            </a:pPr>
            <a:r>
              <a:rPr lang="ro-MD" sz="2000">
                <a:solidFill>
                  <a:srgbClr val="FF0000"/>
                </a:solidFill>
              </a:rPr>
              <a:t>	owl:someValuesFrom :Film.</a:t>
            </a:r>
          </a:p>
          <a:p>
            <a:pPr marL="0" indent="0">
              <a:buNone/>
            </a:pPr>
            <a:endParaRPr lang="ro-MD" sz="2000"/>
          </a:p>
          <a:p>
            <a:pPr marL="0" indent="0" algn="just">
              <a:buNone/>
            </a:pPr>
            <a:r>
              <a:rPr lang="ro-MD" sz="2000" b="1"/>
              <a:t>Ambele</a:t>
            </a:r>
            <a:r>
              <a:rPr lang="en-US" sz="2000" b="1"/>
              <a:t> genereaz</a:t>
            </a:r>
            <a:r>
              <a:rPr lang="ro-MD" sz="2000" b="1"/>
              <a:t>ă tipul Cinefil, pentru cei despre care avem informații că le place un film.</a:t>
            </a:r>
          </a:p>
          <a:p>
            <a:pPr marL="0" indent="0">
              <a:buNone/>
            </a:pPr>
            <a:endParaRPr 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1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4406900"/>
            <a:ext cx="8352927" cy="1362075"/>
          </a:xfrm>
        </p:spPr>
        <p:txBody>
          <a:bodyPr>
            <a:normAutofit/>
          </a:bodyPr>
          <a:lstStyle/>
          <a:p>
            <a:pPr algn="ctr"/>
            <a:r>
              <a:rPr lang="ro-RO" dirty="0"/>
              <a:t>baze de </a:t>
            </a:r>
            <a:r>
              <a:rPr lang="ro-RO"/>
              <a:t>grafuri rdf</a:t>
            </a:r>
            <a:br>
              <a:rPr lang="ro-RO"/>
            </a:br>
            <a:r>
              <a:rPr lang="ro-RO" b="0"/>
              <a:t> </a:t>
            </a:r>
            <a:r>
              <a:rPr lang="ro-RO" b="0" dirty="0"/>
              <a:t>-</a:t>
            </a:r>
            <a:r>
              <a:rPr lang="ro-RO" b="0"/>
              <a:t> </a:t>
            </a:r>
            <a:r>
              <a:rPr lang="ro-RO" b="0" dirty="0"/>
              <a:t>privire </a:t>
            </a:r>
            <a:r>
              <a:rPr lang="ro-RO" b="0"/>
              <a:t>de detaliu -</a:t>
            </a:r>
            <a:endParaRPr lang="de-AT" b="0" dirty="0"/>
          </a:p>
        </p:txBody>
      </p:sp>
    </p:spTree>
    <p:extLst>
      <p:ext uri="{BB962C8B-B14F-4D97-AF65-F5344CB8AC3E}">
        <p14:creationId xmlns:p14="http://schemas.microsoft.com/office/powerpoint/2010/main" val="24198381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Autofit/>
          </a:bodyPr>
          <a:lstStyle/>
          <a:p>
            <a:r>
              <a:rPr lang="ro-RO" sz="3000"/>
              <a:t>Standardul </a:t>
            </a:r>
            <a:r>
              <a:rPr lang="en-GB" sz="3000"/>
              <a:t>RDF (https://www.w3.org/RDF/)</a:t>
            </a:r>
            <a:endParaRPr lang="de-AT" sz="3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268760"/>
            <a:ext cx="9108503" cy="5589240"/>
          </a:xfrm>
        </p:spPr>
        <p:txBody>
          <a:bodyPr>
            <a:normAutofit fontScale="55000" lnSpcReduction="20000"/>
          </a:bodyPr>
          <a:lstStyle/>
          <a:p>
            <a:r>
              <a:rPr lang="en-GB" b="1"/>
              <a:t>Resource Description Framework</a:t>
            </a:r>
            <a:r>
              <a:rPr lang="ro-RO"/>
              <a:t> =</a:t>
            </a:r>
            <a:r>
              <a:rPr lang="en-GB"/>
              <a:t> </a:t>
            </a:r>
            <a:r>
              <a:rPr lang="ro-RO"/>
              <a:t>o familie de specificaţii</a:t>
            </a:r>
            <a:r>
              <a:rPr lang="en-GB"/>
              <a:t> </a:t>
            </a:r>
            <a:r>
              <a:rPr lang="ro-RO"/>
              <a:t>pentru descrierea a ORICE (descrieri de "resurse")</a:t>
            </a:r>
          </a:p>
          <a:p>
            <a:endParaRPr lang="ro-RO"/>
          </a:p>
          <a:p>
            <a:pPr algn="just"/>
            <a:r>
              <a:rPr lang="ro-RO"/>
              <a:t>În RDF, </a:t>
            </a:r>
            <a:r>
              <a:rPr lang="ro-RO" b="1"/>
              <a:t>resursă</a:t>
            </a:r>
            <a:r>
              <a:rPr lang="ro-RO"/>
              <a:t> = orice lucru</a:t>
            </a:r>
            <a:r>
              <a:rPr lang="en-GB"/>
              <a:t>/persoan</a:t>
            </a:r>
            <a:r>
              <a:rPr lang="ro-RO"/>
              <a:t>ă</a:t>
            </a:r>
            <a:r>
              <a:rPr lang="en-GB"/>
              <a:t>/aspect</a:t>
            </a:r>
            <a:r>
              <a:rPr lang="ro-RO"/>
              <a:t> despre care se poate face o afirmaţie (deci, ORICE). </a:t>
            </a:r>
          </a:p>
          <a:p>
            <a:pPr lvl="1" algn="just"/>
            <a:endParaRPr lang="ro-RO" b="1"/>
          </a:p>
          <a:p>
            <a:pPr lvl="1" algn="just"/>
            <a:endParaRPr lang="ro-RO" b="1"/>
          </a:p>
          <a:p>
            <a:pPr marL="0" indent="0" algn="ctr">
              <a:buNone/>
            </a:pPr>
            <a:r>
              <a:rPr lang="ro-RO" b="1"/>
              <a:t>Tipuri de resurse</a:t>
            </a:r>
          </a:p>
          <a:p>
            <a:r>
              <a:rPr lang="ro-RO" b="1"/>
              <a:t>Resurse adresabile</a:t>
            </a:r>
            <a:r>
              <a:rPr lang="ro-RO"/>
              <a:t> = resurse digitale care există în Web la o adresă URL (fişiere, conturi e-mail, servicii Web, paragrafe din pagini HTML)</a:t>
            </a:r>
          </a:p>
          <a:p>
            <a:pPr lvl="1"/>
            <a:r>
              <a:rPr lang="ro-RO"/>
              <a:t>de regulă adresa URL joacă și rol de ID</a:t>
            </a:r>
          </a:p>
          <a:p>
            <a:pPr algn="just"/>
            <a:endParaRPr lang="ro-RO" b="1"/>
          </a:p>
          <a:p>
            <a:pPr algn="just"/>
            <a:r>
              <a:rPr lang="ro-RO" b="1"/>
              <a:t>Resurse neadresabile</a:t>
            </a:r>
            <a:r>
              <a:rPr lang="ro-RO"/>
              <a:t> = orice altceva, entități non-digitale, concrete sau concepte abstracte (relații, tipuri etc.)</a:t>
            </a:r>
          </a:p>
          <a:p>
            <a:pPr lvl="1" algn="just"/>
            <a:r>
              <a:rPr lang="ro-RO"/>
              <a:t>se identifică printr-un ID de tip URI (are formă de URL dar nu e)</a:t>
            </a:r>
          </a:p>
          <a:p>
            <a:endParaRPr lang="ro-RO">
              <a:solidFill>
                <a:srgbClr val="FF0000"/>
              </a:solidFill>
            </a:endParaRPr>
          </a:p>
          <a:p>
            <a:r>
              <a:rPr lang="ro-RO">
                <a:solidFill>
                  <a:srgbClr val="FF0000"/>
                </a:solidFill>
              </a:rPr>
              <a:t>Resursele neadresabile pot fi "reprezentate în Web</a:t>
            </a:r>
            <a:r>
              <a:rPr lang="en-US">
                <a:solidFill>
                  <a:srgbClr val="FF0000"/>
                </a:solidFill>
              </a:rPr>
              <a:t>"</a:t>
            </a:r>
            <a:r>
              <a:rPr lang="ro-RO">
                <a:solidFill>
                  <a:srgbClr val="FF0000"/>
                </a:solidFill>
              </a:rPr>
              <a:t> de unele adresabile:</a:t>
            </a:r>
          </a:p>
          <a:p>
            <a:pPr lvl="2"/>
            <a:r>
              <a:rPr lang="ro-RO"/>
              <a:t>O persoană (</a:t>
            </a:r>
            <a:r>
              <a:rPr lang="ro-RO" i="1"/>
              <a:t>neadresabilă</a:t>
            </a:r>
            <a:r>
              <a:rPr lang="ro-RO"/>
              <a:t>) poate avea un cont de e-mail, o pagină Facebook, un CV (</a:t>
            </a:r>
            <a:r>
              <a:rPr lang="ro-RO" i="1"/>
              <a:t>adresabile</a:t>
            </a:r>
            <a:r>
              <a:rPr lang="ro-RO"/>
              <a:t>)</a:t>
            </a:r>
          </a:p>
          <a:p>
            <a:pPr lvl="2"/>
            <a:r>
              <a:rPr lang="ro-RO"/>
              <a:t>Un oraş (</a:t>
            </a:r>
            <a:r>
              <a:rPr lang="ro-RO" i="1"/>
              <a:t>neadresabil</a:t>
            </a:r>
            <a:r>
              <a:rPr lang="ro-RO"/>
              <a:t>) poate avea un site, o pagină Wikipedia, o imagine etc. (</a:t>
            </a:r>
            <a:r>
              <a:rPr lang="ro-RO" i="1"/>
              <a:t>adresabile</a:t>
            </a:r>
            <a:r>
              <a:rPr lang="ro-RO"/>
              <a:t>)</a:t>
            </a:r>
          </a:p>
          <a:p>
            <a:pPr lvl="2"/>
            <a:r>
              <a:rPr lang="ro-RO"/>
              <a:t>Noţiunea de "frate" (</a:t>
            </a:r>
            <a:r>
              <a:rPr lang="ro-RO" i="1"/>
              <a:t>neadresabilă</a:t>
            </a:r>
            <a:r>
              <a:rPr lang="ro-RO"/>
              <a:t>) poate avea o pagină Wikipedia, o pagină de dicţionar explicativ etc. (ambele </a:t>
            </a:r>
            <a:r>
              <a:rPr lang="ro-RO" i="1"/>
              <a:t>adresabile</a:t>
            </a:r>
            <a:r>
              <a:rPr lang="ro-RO"/>
              <a:t>)</a:t>
            </a:r>
            <a:endParaRPr lang="en-US"/>
          </a:p>
          <a:p>
            <a:pPr lvl="2"/>
            <a:r>
              <a:rPr lang="en-US"/>
              <a:t>Astfel de asocieri se stocheaz</a:t>
            </a:r>
            <a:r>
              <a:rPr lang="ro-MD"/>
              <a:t>ă și ele în grafuri, într-un mod care să nu confunde ID-ul cu URL-ul</a:t>
            </a:r>
            <a:endParaRPr lang="ro-RO"/>
          </a:p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2149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422920"/>
          </a:xfrm>
        </p:spPr>
        <p:txBody>
          <a:bodyPr>
            <a:normAutofit fontScale="90000"/>
          </a:bodyPr>
          <a:lstStyle/>
          <a:p>
            <a:r>
              <a:rPr lang="ro-RO"/>
              <a:t>Resurse adresabile vs. neadresabile</a:t>
            </a:r>
            <a:endParaRPr lang="de-AT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797" y="1124744"/>
            <a:ext cx="9128203" cy="5616624"/>
          </a:xfrm>
        </p:spPr>
        <p:txBody>
          <a:bodyPr>
            <a:normAutofit/>
          </a:bodyPr>
          <a:lstStyle/>
          <a:p>
            <a:endParaRPr lang="ro-RO" sz="2800"/>
          </a:p>
          <a:p>
            <a:r>
              <a:rPr lang="ro-RO" sz="2800"/>
              <a:t>Trebuie să fie clar când vorbim despre o resursă adresabilă şi când despre una neadresabilă:</a:t>
            </a:r>
            <a:endParaRPr lang="de-AT" sz="2800"/>
          </a:p>
          <a:p>
            <a:pPr marL="0" indent="0">
              <a:buNone/>
            </a:pPr>
            <a:r>
              <a:rPr lang="en-US" sz="1400">
                <a:solidFill>
                  <a:srgbClr val="FF0000"/>
                </a:solidFill>
              </a:rPr>
              <a:t>@prefix : </a:t>
            </a:r>
            <a:r>
              <a:rPr lang="en-GB" sz="1400">
                <a:solidFill>
                  <a:srgbClr val="FF0000"/>
                </a:solidFill>
              </a:rPr>
              <a:t>&lt;http://buchmann.ro#&gt;.</a:t>
            </a:r>
            <a:endParaRPr lang="ro-RO" sz="14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sz="1400">
                <a:solidFill>
                  <a:srgbClr val="FF0000"/>
                </a:solidFill>
              </a:rPr>
              <a:t>:</a:t>
            </a:r>
            <a:r>
              <a:rPr lang="en-GB" sz="1400">
                <a:solidFill>
                  <a:srgbClr val="FF0000"/>
                </a:solidFill>
              </a:rPr>
              <a:t>MichaelJackson</a:t>
            </a:r>
            <a:r>
              <a:rPr lang="ro-RO" sz="1400">
                <a:solidFill>
                  <a:srgbClr val="FF0000"/>
                </a:solidFill>
              </a:rPr>
              <a:t> </a:t>
            </a:r>
            <a:r>
              <a:rPr lang="de-AT" sz="1400">
                <a:solidFill>
                  <a:srgbClr val="FF0000"/>
                </a:solidFill>
              </a:rPr>
              <a:t>		</a:t>
            </a:r>
            <a:r>
              <a:rPr lang="ro-RO" sz="1400">
                <a:solidFill>
                  <a:srgbClr val="FF0000"/>
                </a:solidFill>
              </a:rPr>
              <a:t>:</a:t>
            </a:r>
            <a:r>
              <a:rPr lang="de-AT" sz="1400">
                <a:solidFill>
                  <a:srgbClr val="FF0000"/>
                </a:solidFill>
              </a:rPr>
              <a:t>f</a:t>
            </a:r>
            <a:r>
              <a:rPr lang="ro-RO" sz="1400">
                <a:solidFill>
                  <a:srgbClr val="FF0000"/>
                </a:solidFill>
              </a:rPr>
              <a:t>rateCu </a:t>
            </a:r>
            <a:r>
              <a:rPr lang="de-AT" sz="1400">
                <a:solidFill>
                  <a:srgbClr val="FF0000"/>
                </a:solidFill>
              </a:rPr>
              <a:t>	</a:t>
            </a:r>
            <a:r>
              <a:rPr lang="ro-RO" sz="1400">
                <a:solidFill>
                  <a:srgbClr val="FF0000"/>
                </a:solidFill>
              </a:rPr>
              <a:t>:</a:t>
            </a:r>
            <a:r>
              <a:rPr lang="en-GB" sz="1400">
                <a:solidFill>
                  <a:srgbClr val="FF0000"/>
                </a:solidFill>
              </a:rPr>
              <a:t>JanetJackson</a:t>
            </a:r>
            <a:r>
              <a:rPr lang="ro-RO" sz="1400">
                <a:solidFill>
                  <a:srgbClr val="FF0000"/>
                </a:solidFill>
              </a:rPr>
              <a:t>.</a:t>
            </a:r>
            <a:r>
              <a:rPr lang="en-GB" sz="1400"/>
              <a:t>	(afirma</a:t>
            </a:r>
            <a:r>
              <a:rPr lang="ro-RO" sz="1400"/>
              <a:t>ţie despre persoană)</a:t>
            </a:r>
            <a:endParaRPr lang="de-AT" sz="1400"/>
          </a:p>
          <a:p>
            <a:pPr marL="0" indent="0">
              <a:buNone/>
            </a:pPr>
            <a:r>
              <a:rPr lang="en-GB" sz="1400">
                <a:solidFill>
                  <a:srgbClr val="FF0000"/>
                </a:solidFill>
              </a:rPr>
              <a:t>&lt;http://www.michaeljackson.com&gt; 	:creatCu 	:PHP.</a:t>
            </a:r>
            <a:r>
              <a:rPr lang="ro-RO" sz="1400"/>
              <a:t>	</a:t>
            </a:r>
            <a:r>
              <a:rPr lang="de-AT" sz="1400"/>
              <a:t>	</a:t>
            </a:r>
            <a:r>
              <a:rPr lang="ro-RO" sz="1400"/>
              <a:t>(afirmaţie despre site)</a:t>
            </a:r>
            <a:endParaRPr lang="de-AT" sz="1400"/>
          </a:p>
          <a:p>
            <a:pPr marL="0" indent="0">
              <a:buNone/>
            </a:pPr>
            <a:r>
              <a:rPr lang="en-GB" sz="1400">
                <a:solidFill>
                  <a:srgbClr val="FF0000"/>
                </a:solidFill>
              </a:rPr>
              <a:t>&lt;http://www.michaeljackson.com&gt; 	:paginaLui	</a:t>
            </a:r>
            <a:r>
              <a:rPr lang="ro-RO" sz="1400">
                <a:solidFill>
                  <a:srgbClr val="FF0000"/>
                </a:solidFill>
              </a:rPr>
              <a:t>:</a:t>
            </a:r>
            <a:r>
              <a:rPr lang="en-GB" sz="1400">
                <a:solidFill>
                  <a:srgbClr val="FF0000"/>
                </a:solidFill>
              </a:rPr>
              <a:t>MichaelJackson.</a:t>
            </a:r>
            <a:r>
              <a:rPr lang="ro-RO" sz="1400"/>
              <a:t> </a:t>
            </a:r>
            <a:r>
              <a:rPr lang="de-AT" sz="1400"/>
              <a:t>	</a:t>
            </a:r>
            <a:r>
              <a:rPr lang="ro-RO" sz="1400"/>
              <a:t>(afirmaţie ce </a:t>
            </a:r>
            <a:r>
              <a:rPr lang="en-GB" sz="1400"/>
              <a:t>conecteaz</a:t>
            </a:r>
            <a:r>
              <a:rPr lang="ro-RO" sz="1400"/>
              <a:t>ă persoana cu site-ul)</a:t>
            </a:r>
            <a:endParaRPr lang="de-AT" sz="1400"/>
          </a:p>
          <a:p>
            <a:pPr marL="0" indent="0">
              <a:buNone/>
            </a:pPr>
            <a:endParaRPr lang="ro-MD" sz="2800"/>
          </a:p>
          <a:p>
            <a:r>
              <a:rPr lang="de-AT" sz="2800"/>
              <a:t>Riscul e mai mare atunci c</a:t>
            </a:r>
            <a:r>
              <a:rPr lang="ro-RO" sz="2800"/>
              <a:t>ând ID-ul persoanei (URI) şi adresa site-ului (URL) au aceeaşi adresă de domeniu:</a:t>
            </a:r>
            <a:endParaRPr lang="de-AT" sz="2800"/>
          </a:p>
          <a:p>
            <a:pPr marL="0" indent="0">
              <a:buNone/>
            </a:pPr>
            <a:r>
              <a:rPr lang="en-US" sz="1400">
                <a:solidFill>
                  <a:srgbClr val="FF0000"/>
                </a:solidFill>
              </a:rPr>
              <a:t>@prefix : &lt;http://www.michaeljackson.com</a:t>
            </a:r>
            <a:r>
              <a:rPr lang="ro-MD" sz="1400">
                <a:solidFill>
                  <a:srgbClr val="FF0000"/>
                </a:solidFill>
              </a:rPr>
              <a:t>/</a:t>
            </a:r>
            <a:r>
              <a:rPr lang="en-US" sz="1400">
                <a:solidFill>
                  <a:srgbClr val="FF0000"/>
                </a:solidFill>
              </a:rPr>
              <a:t>&gt;.</a:t>
            </a:r>
          </a:p>
          <a:p>
            <a:pPr marL="0" indent="0">
              <a:buNone/>
            </a:pPr>
            <a:r>
              <a:rPr lang="en-US" sz="1400">
                <a:solidFill>
                  <a:srgbClr val="FF0000"/>
                </a:solidFill>
              </a:rPr>
              <a:t>&lt;http://www.michaeljackson.com</a:t>
            </a:r>
            <a:r>
              <a:rPr lang="ro-MD" sz="1400">
                <a:solidFill>
                  <a:srgbClr val="FF0000"/>
                </a:solidFill>
              </a:rPr>
              <a:t>/</a:t>
            </a:r>
            <a:r>
              <a:rPr lang="en-US" sz="1400">
                <a:solidFill>
                  <a:srgbClr val="FF0000"/>
                </a:solidFill>
              </a:rPr>
              <a:t>MichaelJackson&gt;	:pagina		:MichaelJackson.</a:t>
            </a:r>
            <a:endParaRPr lang="ro-RO"/>
          </a:p>
          <a:p>
            <a:pPr marL="0" indent="0">
              <a:buNone/>
            </a:pPr>
            <a:r>
              <a:rPr lang="ro-RO" sz="1400"/>
              <a:t>(eronat! Nu e asigurată distincţia dintre pagina HTML şi persoană!)</a:t>
            </a:r>
          </a:p>
          <a:p>
            <a:pPr marL="0" indent="0">
              <a:buNone/>
            </a:pPr>
            <a:endParaRPr lang="ro-RO" sz="1400" b="1"/>
          </a:p>
        </p:txBody>
      </p:sp>
    </p:spTree>
    <p:extLst>
      <p:ext uri="{BB962C8B-B14F-4D97-AF65-F5344CB8AC3E}">
        <p14:creationId xmlns:p14="http://schemas.microsoft.com/office/powerpoint/2010/main" val="39304850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ro-RO"/>
              <a:t>Relaţia URL-URI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525" y="1124744"/>
            <a:ext cx="8748464" cy="5733256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ro-RO"/>
              <a:t>Atenţie la posibila confuzie între URI şi URL! (forma lor e similară):</a:t>
            </a:r>
          </a:p>
          <a:p>
            <a:pPr algn="just"/>
            <a:endParaRPr lang="ro-RO" b="1"/>
          </a:p>
          <a:p>
            <a:pPr algn="just"/>
            <a:r>
              <a:rPr lang="ro-RO" b="1"/>
              <a:t>URL sunt adrese</a:t>
            </a:r>
            <a:r>
              <a:rPr lang="ro-RO"/>
              <a:t>, ele indică unde s-a găzduit o resursă adresabilă (de ex., un fişier) şi cum poate fi accesată:</a:t>
            </a:r>
          </a:p>
          <a:p>
            <a:pPr marL="457200" lvl="1" indent="0" algn="just">
              <a:buNone/>
            </a:pPr>
            <a:r>
              <a:rPr lang="ro-RO"/>
              <a:t>	</a:t>
            </a:r>
            <a:r>
              <a:rPr lang="ro-RO">
                <a:solidFill>
                  <a:srgbClr val="FF0000"/>
                </a:solidFill>
              </a:rPr>
              <a:t>http:</a:t>
            </a:r>
            <a:r>
              <a:rPr lang="en-GB">
                <a:solidFill>
                  <a:srgbClr val="FF0000"/>
                </a:solidFill>
              </a:rPr>
              <a:t>//buchmann.ro/cv</a:t>
            </a:r>
            <a:r>
              <a:rPr lang="de-AT">
                <a:solidFill>
                  <a:srgbClr val="FF0000"/>
                </a:solidFill>
              </a:rPr>
              <a:t>#experienta</a:t>
            </a:r>
          </a:p>
          <a:p>
            <a:pPr marL="457200" lvl="1" indent="0" algn="just">
              <a:buNone/>
            </a:pPr>
            <a:r>
              <a:rPr lang="ro-RO" sz="2300" i="1"/>
              <a:t>(a se înţelege: pe site-ul buchmann.ro există o pagină </a:t>
            </a:r>
            <a:r>
              <a:rPr lang="de-AT" sz="2300" i="1"/>
              <a:t>"</a:t>
            </a:r>
            <a:r>
              <a:rPr lang="ro-RO" sz="2300" i="1"/>
              <a:t>cv</a:t>
            </a:r>
            <a:r>
              <a:rPr lang="de-AT" sz="2300" i="1"/>
              <a:t>" ce con</a:t>
            </a:r>
            <a:r>
              <a:rPr lang="ro-RO" sz="2300" i="1"/>
              <a:t>ține un paragraf cu ID="experienta"; paragraful poate fi accesat prin browser cu ajutorul acestei adrese)</a:t>
            </a:r>
            <a:r>
              <a:rPr lang="ro-RO" sz="2300"/>
              <a:t> </a:t>
            </a:r>
          </a:p>
          <a:p>
            <a:pPr algn="just"/>
            <a:endParaRPr lang="ro-RO" b="1"/>
          </a:p>
          <a:p>
            <a:pPr algn="just"/>
            <a:r>
              <a:rPr lang="ro-RO" b="1"/>
              <a:t>URI sunt identificatori</a:t>
            </a:r>
            <a:r>
              <a:rPr lang="ro-RO"/>
              <a:t> (ca CNP-ul) sau </a:t>
            </a:r>
            <a:r>
              <a:rPr lang="ro-RO" b="1"/>
              <a:t>termeni</a:t>
            </a:r>
            <a:r>
              <a:rPr lang="ro-RO"/>
              <a:t> (cuvinte), ei indică identitatea unui lucru/concept şi autoritatea care l-a definit</a:t>
            </a:r>
            <a:r>
              <a:rPr lang="en-GB"/>
              <a:t>:</a:t>
            </a:r>
          </a:p>
          <a:p>
            <a:pPr marL="457200" lvl="1" indent="0" algn="just">
              <a:buNone/>
            </a:pPr>
            <a:r>
              <a:rPr lang="en-GB"/>
              <a:t>	</a:t>
            </a:r>
            <a:r>
              <a:rPr lang="en-GB">
                <a:solidFill>
                  <a:srgbClr val="FF0000"/>
                </a:solidFill>
              </a:rPr>
              <a:t>http://buchmann.ro/</a:t>
            </a:r>
            <a:r>
              <a:rPr lang="ro-MD">
                <a:solidFill>
                  <a:srgbClr val="FF0000"/>
                </a:solidFill>
              </a:rPr>
              <a:t>schema-mea</a:t>
            </a:r>
            <a:r>
              <a:rPr lang="en-GB">
                <a:solidFill>
                  <a:srgbClr val="FF0000"/>
                </a:solidFill>
              </a:rPr>
              <a:t>#frate</a:t>
            </a:r>
            <a:endParaRPr lang="ro-RO">
              <a:solidFill>
                <a:srgbClr val="FF0000"/>
              </a:solidFill>
            </a:endParaRPr>
          </a:p>
          <a:p>
            <a:pPr marL="457200" lvl="1" indent="0" algn="just">
              <a:buNone/>
            </a:pPr>
            <a:r>
              <a:rPr lang="ro-RO" sz="2300" i="1"/>
              <a:t>(a se înţelege: proprietarul domeniului buchmann.ro a definit termenul "frate", a cărui semnificaţie e descrisă în </a:t>
            </a:r>
            <a:r>
              <a:rPr lang="en-US" sz="2300" i="1"/>
              <a:t>"</a:t>
            </a:r>
            <a:r>
              <a:rPr lang="ro-RO" sz="2300" i="1"/>
              <a:t>schema-mea</a:t>
            </a:r>
            <a:r>
              <a:rPr lang="en-US" sz="2300" i="1"/>
              <a:t>"</a:t>
            </a:r>
            <a:r>
              <a:rPr lang="ro-RO" sz="2300" i="1"/>
              <a:t>; termenul poate fi folosit în afirmații de către oricine, accesarea sa în browser nu e sigur că va returna ceva)</a:t>
            </a:r>
          </a:p>
        </p:txBody>
      </p:sp>
    </p:spTree>
    <p:extLst>
      <p:ext uri="{BB962C8B-B14F-4D97-AF65-F5344CB8AC3E}">
        <p14:creationId xmlns:p14="http://schemas.microsoft.com/office/powerpoint/2010/main" val="371321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ro-RO"/>
              <a:t>Relaţia URL-URI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525" y="1124744"/>
            <a:ext cx="8748464" cy="5733256"/>
          </a:xfrm>
        </p:spPr>
        <p:txBody>
          <a:bodyPr>
            <a:normAutofit fontScale="77500" lnSpcReduction="20000"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ro-RO" sz="3300"/>
              <a:t>Dar dacă tastez totuși URI-ul </a:t>
            </a:r>
            <a:endParaRPr lang="en-US" sz="3300"/>
          </a:p>
          <a:p>
            <a:pPr marL="0" lvl="1" indent="0">
              <a:buNone/>
            </a:pPr>
            <a:r>
              <a:rPr lang="en-GB" sz="3300">
                <a:solidFill>
                  <a:srgbClr val="FF0000"/>
                </a:solidFill>
              </a:rPr>
              <a:t>http://buchmann.ro/</a:t>
            </a:r>
            <a:r>
              <a:rPr lang="ro-MD" sz="3300">
                <a:solidFill>
                  <a:srgbClr val="FF0000"/>
                </a:solidFill>
              </a:rPr>
              <a:t>schema-mea</a:t>
            </a:r>
            <a:r>
              <a:rPr lang="en-GB" sz="3300">
                <a:solidFill>
                  <a:srgbClr val="FF0000"/>
                </a:solidFill>
              </a:rPr>
              <a:t>#frate</a:t>
            </a:r>
            <a:r>
              <a:rPr lang="ro-RO" sz="3300"/>
              <a:t> în browser</a:t>
            </a:r>
            <a:r>
              <a:rPr lang="en-GB" sz="3300"/>
              <a:t>?</a:t>
            </a:r>
            <a:endParaRPr lang="ro-RO" sz="3300"/>
          </a:p>
          <a:p>
            <a:pPr marL="0" lvl="1" indent="0" algn="just">
              <a:buNone/>
            </a:pPr>
            <a:endParaRPr lang="en-US" sz="2700"/>
          </a:p>
          <a:p>
            <a:pPr marL="857250" lvl="2" indent="-457200" algn="just"/>
            <a:r>
              <a:rPr lang="ro-MD" sz="2300"/>
              <a:t>n</a:t>
            </a:r>
            <a:r>
              <a:rPr lang="en-US" sz="2300"/>
              <a:t>u TREBUIE s</a:t>
            </a:r>
            <a:r>
              <a:rPr lang="ro-MD" sz="2300"/>
              <a:t>ă se întâmple nimic</a:t>
            </a:r>
          </a:p>
          <a:p>
            <a:pPr marL="857250" lvl="2" indent="-457200" algn="just"/>
            <a:r>
              <a:rPr lang="ro-MD" sz="2300"/>
              <a:t>e RECOMANDAT</a:t>
            </a:r>
            <a:r>
              <a:rPr lang="ro-RO" sz="2300"/>
              <a:t> ca serverul </a:t>
            </a:r>
            <a:r>
              <a:rPr lang="ro-RO" sz="2300" i="1"/>
              <a:t>buchmann.ro</a:t>
            </a:r>
            <a:r>
              <a:rPr lang="ro-RO" sz="2300"/>
              <a:t> să se aștepte la astfel de situații și să returneze ceva util (explicarea semnificației termenului</a:t>
            </a:r>
            <a:r>
              <a:rPr lang="ro-MD" sz="2300"/>
              <a:t>, </a:t>
            </a:r>
            <a:r>
              <a:rPr lang="ro-RO" sz="2300"/>
              <a:t>sub formă de graf sau de pagină HTML, </a:t>
            </a:r>
            <a:r>
              <a:rPr lang="en-US" sz="2300"/>
              <a:t>vezi</a:t>
            </a:r>
            <a:r>
              <a:rPr lang="ro-RO" sz="2300"/>
              <a:t> Schema.org)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ro-MD" sz="330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3300"/>
              <a:t>Dar dac</a:t>
            </a:r>
            <a:r>
              <a:rPr lang="ro-RO" sz="3300"/>
              <a:t>ă folosesc URL-ul unui CV, să zicem</a:t>
            </a:r>
            <a:endParaRPr lang="en-US" sz="3300"/>
          </a:p>
          <a:p>
            <a:pPr marL="0" lvl="1" indent="0">
              <a:buNone/>
            </a:pPr>
            <a:r>
              <a:rPr lang="ro-RO" sz="3300">
                <a:solidFill>
                  <a:srgbClr val="FF0000"/>
                </a:solidFill>
              </a:rPr>
              <a:t>http:</a:t>
            </a:r>
            <a:r>
              <a:rPr lang="en-GB" sz="3300">
                <a:solidFill>
                  <a:srgbClr val="FF0000"/>
                </a:solidFill>
              </a:rPr>
              <a:t>//buchmann.ro/cv</a:t>
            </a:r>
            <a:r>
              <a:rPr lang="de-AT" sz="3300">
                <a:solidFill>
                  <a:srgbClr val="FF0000"/>
                </a:solidFill>
              </a:rPr>
              <a:t>#experienta</a:t>
            </a:r>
            <a:r>
              <a:rPr lang="ro-RO" sz="3300"/>
              <a:t> într-o afirmaţie</a:t>
            </a:r>
            <a:r>
              <a:rPr lang="en-GB" sz="3300"/>
              <a:t>?</a:t>
            </a:r>
            <a:endParaRPr lang="ro-RO" sz="3300"/>
          </a:p>
          <a:p>
            <a:pPr marL="857250" lvl="2" indent="-457200"/>
            <a:r>
              <a:rPr lang="ro-MD" sz="2300"/>
              <a:t>e</a:t>
            </a:r>
            <a:r>
              <a:rPr lang="en-GB" sz="2300"/>
              <a:t> ok, cu condi</a:t>
            </a:r>
            <a:r>
              <a:rPr lang="ro-RO" sz="2300"/>
              <a:t>ţia ca afirmaţia să se refere chiar la CV (ca "resursă digitală"), de exemplu:</a:t>
            </a:r>
          </a:p>
          <a:p>
            <a:pPr marL="0" lvl="2" indent="0">
              <a:buNone/>
            </a:pPr>
            <a:r>
              <a:rPr lang="ro-RO" sz="2300">
                <a:solidFill>
                  <a:srgbClr val="FF0000"/>
                </a:solidFill>
              </a:rPr>
              <a:t>:BuchmannRobert	   :areExperientaDescrisaIn    </a:t>
            </a:r>
            <a:r>
              <a:rPr lang="en-GB" sz="2300">
                <a:solidFill>
                  <a:srgbClr val="FF0000"/>
                </a:solidFill>
              </a:rPr>
              <a:t>&lt;</a:t>
            </a:r>
            <a:r>
              <a:rPr lang="ro-RO" sz="2300">
                <a:solidFill>
                  <a:srgbClr val="FF0000"/>
                </a:solidFill>
              </a:rPr>
              <a:t>http:</a:t>
            </a:r>
            <a:r>
              <a:rPr lang="en-GB" sz="2300">
                <a:solidFill>
                  <a:srgbClr val="FF0000"/>
                </a:solidFill>
              </a:rPr>
              <a:t>//buchmann.ro/cv</a:t>
            </a:r>
            <a:r>
              <a:rPr lang="de-AT" sz="2300">
                <a:solidFill>
                  <a:srgbClr val="FF0000"/>
                </a:solidFill>
              </a:rPr>
              <a:t>#experienta&gt;.</a:t>
            </a:r>
            <a:endParaRPr lang="ro-RO" sz="23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ro-RO"/>
              <a:t>=</a:t>
            </a:r>
            <a:r>
              <a:rPr lang="en-GB"/>
              <a:t>&gt; </a:t>
            </a:r>
            <a:r>
              <a:rPr lang="ro-MD" b="1"/>
              <a:t>n</a:t>
            </a:r>
            <a:r>
              <a:rPr lang="en-GB" b="1"/>
              <a:t>u e interzis a se folosi URI pe post de URL </a:t>
            </a:r>
            <a:r>
              <a:rPr lang="ro-RO" b="1"/>
              <a:t>și invers, dar în condiții bine controlate</a:t>
            </a:r>
            <a:r>
              <a:rPr lang="ro-RO"/>
              <a:t>, în care distincția e clară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418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Sintaxele RDF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723312" cy="5688632"/>
          </a:xfrm>
        </p:spPr>
        <p:txBody>
          <a:bodyPr>
            <a:normAutofit/>
          </a:bodyPr>
          <a:lstStyle/>
          <a:p>
            <a:pPr algn="just"/>
            <a:endParaRPr lang="ro-RO" sz="2200"/>
          </a:p>
          <a:p>
            <a:pPr marL="0" indent="0" algn="just">
              <a:buNone/>
            </a:pPr>
            <a:r>
              <a:rPr lang="ro-RO" sz="2200"/>
              <a:t>Standardul RDF oferă</a:t>
            </a:r>
          </a:p>
          <a:p>
            <a:pPr lvl="1" algn="just"/>
            <a:endParaRPr lang="ro-RO" sz="2200" b="1"/>
          </a:p>
          <a:p>
            <a:pPr lvl="1" algn="just"/>
            <a:r>
              <a:rPr lang="ro-RO" sz="2200" b="1"/>
              <a:t>o sintaxă abstractă</a:t>
            </a:r>
            <a:r>
              <a:rPr lang="ro-RO" sz="2200"/>
              <a:t> = structura generală a grafurilor, formalizată matematic și prezentată vizual</a:t>
            </a:r>
          </a:p>
          <a:p>
            <a:pPr lvl="2"/>
            <a:r>
              <a:rPr lang="ro-RO" sz="2200"/>
              <a:t>instrument de vizualizare: </a:t>
            </a:r>
            <a:r>
              <a:rPr lang="en-US" sz="2200">
                <a:hlinkClick r:id="rId2"/>
              </a:rPr>
              <a:t>http://www.ldf.fi/service/rdf-grapher</a:t>
            </a:r>
            <a:endParaRPr lang="ro-MD" sz="2200"/>
          </a:p>
          <a:p>
            <a:pPr lvl="2" algn="just"/>
            <a:endParaRPr lang="ro-RO" sz="2200"/>
          </a:p>
          <a:p>
            <a:pPr lvl="1" algn="just"/>
            <a:r>
              <a:rPr lang="ro-RO" sz="2200" b="1"/>
              <a:t>mai multe sintaxe concrete</a:t>
            </a:r>
            <a:r>
              <a:rPr lang="ro-RO" sz="2200"/>
              <a:t> (pentru </a:t>
            </a:r>
            <a:r>
              <a:rPr lang="ro-RO" sz="2200" b="1"/>
              <a:t>serializare</a:t>
            </a:r>
            <a:r>
              <a:rPr lang="ro-RO" sz="2200"/>
              <a:t> = tastarea grafurilor ca text, transferarea lor prin HTTP):</a:t>
            </a:r>
          </a:p>
          <a:p>
            <a:pPr lvl="2" algn="just"/>
            <a:r>
              <a:rPr lang="ro-RO" sz="1800"/>
              <a:t>Turtle/TriG, N-triples, JSON-LD, RDF/XML etc.</a:t>
            </a:r>
          </a:p>
          <a:p>
            <a:pPr lvl="2" algn="just"/>
            <a:r>
              <a:rPr lang="ro-RO" sz="1800"/>
              <a:t>există și formate de serializare binară (Binary RDF, RDF HDT) pentru sisteme în care performanța este critică în sisteme machine-to-machine</a:t>
            </a:r>
          </a:p>
          <a:p>
            <a:pPr lvl="1" algn="just"/>
            <a:endParaRPr lang="ro-RO" sz="2200"/>
          </a:p>
        </p:txBody>
      </p:sp>
    </p:spTree>
    <p:extLst>
      <p:ext uri="{BB962C8B-B14F-4D97-AF65-F5344CB8AC3E}">
        <p14:creationId xmlns:p14="http://schemas.microsoft.com/office/powerpoint/2010/main" val="21004486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/>
              <a:t>Regulile de bună formare</a:t>
            </a:r>
            <a:br>
              <a:rPr lang="ro-RO"/>
            </a:br>
            <a:r>
              <a:rPr lang="ro-RO"/>
              <a:t>(reminder)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80528" y="1268760"/>
            <a:ext cx="9145016" cy="5472608"/>
          </a:xfrm>
        </p:spPr>
        <p:txBody>
          <a:bodyPr>
            <a:normAutofit fontScale="55000" lnSpcReduction="20000"/>
          </a:bodyPr>
          <a:lstStyle/>
          <a:p>
            <a:endParaRPr lang="ro-RO"/>
          </a:p>
          <a:p>
            <a:endParaRPr lang="ro-RO"/>
          </a:p>
          <a:p>
            <a:pPr lvl="1"/>
            <a:r>
              <a:rPr lang="ro-RO"/>
              <a:t>Orice afirmaţie e formată din 3 termeni:</a:t>
            </a:r>
          </a:p>
          <a:p>
            <a:pPr lvl="2"/>
            <a:r>
              <a:rPr lang="ro-RO" b="1"/>
              <a:t>subiect</a:t>
            </a:r>
            <a:r>
              <a:rPr lang="ro-RO"/>
              <a:t>,</a:t>
            </a:r>
          </a:p>
          <a:p>
            <a:pPr lvl="2"/>
            <a:r>
              <a:rPr lang="ro-RO" b="1"/>
              <a:t>predicat</a:t>
            </a:r>
            <a:r>
              <a:rPr lang="ro-RO"/>
              <a:t> (numit şi proprietate, relaţie, atribut),</a:t>
            </a:r>
          </a:p>
          <a:p>
            <a:pPr lvl="2"/>
            <a:r>
              <a:rPr lang="ro-RO" b="1"/>
              <a:t>obiect</a:t>
            </a:r>
          </a:p>
          <a:p>
            <a:pPr lvl="1"/>
            <a:endParaRPr lang="ro-RO"/>
          </a:p>
          <a:p>
            <a:pPr lvl="1"/>
            <a:r>
              <a:rPr lang="ro-RO"/>
              <a:t>Predicatul exprimă o </a:t>
            </a:r>
            <a:r>
              <a:rPr lang="ro-RO" b="1"/>
              <a:t>relaţie unidirecţională</a:t>
            </a:r>
            <a:r>
              <a:rPr lang="ro-RO"/>
              <a:t> (o proprietate a subiectului, având obiectul ca valoare)</a:t>
            </a:r>
          </a:p>
          <a:p>
            <a:pPr lvl="2"/>
            <a:r>
              <a:rPr lang="ro-RO"/>
              <a:t>dacă vrem să fie bidirecțională o stocăm de două ori, sau îi declarăm semnificația bidirecțională</a:t>
            </a:r>
          </a:p>
          <a:p>
            <a:pPr lvl="1"/>
            <a:endParaRPr lang="ro-RO"/>
          </a:p>
          <a:p>
            <a:pPr lvl="1"/>
            <a:r>
              <a:rPr lang="ro-RO"/>
              <a:t>În general termenii trebuie să fie </a:t>
            </a:r>
          </a:p>
          <a:p>
            <a:pPr lvl="2"/>
            <a:r>
              <a:rPr lang="ro-RO" b="1"/>
              <a:t>URI</a:t>
            </a:r>
            <a:r>
              <a:rPr lang="ro-RO"/>
              <a:t> (identificatori de resurse)</a:t>
            </a:r>
          </a:p>
          <a:p>
            <a:pPr lvl="2"/>
            <a:r>
              <a:rPr lang="ro-RO" b="1"/>
              <a:t>URL</a:t>
            </a:r>
            <a:r>
              <a:rPr lang="ro-RO"/>
              <a:t> (dacă vorbim de resurse adresabile)</a:t>
            </a:r>
          </a:p>
          <a:p>
            <a:pPr lvl="1"/>
            <a:endParaRPr lang="ro-RO"/>
          </a:p>
          <a:p>
            <a:pPr lvl="1"/>
            <a:r>
              <a:rPr lang="ro-RO"/>
              <a:t>Excepţii:</a:t>
            </a:r>
          </a:p>
          <a:p>
            <a:pPr lvl="2"/>
            <a:r>
              <a:rPr lang="ro-RO"/>
              <a:t>Obiectul afirmației poate fi </a:t>
            </a:r>
            <a:r>
              <a:rPr lang="ro-RO" b="1"/>
              <a:t>anonim</a:t>
            </a:r>
            <a:r>
              <a:rPr lang="ro-RO"/>
              <a:t> (fără identitate, fără provenienţă)</a:t>
            </a:r>
          </a:p>
          <a:p>
            <a:pPr lvl="2"/>
            <a:r>
              <a:rPr lang="ro-RO"/>
              <a:t>Obiectul afirmației poate fi o </a:t>
            </a:r>
            <a:r>
              <a:rPr lang="ro-RO" b="1"/>
              <a:t>valoare simplă</a:t>
            </a:r>
            <a:r>
              <a:rPr lang="ro-RO"/>
              <a:t> (de un anumit tip – integer, boolean etc.)</a:t>
            </a:r>
          </a:p>
          <a:p>
            <a:pPr lvl="2"/>
            <a:r>
              <a:rPr lang="ro-RO"/>
              <a:t>Subiectul afirmației poate fi </a:t>
            </a:r>
            <a:r>
              <a:rPr lang="ro-RO" b="1"/>
              <a:t>anonim</a:t>
            </a:r>
            <a:r>
              <a:rPr lang="ro-RO"/>
              <a:t> (fără identitate, fără provenienţă), dar NU poate fi o valoare simplă!</a:t>
            </a:r>
          </a:p>
          <a:p>
            <a:pPr lvl="2"/>
            <a:r>
              <a:rPr lang="ro-RO"/>
              <a:t>Predicatul e </a:t>
            </a:r>
            <a:r>
              <a:rPr lang="ro-RO" b="1"/>
              <a:t>obligatoriu URI</a:t>
            </a:r>
            <a:r>
              <a:rPr lang="ro-RO"/>
              <a:t>, nu se admit excepţii</a:t>
            </a:r>
          </a:p>
          <a:p>
            <a:pPr lvl="1"/>
            <a:endParaRPr lang="ro-RO"/>
          </a:p>
          <a:p>
            <a:pPr lvl="1"/>
            <a:r>
              <a:rPr lang="ro-RO"/>
              <a:t>Mai multe afirmaţii se vor grupa într-un graf</a:t>
            </a:r>
          </a:p>
          <a:p>
            <a:pPr lvl="2"/>
            <a:r>
              <a:rPr lang="ro-RO"/>
              <a:t>un graf poate fi el însuși identificat printr-un URI (deci avem "</a:t>
            </a:r>
            <a:r>
              <a:rPr lang="ro-RO" b="1"/>
              <a:t>graf identificat</a:t>
            </a:r>
            <a:r>
              <a:rPr lang="ro-RO"/>
              <a:t>", "named graph")</a:t>
            </a:r>
          </a:p>
          <a:p>
            <a:pPr lvl="2"/>
            <a:r>
              <a:rPr lang="ro-RO"/>
              <a:t>ID-ul de graf poate și el servi ca termen în afirmaţii (când facem afirmaţii despre un graf în ansamblu)</a:t>
            </a:r>
          </a:p>
          <a:p>
            <a:pPr lvl="2"/>
            <a:r>
              <a:rPr lang="ro-RO"/>
              <a:t>o propoziție poate fi ea însăși identificată printr-un URI (</a:t>
            </a:r>
            <a:r>
              <a:rPr lang="ro-RO" b="1"/>
              <a:t>reificare</a:t>
            </a:r>
            <a:r>
              <a:rPr lang="ro-RO"/>
              <a:t>, afirmații despre afirmații)</a:t>
            </a:r>
          </a:p>
        </p:txBody>
      </p:sp>
    </p:spTree>
    <p:extLst>
      <p:ext uri="{BB962C8B-B14F-4D97-AF65-F5344CB8AC3E}">
        <p14:creationId xmlns:p14="http://schemas.microsoft.com/office/powerpoint/2010/main" val="2564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807896" cy="5238328"/>
          </a:xfrm>
        </p:spPr>
        <p:txBody>
          <a:bodyPr>
            <a:normAutofit fontScale="70000" lnSpcReduction="20000"/>
          </a:bodyPr>
          <a:lstStyle/>
          <a:p>
            <a:r>
              <a:rPr lang="ro-RO" sz="2000" b="1"/>
              <a:t>2017</a:t>
            </a:r>
            <a:r>
              <a:rPr lang="ro-RO" sz="2000" b="1" dirty="0"/>
              <a:t>: IBM dezvăluie că Agentul Inteligent Watson</a:t>
            </a:r>
            <a:r>
              <a:rPr lang="ro-RO" sz="2000" dirty="0">
                <a:solidFill>
                  <a:srgbClr val="FF0000"/>
                </a:solidFill>
              </a:rPr>
              <a:t> folosește grafurile </a:t>
            </a:r>
            <a:r>
              <a:rPr lang="ro-RO" sz="2000" dirty="0" err="1">
                <a:solidFill>
                  <a:srgbClr val="FF0000"/>
                </a:solidFill>
              </a:rPr>
              <a:t>DBPedia</a:t>
            </a:r>
            <a:r>
              <a:rPr lang="ro-RO" sz="2000" dirty="0"/>
              <a:t>. Grafurile devin sursă de informație </a:t>
            </a:r>
            <a:r>
              <a:rPr lang="ro-RO" sz="2000"/>
              <a:t>pentru agenți </a:t>
            </a:r>
            <a:r>
              <a:rPr lang="ro-RO" sz="2000" dirty="0"/>
              <a:t>inteligenți populari (</a:t>
            </a:r>
            <a:r>
              <a:rPr lang="ro-RO" sz="2000" dirty="0" err="1"/>
              <a:t>Siri</a:t>
            </a:r>
            <a:r>
              <a:rPr lang="ro-RO" sz="2000" dirty="0"/>
              <a:t> </a:t>
            </a:r>
            <a:r>
              <a:rPr lang="ro-RO" sz="2000" dirty="0" err="1"/>
              <a:t>Knowledge</a:t>
            </a:r>
            <a:r>
              <a:rPr lang="ro-RO" sz="2000" dirty="0"/>
              <a:t> </a:t>
            </a:r>
            <a:r>
              <a:rPr lang="ro-RO" sz="2000" dirty="0" err="1"/>
              <a:t>Graph</a:t>
            </a:r>
            <a:r>
              <a:rPr lang="ro-RO" sz="2000" dirty="0"/>
              <a:t>, </a:t>
            </a:r>
            <a:r>
              <a:rPr lang="ro-RO" sz="2000" dirty="0" err="1"/>
              <a:t>Cortana</a:t>
            </a:r>
            <a:r>
              <a:rPr lang="ro-RO" sz="2000" dirty="0"/>
              <a:t>, Alexa)</a:t>
            </a:r>
          </a:p>
          <a:p>
            <a:pPr marL="0" indent="0">
              <a:buNone/>
            </a:pPr>
            <a:r>
              <a:rPr lang="ro-RO" sz="2000" dirty="0"/>
              <a:t>https://medium.com/ibm-watson/wikipedia-factoid-bot-5-of-6-extract-answers-from-dbpedia-using-sparql-eab1b268bfa</a:t>
            </a:r>
          </a:p>
          <a:p>
            <a:endParaRPr lang="ro-RO" sz="2000" b="1" dirty="0"/>
          </a:p>
          <a:p>
            <a:r>
              <a:rPr lang="ro-RO" sz="2000" b="1" dirty="0"/>
              <a:t>2018: Amazon implementează </a:t>
            </a:r>
            <a:r>
              <a:rPr lang="ro-RO" sz="2000" dirty="0">
                <a:solidFill>
                  <a:srgbClr val="FF0000"/>
                </a:solidFill>
              </a:rPr>
              <a:t>un nou motor de căutare a produselor + sistem de recomandare pe grafuri</a:t>
            </a:r>
            <a:r>
              <a:rPr lang="ro-RO" sz="2000" dirty="0"/>
              <a:t> (Amazon Product </a:t>
            </a:r>
            <a:r>
              <a:rPr lang="ro-RO" sz="2000" dirty="0" err="1"/>
              <a:t>Graph</a:t>
            </a:r>
            <a:r>
              <a:rPr lang="ro-RO" sz="2000" dirty="0"/>
              <a:t>)</a:t>
            </a:r>
          </a:p>
          <a:p>
            <a:pPr marL="0" indent="0">
              <a:buNone/>
            </a:pPr>
            <a:r>
              <a:rPr lang="ro-RO" sz="2000" dirty="0"/>
              <a:t>http://conferences.cis.umac.mo/icde2019/wp-content/uploads/2019/06/icde-2019-keynote-luna-dong.pdf</a:t>
            </a:r>
          </a:p>
          <a:p>
            <a:endParaRPr lang="ro-RO" sz="2000" b="1" dirty="0"/>
          </a:p>
          <a:p>
            <a:r>
              <a:rPr lang="ro-RO" sz="2000" b="1" dirty="0"/>
              <a:t>2018: Amazon</a:t>
            </a:r>
            <a:r>
              <a:rPr lang="ro-RO" sz="2000" dirty="0"/>
              <a:t> își pune </a:t>
            </a:r>
            <a:r>
              <a:rPr lang="ro-RO" sz="2000" dirty="0">
                <a:solidFill>
                  <a:srgbClr val="FF0000"/>
                </a:solidFill>
              </a:rPr>
              <a:t>tehnologia de management al grafurilor la </a:t>
            </a:r>
            <a:r>
              <a:rPr lang="ro-RO" sz="2000">
                <a:solidFill>
                  <a:srgbClr val="FF0000"/>
                </a:solidFill>
              </a:rPr>
              <a:t>dispoziția developerilor</a:t>
            </a:r>
            <a:r>
              <a:rPr lang="ro-RO" sz="2000"/>
              <a:t>: </a:t>
            </a:r>
            <a:r>
              <a:rPr lang="ro-RO" sz="2000" b="1"/>
              <a:t>Amazon Neptune</a:t>
            </a:r>
            <a:r>
              <a:rPr lang="ro-RO" sz="2000"/>
              <a:t> (parte din oferta AWS)</a:t>
            </a:r>
            <a:endParaRPr lang="ro-RO" sz="2000" dirty="0"/>
          </a:p>
          <a:p>
            <a:pPr marL="0" indent="0">
              <a:buNone/>
            </a:pPr>
            <a:r>
              <a:rPr lang="de-AT" sz="2000" dirty="0"/>
              <a:t>https://blog.aboutamazon.com/innovation/making-search-easier</a:t>
            </a:r>
            <a:endParaRPr lang="ro-RO" sz="2000" dirty="0"/>
          </a:p>
          <a:p>
            <a:pPr marL="0" indent="0">
              <a:buNone/>
            </a:pPr>
            <a:r>
              <a:rPr lang="de-AT" sz="2000" dirty="0"/>
              <a:t>https://aws.amazon.com/</a:t>
            </a:r>
            <a:r>
              <a:rPr lang="de-AT" sz="2000"/>
              <a:t>neptune/</a:t>
            </a:r>
            <a:endParaRPr lang="ro-RO" sz="2000"/>
          </a:p>
          <a:p>
            <a:r>
              <a:rPr lang="ro-RO" sz="2000"/>
              <a:t>La scurt urmează toți marii vendori, vezi Oracle Graph Server: https://blogs.oracle.com/oraclespatial/post/announcing-oracle-rdf-graph-server-and-query-ui</a:t>
            </a:r>
          </a:p>
          <a:p>
            <a:pPr marL="0" indent="0">
              <a:buNone/>
            </a:pPr>
            <a:endParaRPr lang="ro-RO" sz="2000"/>
          </a:p>
          <a:p>
            <a:r>
              <a:rPr lang="en-US" sz="2000" b="1"/>
              <a:t>2019: </a:t>
            </a:r>
            <a:r>
              <a:rPr lang="en-US" sz="2000"/>
              <a:t>Prima conferin</a:t>
            </a:r>
            <a:r>
              <a:rPr lang="ro-MD" sz="2000"/>
              <a:t>ță non-academică, pentru industria IT: </a:t>
            </a:r>
            <a:r>
              <a:rPr lang="ro-MD" sz="2000" b="1"/>
              <a:t>The Knowledge Graph Conference</a:t>
            </a:r>
            <a:r>
              <a:rPr lang="ro-MD" sz="2000"/>
              <a:t>: https://www.knowledgegraph.tech/about-kgc/</a:t>
            </a:r>
            <a:endParaRPr lang="en-US" sz="2000" b="1"/>
          </a:p>
          <a:p>
            <a:endParaRPr lang="en-US" sz="2000" b="1"/>
          </a:p>
          <a:p>
            <a:r>
              <a:rPr lang="ro-RO" sz="2000" b="1"/>
              <a:t>2020: Primul produs din IT-ul clujean</a:t>
            </a:r>
            <a:r>
              <a:rPr lang="ro-RO" sz="2000"/>
              <a:t> bazat pe grafuri: </a:t>
            </a:r>
            <a:r>
              <a:rPr lang="ro-RO" sz="2000" b="1"/>
              <a:t>CyScale Security Knowledge Graph</a:t>
            </a:r>
            <a:r>
              <a:rPr lang="ro-RO" sz="2000"/>
              <a:t> https://cyscale.com/products/security-knowledge-graph/</a:t>
            </a:r>
          </a:p>
          <a:p>
            <a:pPr marL="0" indent="0">
              <a:buNone/>
            </a:pPr>
            <a:endParaRPr lang="ro-RO" sz="2000"/>
          </a:p>
          <a:p>
            <a:r>
              <a:rPr lang="ro-RO" sz="2000" b="1"/>
              <a:t>2022:</a:t>
            </a:r>
            <a:r>
              <a:rPr lang="ro-RO" sz="2000"/>
              <a:t> Apare </a:t>
            </a:r>
            <a:r>
              <a:rPr lang="ro-RO" sz="2000" b="1"/>
              <a:t>EU Knowledge Graph</a:t>
            </a:r>
          </a:p>
          <a:p>
            <a:pPr marL="0" indent="0">
              <a:buNone/>
            </a:pPr>
            <a:r>
              <a:rPr lang="de-AT" sz="2000"/>
              <a:t>https://linkedopendata.eu/wiki/The_EU_Knowledge_Graph</a:t>
            </a:r>
            <a:endParaRPr lang="de-AT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9A0B09-4794-4553-AD29-317C85EB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o-RO" sz="3000" dirty="0"/>
              <a:t>Istoric </a:t>
            </a:r>
            <a:r>
              <a:rPr lang="ro-RO" sz="3000"/>
              <a:t>Web Semantic</a:t>
            </a:r>
            <a:endParaRPr lang="de-AT" sz="3000" dirty="0"/>
          </a:p>
        </p:txBody>
      </p:sp>
    </p:spTree>
    <p:extLst>
      <p:ext uri="{BB962C8B-B14F-4D97-AF65-F5344CB8AC3E}">
        <p14:creationId xmlns:p14="http://schemas.microsoft.com/office/powerpoint/2010/main" val="36599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/>
              <a:t>=</a:t>
            </a:r>
            <a:r>
              <a:rPr lang="en-US"/>
              <a:t>&gt; Un graf RDF va con</a:t>
            </a:r>
            <a:r>
              <a:rPr lang="ro-MD"/>
              <a:t>ține 3 categorii de noduri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4525963"/>
          </a:xfrm>
        </p:spPr>
        <p:txBody>
          <a:bodyPr>
            <a:normAutofit fontScale="55000" lnSpcReduction="20000"/>
          </a:bodyPr>
          <a:lstStyle/>
          <a:p>
            <a:r>
              <a:rPr lang="ro-RO" b="1">
                <a:solidFill>
                  <a:srgbClr val="FF0000"/>
                </a:solidFill>
              </a:rPr>
              <a:t>URI</a:t>
            </a:r>
            <a:r>
              <a:rPr lang="ro-RO"/>
              <a:t>, cu diverse roluri:</a:t>
            </a:r>
          </a:p>
          <a:p>
            <a:pPr lvl="1"/>
            <a:r>
              <a:rPr lang="ro-RO" b="1"/>
              <a:t>ID-uri globale</a:t>
            </a:r>
            <a:r>
              <a:rPr lang="ro-RO"/>
              <a:t> ale entităților menționate în afirmații (pot fi preluate din grafuri publice, vezi DBPedia)</a:t>
            </a:r>
          </a:p>
          <a:p>
            <a:pPr lvl="1"/>
            <a:r>
              <a:rPr lang="ro-RO" b="1"/>
              <a:t>Proprietăți</a:t>
            </a:r>
            <a:r>
              <a:rPr lang="ro-RO"/>
              <a:t> (pot fi preluate din terminologii publice, vezi Schema.org)</a:t>
            </a:r>
          </a:p>
          <a:p>
            <a:pPr lvl="1"/>
            <a:r>
              <a:rPr lang="ro-RO" b="1"/>
              <a:t>Tipuri</a:t>
            </a:r>
            <a:r>
              <a:rPr lang="ro-RO"/>
              <a:t> (pot fi preluate din terminologii sau grafuri publice) – orice entitate menționată ar trebui să aibă un tip</a:t>
            </a:r>
          </a:p>
          <a:p>
            <a:pPr lvl="1"/>
            <a:r>
              <a:rPr lang="ro-RO" b="1"/>
              <a:t>adrese URL</a:t>
            </a:r>
            <a:r>
              <a:rPr lang="ro-RO"/>
              <a:t> (neprefixate) – dacă facem afirmații despre resurse adresabile (fișiere, siteuri, conturi etc.)</a:t>
            </a:r>
          </a:p>
          <a:p>
            <a:endParaRPr lang="ro-RO" b="1">
              <a:solidFill>
                <a:srgbClr val="FF0000"/>
              </a:solidFill>
            </a:endParaRPr>
          </a:p>
          <a:p>
            <a:r>
              <a:rPr lang="ro-RO" b="1">
                <a:solidFill>
                  <a:srgbClr val="FF0000"/>
                </a:solidFill>
              </a:rPr>
              <a:t>Date</a:t>
            </a:r>
            <a:r>
              <a:rPr lang="ro-RO"/>
              <a:t>, pot fi însoțite de</a:t>
            </a:r>
            <a:endParaRPr lang="ro-RO" b="1"/>
          </a:p>
          <a:p>
            <a:pPr lvl="1"/>
            <a:r>
              <a:rPr lang="ro-RO" b="1"/>
              <a:t>Tip de date</a:t>
            </a:r>
            <a:r>
              <a:rPr lang="ro-RO"/>
              <a:t> (preluat din XML Schema) - orice entitate menționată ar trebui să aibă un label de tip string</a:t>
            </a:r>
          </a:p>
          <a:p>
            <a:pPr lvl="1"/>
            <a:r>
              <a:rPr lang="ro-RO" b="1"/>
              <a:t>Cod de limbă</a:t>
            </a:r>
            <a:r>
              <a:rPr lang="ro-RO"/>
              <a:t> (se poate atașa la stringuri)</a:t>
            </a:r>
          </a:p>
          <a:p>
            <a:endParaRPr lang="ro-RO" b="1">
              <a:solidFill>
                <a:srgbClr val="FF0000"/>
              </a:solidFill>
            </a:endParaRPr>
          </a:p>
          <a:p>
            <a:r>
              <a:rPr lang="ro-RO" b="1">
                <a:solidFill>
                  <a:srgbClr val="FF0000"/>
                </a:solidFill>
              </a:rPr>
              <a:t>Noduri anonime</a:t>
            </a:r>
            <a:r>
              <a:rPr lang="ro-RO"/>
              <a:t> (_:x sau </a:t>
            </a:r>
            <a:r>
              <a:rPr lang="en-GB"/>
              <a:t>[</a:t>
            </a:r>
            <a:r>
              <a:rPr lang="ro-RO"/>
              <a:t>...</a:t>
            </a:r>
            <a:r>
              <a:rPr lang="en-GB"/>
              <a:t>]</a:t>
            </a:r>
            <a:r>
              <a:rPr lang="ro-RO"/>
              <a:t>), utilizate ca:</a:t>
            </a:r>
          </a:p>
          <a:p>
            <a:pPr lvl="1"/>
            <a:r>
              <a:rPr lang="ro-RO" b="1"/>
              <a:t>Locțiitori ai unor entități</a:t>
            </a:r>
            <a:r>
              <a:rPr lang="ro-RO"/>
              <a:t> la care nu cunoaștem ID-ul sau nu ne pasă de el</a:t>
            </a:r>
          </a:p>
          <a:p>
            <a:pPr lvl="1"/>
            <a:r>
              <a:rPr lang="ro-RO" b="1"/>
              <a:t>Mod de grupare a mai multor atribute</a:t>
            </a:r>
            <a:r>
              <a:rPr lang="ro-RO"/>
              <a:t> care să poată fi interogate la pachet (similar câmpurilor unui obiect)</a:t>
            </a:r>
          </a:p>
          <a:p>
            <a:pPr lvl="1"/>
            <a:r>
              <a:rPr lang="ro-RO" b="1"/>
              <a:t>Mod de grupare a mai multor participanți</a:t>
            </a:r>
            <a:r>
              <a:rPr lang="ro-RO"/>
              <a:t> la o relație complexă (n-ară)</a:t>
            </a:r>
          </a:p>
          <a:p>
            <a:pPr lvl="1"/>
            <a:r>
              <a:rPr lang="ro-RO" b="1"/>
              <a:t>Mod de atașare a unor atribute la o relație</a:t>
            </a:r>
          </a:p>
          <a:p>
            <a:pPr lvl="1"/>
            <a:r>
              <a:rPr lang="ro-RO" b="1"/>
              <a:t>Mod de înlănțuire a mai multor relații</a:t>
            </a:r>
            <a:r>
              <a:rPr lang="ro-RO"/>
              <a:t> cu entități intermediare introduse forțat</a:t>
            </a:r>
          </a:p>
        </p:txBody>
      </p:sp>
    </p:spTree>
    <p:extLst>
      <p:ext uri="{BB962C8B-B14F-4D97-AF65-F5344CB8AC3E}">
        <p14:creationId xmlns:p14="http://schemas.microsoft.com/office/powerpoint/2010/main" val="21375424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o-RO"/>
              <a:t>Clasificarea </a:t>
            </a:r>
            <a:br>
              <a:rPr lang="ro-RO"/>
            </a:br>
            <a:r>
              <a:rPr lang="ro-RO"/>
              <a:t>URI după proveniență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484784"/>
            <a:ext cx="8928992" cy="5157192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ro-RO" sz="1800" b="1">
                <a:solidFill>
                  <a:srgbClr val="FF0000"/>
                </a:solidFill>
              </a:rPr>
              <a:t>URI proprii</a:t>
            </a:r>
            <a:r>
              <a:rPr lang="ro-RO" sz="1800"/>
              <a:t> = creaţi de creatorul bazei de grafuri RDF</a:t>
            </a:r>
          </a:p>
          <a:p>
            <a:pPr lvl="2"/>
            <a:r>
              <a:rPr lang="ro-RO" sz="1800"/>
              <a:t>pe baza propriei adrese de domeniu, construiți într-un mod care va preveni refolosirea accidentală a unui URI cu semnificații multiple</a:t>
            </a:r>
          </a:p>
          <a:p>
            <a:pPr lvl="1"/>
            <a:endParaRPr lang="ro-RO" sz="1800" b="1">
              <a:solidFill>
                <a:srgbClr val="FF0000"/>
              </a:solidFill>
            </a:endParaRPr>
          </a:p>
          <a:p>
            <a:pPr lvl="1"/>
            <a:r>
              <a:rPr lang="ro-RO" sz="1800" b="1">
                <a:solidFill>
                  <a:srgbClr val="FF0000"/>
                </a:solidFill>
              </a:rPr>
              <a:t>URI standardizaţi</a:t>
            </a:r>
            <a:r>
              <a:rPr lang="ro-RO" sz="1800"/>
              <a:t> = oferiți de W3C în câteva terminologii standard (RDF, RDFS, OWL). 	Adoptarea lor va permite:</a:t>
            </a:r>
          </a:p>
          <a:p>
            <a:pPr lvl="2"/>
            <a:r>
              <a:rPr lang="ro-RO" sz="1800"/>
              <a:t>o mai bună înțelegere a grafurilor noastre de către alții</a:t>
            </a:r>
          </a:p>
          <a:p>
            <a:pPr lvl="2"/>
            <a:r>
              <a:rPr lang="ro-RO" sz="1800"/>
              <a:t>declararea de echivalențe între URI creați pentru același lucru</a:t>
            </a:r>
          </a:p>
          <a:p>
            <a:pPr lvl="2"/>
            <a:r>
              <a:rPr lang="ro-RO" sz="1800"/>
              <a:t>construirea schemelor de grafuri</a:t>
            </a:r>
          </a:p>
          <a:p>
            <a:pPr lvl="2"/>
            <a:r>
              <a:rPr lang="ro-RO" sz="1800"/>
              <a:t>unele patternuri de raționare standardizată</a:t>
            </a:r>
          </a:p>
          <a:p>
            <a:pPr lvl="1"/>
            <a:endParaRPr lang="ro-RO" sz="1800" b="1">
              <a:solidFill>
                <a:srgbClr val="FF0000"/>
              </a:solidFill>
            </a:endParaRPr>
          </a:p>
          <a:p>
            <a:pPr lvl="1"/>
            <a:r>
              <a:rPr lang="ro-RO" sz="1800" b="1">
                <a:solidFill>
                  <a:srgbClr val="FF0000"/>
                </a:solidFill>
              </a:rPr>
              <a:t>URI controlaţi</a:t>
            </a:r>
            <a:r>
              <a:rPr lang="ro-RO" sz="1800"/>
              <a:t> = creaţi de diverse organizaţii (DBPedia, Schema.org etc.). </a:t>
            </a:r>
          </a:p>
          <a:p>
            <a:pPr marL="457200" lvl="1" indent="0">
              <a:buNone/>
            </a:pPr>
            <a:r>
              <a:rPr lang="ro-RO" sz="1800"/>
              <a:t>	Adoptarea lor va permite:</a:t>
            </a:r>
          </a:p>
          <a:p>
            <a:pPr lvl="2"/>
            <a:r>
              <a:rPr lang="ro-RO" sz="1800"/>
              <a:t>înțelegerea grafurilor noastre de către alții</a:t>
            </a:r>
          </a:p>
          <a:p>
            <a:pPr lvl="2"/>
            <a:r>
              <a:rPr lang="ro-RO" sz="1800"/>
              <a:t>înțelegerea grafurilor noastre de către motoare de căutare (pentru SEO)</a:t>
            </a:r>
          </a:p>
          <a:p>
            <a:pPr lvl="2"/>
            <a:r>
              <a:rPr lang="ro-RO" sz="1800"/>
              <a:t>conectarea grafurilor noastre la grafurile altora</a:t>
            </a:r>
          </a:p>
          <a:p>
            <a:pPr lvl="1"/>
            <a:endParaRPr lang="ro-RO" sz="1800" b="1">
              <a:solidFill>
                <a:srgbClr val="FF0000"/>
              </a:solidFill>
            </a:endParaRPr>
          </a:p>
          <a:p>
            <a:pPr lvl="1"/>
            <a:r>
              <a:rPr lang="ro-RO" sz="1800" b="1">
                <a:solidFill>
                  <a:srgbClr val="FF0000"/>
                </a:solidFill>
              </a:rPr>
              <a:t>URI generaţi</a:t>
            </a:r>
            <a:r>
              <a:rPr lang="ro-RO" sz="1800"/>
              <a:t> = apar atunci când generăm grafuri din surse nonRDF (SQL, CSV, JSON etc.)</a:t>
            </a:r>
          </a:p>
          <a:p>
            <a:pPr lvl="2"/>
            <a:r>
              <a:rPr lang="ro-RO" sz="1800"/>
              <a:t>generarea de grafuri din tabele MySQL (vezi convertorul D2RQ)</a:t>
            </a:r>
          </a:p>
          <a:p>
            <a:pPr lvl="2"/>
            <a:r>
              <a:rPr lang="ro-RO" sz="1800"/>
              <a:t>generarea de URI din noduri anonime</a:t>
            </a:r>
          </a:p>
        </p:txBody>
      </p:sp>
    </p:spTree>
    <p:extLst>
      <p:ext uri="{BB962C8B-B14F-4D97-AF65-F5344CB8AC3E}">
        <p14:creationId xmlns:p14="http://schemas.microsoft.com/office/powerpoint/2010/main" val="12672269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83671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@prefix : &lt;http://buchmann.ro</a:t>
            </a:r>
            <a:r>
              <a:rPr lang="de-AT" sz="2000">
                <a:solidFill>
                  <a:srgbClr val="FF0000"/>
                </a:solidFill>
              </a:rPr>
              <a:t>#</a:t>
            </a:r>
            <a:r>
              <a:rPr lang="en-GB" sz="2000">
                <a:solidFill>
                  <a:srgbClr val="FF0000"/>
                </a:solidFill>
              </a:rPr>
              <a:t>&gt;.</a:t>
            </a: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@prefix s</a:t>
            </a:r>
            <a:r>
              <a:rPr lang="ro-MD" sz="2000">
                <a:solidFill>
                  <a:srgbClr val="FF0000"/>
                </a:solidFill>
              </a:rPr>
              <a:t>chema</a:t>
            </a:r>
            <a:r>
              <a:rPr lang="en-US" sz="2000">
                <a:solidFill>
                  <a:srgbClr val="FF0000"/>
                </a:solidFill>
              </a:rPr>
              <a:t>: </a:t>
            </a:r>
            <a:r>
              <a:rPr lang="en-GB" sz="2000">
                <a:solidFill>
                  <a:srgbClr val="FF0000"/>
                </a:solidFill>
              </a:rPr>
              <a:t>&lt;http://schema.org/&gt;.</a:t>
            </a: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@prefix db</a:t>
            </a:r>
            <a:r>
              <a:rPr lang="ro-MD" sz="2000">
                <a:solidFill>
                  <a:srgbClr val="FF0000"/>
                </a:solidFill>
              </a:rPr>
              <a:t>r</a:t>
            </a:r>
            <a:r>
              <a:rPr lang="en-US" sz="2000">
                <a:solidFill>
                  <a:srgbClr val="FF0000"/>
                </a:solidFill>
              </a:rPr>
              <a:t>: &lt;http://dbpedia.org/resource/&gt;.</a:t>
            </a:r>
          </a:p>
          <a:p>
            <a:pPr marL="0" indent="0">
              <a:buNone/>
            </a:pPr>
            <a:endParaRPr lang="en-US" sz="20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sz="2000">
                <a:solidFill>
                  <a:srgbClr val="FF0000"/>
                </a:solidFill>
              </a:rPr>
              <a:t>:Robert </a:t>
            </a:r>
            <a:r>
              <a:rPr lang="en-US" sz="2000">
                <a:solidFill>
                  <a:srgbClr val="FF0000"/>
                </a:solidFill>
              </a:rPr>
              <a:t>		</a:t>
            </a:r>
            <a:r>
              <a:rPr lang="ro-RO" sz="2000">
                <a:solidFill>
                  <a:srgbClr val="FF0000"/>
                </a:solidFill>
              </a:rPr>
              <a:t>schema:knows </a:t>
            </a:r>
            <a:r>
              <a:rPr lang="en-US" sz="2000">
                <a:solidFill>
                  <a:srgbClr val="FF0000"/>
                </a:solidFill>
              </a:rPr>
              <a:t>	</a:t>
            </a:r>
            <a:r>
              <a:rPr lang="ro-RO" sz="2000">
                <a:solidFill>
                  <a:srgbClr val="FF0000"/>
                </a:solidFill>
              </a:rPr>
              <a:t>dbr:Barack_Obama</a:t>
            </a:r>
            <a:r>
              <a:rPr lang="en-US" sz="2000">
                <a:solidFill>
                  <a:srgbClr val="FF0000"/>
                </a:solidFill>
              </a:rPr>
              <a:t>;</a:t>
            </a:r>
            <a:r>
              <a:rPr lang="ro-RO" sz="2000">
                <a:solidFill>
                  <a:srgbClr val="FF0000"/>
                </a:solidFill>
              </a:rPr>
              <a:t>  	</a:t>
            </a:r>
          </a:p>
          <a:p>
            <a:pPr marL="0" indent="0">
              <a:buNone/>
            </a:pPr>
            <a:r>
              <a:rPr lang="ro-RO" sz="2000">
                <a:solidFill>
                  <a:srgbClr val="FF0000"/>
                </a:solidFill>
              </a:rPr>
              <a:t>              </a:t>
            </a:r>
            <a:r>
              <a:rPr lang="en-US" sz="2000">
                <a:solidFill>
                  <a:srgbClr val="FF0000"/>
                </a:solidFill>
              </a:rPr>
              <a:t>		</a:t>
            </a:r>
            <a:r>
              <a:rPr lang="ro-RO" sz="2000">
                <a:solidFill>
                  <a:srgbClr val="FF0000"/>
                </a:solidFill>
              </a:rPr>
              <a:t>a </a:t>
            </a:r>
            <a:r>
              <a:rPr lang="en-US" sz="2000">
                <a:solidFill>
                  <a:srgbClr val="FF0000"/>
                </a:solidFill>
              </a:rPr>
              <a:t>		</a:t>
            </a:r>
            <a:r>
              <a:rPr lang="ro-RO" sz="2000">
                <a:solidFill>
                  <a:srgbClr val="FF0000"/>
                </a:solidFill>
              </a:rPr>
              <a:t>schema:Person, :Profesor</a:t>
            </a:r>
            <a:r>
              <a:rPr lang="en-US" sz="2000">
                <a:solidFill>
                  <a:srgbClr val="FF0000"/>
                </a:solidFill>
              </a:rPr>
              <a:t>;</a:t>
            </a:r>
            <a:endParaRPr lang="ro-RO" sz="20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sz="2000">
                <a:solidFill>
                  <a:srgbClr val="FF0000"/>
                </a:solidFill>
              </a:rPr>
              <a:t>              </a:t>
            </a:r>
            <a:r>
              <a:rPr lang="en-US" sz="2000">
                <a:solidFill>
                  <a:srgbClr val="FF0000"/>
                </a:solidFill>
              </a:rPr>
              <a:t>		</a:t>
            </a:r>
            <a:r>
              <a:rPr lang="ro-RO" sz="2000">
                <a:solidFill>
                  <a:srgbClr val="FF0000"/>
                </a:solidFill>
              </a:rPr>
              <a:t>:areEmail </a:t>
            </a:r>
            <a:r>
              <a:rPr lang="en-US" sz="2000">
                <a:solidFill>
                  <a:srgbClr val="FF0000"/>
                </a:solidFill>
              </a:rPr>
              <a:t>	</a:t>
            </a:r>
            <a:r>
              <a:rPr lang="en-GB" sz="2000">
                <a:solidFill>
                  <a:srgbClr val="FF0000"/>
                </a:solidFill>
              </a:rPr>
              <a:t>&lt;mailto:robert</a:t>
            </a:r>
            <a:r>
              <a:rPr lang="en-US" sz="2000">
                <a:solidFill>
                  <a:srgbClr val="FF0000"/>
                </a:solidFill>
              </a:rPr>
              <a:t>@yahoo.com&gt;;</a:t>
            </a: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              		s</a:t>
            </a:r>
            <a:r>
              <a:rPr lang="ro-MD" sz="2000">
                <a:solidFill>
                  <a:srgbClr val="FF0000"/>
                </a:solidFill>
              </a:rPr>
              <a:t>chema</a:t>
            </a:r>
            <a:r>
              <a:rPr lang="en-US" sz="2000">
                <a:solidFill>
                  <a:srgbClr val="FF0000"/>
                </a:solidFill>
              </a:rPr>
              <a:t>:url 	&lt;http://www.buchmann.ro&gt;;</a:t>
            </a: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              		:rudaCu 		[s</a:t>
            </a:r>
            <a:r>
              <a:rPr lang="ro-MD" sz="2000">
                <a:solidFill>
                  <a:srgbClr val="FF0000"/>
                </a:solidFill>
              </a:rPr>
              <a:t>chema</a:t>
            </a:r>
            <a:r>
              <a:rPr lang="en-US" sz="2000">
                <a:solidFill>
                  <a:srgbClr val="FF0000"/>
                </a:solidFill>
              </a:rPr>
              <a:t>:children </a:t>
            </a: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					[s</a:t>
            </a:r>
            <a:r>
              <a:rPr lang="ro-MD" sz="2000">
                <a:solidFill>
                  <a:srgbClr val="FF0000"/>
                </a:solidFill>
              </a:rPr>
              <a:t>chema</a:t>
            </a:r>
            <a:r>
              <a:rPr lang="en-US" sz="2000">
                <a:solidFill>
                  <a:srgbClr val="FF0000"/>
                </a:solidFill>
              </a:rPr>
              <a:t>:knows :Ana]];</a:t>
            </a: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              		:varsta 		42;</a:t>
            </a: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              		:casatorit 	true .</a:t>
            </a:r>
            <a:endParaRPr lang="de-AT" sz="2000">
              <a:solidFill>
                <a:srgbClr val="FF0000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32967" y="2668410"/>
            <a:ext cx="1731243" cy="1273938"/>
            <a:chOff x="132967" y="2668410"/>
            <a:chExt cx="1731243" cy="1273938"/>
          </a:xfrm>
        </p:grpSpPr>
        <p:sp>
          <p:nvSpPr>
            <p:cNvPr id="5" name="TextBox 4"/>
            <p:cNvSpPr txBox="1"/>
            <p:nvPr/>
          </p:nvSpPr>
          <p:spPr>
            <a:xfrm>
              <a:off x="132967" y="3573016"/>
              <a:ext cx="17312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ID creat de mine</a:t>
              </a:r>
              <a:endParaRPr lang="de-AT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998588" y="2668410"/>
              <a:ext cx="215128" cy="90460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79299" y="2564905"/>
            <a:ext cx="2520493" cy="2738129"/>
            <a:chOff x="179299" y="2564905"/>
            <a:chExt cx="2520493" cy="2738129"/>
          </a:xfrm>
        </p:grpSpPr>
        <p:sp>
          <p:nvSpPr>
            <p:cNvPr id="8" name="TextBox 7"/>
            <p:cNvSpPr txBox="1"/>
            <p:nvPr/>
          </p:nvSpPr>
          <p:spPr>
            <a:xfrm>
              <a:off x="179299" y="4656703"/>
              <a:ext cx="2068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Proprietate </a:t>
              </a:r>
              <a:r>
                <a:rPr lang="ro-RO"/>
                <a:t>din Schema.org</a:t>
              </a:r>
              <a:endParaRPr lang="de-AT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1619672" y="2564905"/>
              <a:ext cx="1080120" cy="20917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899592" y="5085184"/>
            <a:ext cx="2697085" cy="1190342"/>
            <a:chOff x="899592" y="5085184"/>
            <a:chExt cx="2697085" cy="1190342"/>
          </a:xfrm>
        </p:grpSpPr>
        <p:sp>
          <p:nvSpPr>
            <p:cNvPr id="7" name="TextBox 6"/>
            <p:cNvSpPr txBox="1"/>
            <p:nvPr/>
          </p:nvSpPr>
          <p:spPr>
            <a:xfrm>
              <a:off x="899592" y="5906194"/>
              <a:ext cx="2697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Proprietate creat</a:t>
              </a:r>
              <a:r>
                <a:rPr lang="ro-RO"/>
                <a:t>ă de mine</a:t>
              </a:r>
              <a:endParaRPr lang="de-AT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2051720" y="5085184"/>
              <a:ext cx="648072" cy="908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148064" y="4933701"/>
            <a:ext cx="2401604" cy="1341825"/>
            <a:chOff x="5148064" y="4933701"/>
            <a:chExt cx="2401604" cy="1341825"/>
          </a:xfrm>
        </p:grpSpPr>
        <p:sp>
          <p:nvSpPr>
            <p:cNvPr id="9" name="TextBox 8"/>
            <p:cNvSpPr txBox="1"/>
            <p:nvPr/>
          </p:nvSpPr>
          <p:spPr>
            <a:xfrm>
              <a:off x="5480833" y="5629195"/>
              <a:ext cx="2068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/>
                <a:t>Date (integer, boolean)</a:t>
              </a:r>
              <a:endParaRPr lang="de-AT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148064" y="4933701"/>
              <a:ext cx="719114" cy="74087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6089668" y="4515995"/>
            <a:ext cx="2855423" cy="740872"/>
            <a:chOff x="6089668" y="4515995"/>
            <a:chExt cx="2855423" cy="740872"/>
          </a:xfrm>
        </p:grpSpPr>
        <p:sp>
          <p:nvSpPr>
            <p:cNvPr id="10" name="TextBox 9"/>
            <p:cNvSpPr txBox="1"/>
            <p:nvPr/>
          </p:nvSpPr>
          <p:spPr>
            <a:xfrm>
              <a:off x="6876256" y="4610536"/>
              <a:ext cx="2068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/>
                <a:t>2 noduri anonime înlănțuite</a:t>
              </a:r>
              <a:endParaRPr lang="de-AT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6089668" y="4515995"/>
              <a:ext cx="786588" cy="24965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580112" y="1124744"/>
            <a:ext cx="2001901" cy="1224136"/>
            <a:chOff x="5580112" y="1124744"/>
            <a:chExt cx="2001901" cy="1224136"/>
          </a:xfrm>
        </p:grpSpPr>
        <p:sp>
          <p:nvSpPr>
            <p:cNvPr id="6" name="TextBox 5"/>
            <p:cNvSpPr txBox="1"/>
            <p:nvPr/>
          </p:nvSpPr>
          <p:spPr>
            <a:xfrm>
              <a:off x="6012160" y="1124744"/>
              <a:ext cx="1569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ID din DBPedia</a:t>
              </a:r>
              <a:endParaRPr lang="de-AT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5580112" y="1483530"/>
              <a:ext cx="740896" cy="865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6660232" y="1556792"/>
            <a:ext cx="2297757" cy="1356005"/>
            <a:chOff x="6660232" y="1556792"/>
            <a:chExt cx="2297757" cy="1356005"/>
          </a:xfrm>
        </p:grpSpPr>
        <p:sp>
          <p:nvSpPr>
            <p:cNvPr id="11" name="TextBox 10"/>
            <p:cNvSpPr txBox="1"/>
            <p:nvPr/>
          </p:nvSpPr>
          <p:spPr>
            <a:xfrm>
              <a:off x="6889154" y="1556792"/>
              <a:ext cx="20688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/>
                <a:t>Tipuri (unul din schema.org, unul creat de mine)</a:t>
              </a:r>
              <a:endParaRPr lang="de-AT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6660232" y="2348880"/>
              <a:ext cx="370448" cy="5639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634499" y="2692421"/>
            <a:ext cx="2068835" cy="644626"/>
            <a:chOff x="7549668" y="2853076"/>
            <a:chExt cx="2068835" cy="644626"/>
          </a:xfrm>
        </p:grpSpPr>
        <p:sp>
          <p:nvSpPr>
            <p:cNvPr id="12" name="TextBox 11"/>
            <p:cNvSpPr txBox="1"/>
            <p:nvPr/>
          </p:nvSpPr>
          <p:spPr>
            <a:xfrm>
              <a:off x="7549668" y="2853076"/>
              <a:ext cx="2068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/>
                <a:t>Adrese URL</a:t>
              </a:r>
              <a:endParaRPr lang="de-AT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>
              <a:off x="7582013" y="3215743"/>
              <a:ext cx="370448" cy="28195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662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5502"/>
          </a:xfrm>
        </p:spPr>
        <p:txBody>
          <a:bodyPr>
            <a:normAutofit fontScale="90000"/>
          </a:bodyPr>
          <a:lstStyle/>
          <a:p>
            <a:r>
              <a:rPr lang="ro-RO"/>
              <a:t>Exemplu în sintaxa abstractă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4511" y="980728"/>
            <a:ext cx="8644658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o-RO" sz="2200">
                <a:solidFill>
                  <a:srgbClr val="FF0000"/>
                </a:solidFill>
              </a:rPr>
              <a:t>Anna </a:t>
            </a:r>
            <a:r>
              <a:rPr lang="en-US" sz="2200">
                <a:solidFill>
                  <a:srgbClr val="FF0000"/>
                </a:solidFill>
              </a:rPr>
              <a:t>is the mother of</a:t>
            </a:r>
            <a:r>
              <a:rPr lang="ro-RO" sz="2200">
                <a:solidFill>
                  <a:srgbClr val="FF0000"/>
                </a:solidFill>
              </a:rPr>
              <a:t> Andrew</a:t>
            </a:r>
            <a:r>
              <a:rPr lang="en-GB" sz="2200">
                <a:solidFill>
                  <a:srgbClr val="FF0000"/>
                </a:solidFill>
              </a:rPr>
              <a:t> and Peter</a:t>
            </a:r>
            <a:r>
              <a:rPr lang="ro-RO" sz="2200">
                <a:solidFill>
                  <a:srgbClr val="FF0000"/>
                </a:solidFill>
              </a:rPr>
              <a:t>.</a:t>
            </a:r>
          </a:p>
          <a:p>
            <a:pPr algn="l"/>
            <a:r>
              <a:rPr lang="ro-RO" sz="2200">
                <a:solidFill>
                  <a:srgbClr val="FF0000"/>
                </a:solidFill>
              </a:rPr>
              <a:t>Peter </a:t>
            </a:r>
            <a:r>
              <a:rPr lang="en-US" sz="2200">
                <a:solidFill>
                  <a:srgbClr val="FF0000"/>
                </a:solidFill>
              </a:rPr>
              <a:t>is the father of</a:t>
            </a:r>
            <a:r>
              <a:rPr lang="ro-RO" sz="2200">
                <a:solidFill>
                  <a:srgbClr val="FF0000"/>
                </a:solidFill>
              </a:rPr>
              <a:t> </a:t>
            </a:r>
            <a:r>
              <a:rPr lang="en-GB" sz="2200">
                <a:solidFill>
                  <a:srgbClr val="FF0000"/>
                </a:solidFill>
              </a:rPr>
              <a:t>someone having the age of 20</a:t>
            </a:r>
            <a:r>
              <a:rPr lang="ro-RO" sz="2200">
                <a:solidFill>
                  <a:srgbClr val="FF0000"/>
                </a:solidFill>
              </a:rPr>
              <a:t>.</a:t>
            </a:r>
          </a:p>
          <a:p>
            <a:pPr algn="l"/>
            <a:r>
              <a:rPr lang="ro-RO" sz="2200">
                <a:solidFill>
                  <a:srgbClr val="FF0000"/>
                </a:solidFill>
              </a:rPr>
              <a:t>Peter</a:t>
            </a:r>
            <a:r>
              <a:rPr lang="en-GB" sz="2200">
                <a:solidFill>
                  <a:srgbClr val="FF0000"/>
                </a:solidFill>
              </a:rPr>
              <a:t>'s age is </a:t>
            </a:r>
            <a:r>
              <a:rPr lang="ro-RO" sz="2200">
                <a:solidFill>
                  <a:srgbClr val="FF0000"/>
                </a:solidFill>
              </a:rPr>
              <a:t>4</a:t>
            </a:r>
            <a:r>
              <a:rPr lang="en-GB" sz="2200">
                <a:solidFill>
                  <a:srgbClr val="FF0000"/>
                </a:solidFill>
              </a:rPr>
              <a:t>0.</a:t>
            </a:r>
            <a:endParaRPr lang="en-US" sz="2200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0" y="2211908"/>
            <a:ext cx="8977318" cy="2896918"/>
            <a:chOff x="1957" y="1716"/>
            <a:chExt cx="8025" cy="1384"/>
          </a:xfrm>
        </p:grpSpPr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3363" y="1716"/>
              <a:ext cx="2594" cy="5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  <a:r>
                <a:rPr lang="en-US" sz="1200" b="1" dirty="0" err="1">
                  <a:latin typeface="Arial Narrow"/>
                  <a:ea typeface="Calibri"/>
                  <a:cs typeface="Times New Roman"/>
                </a:rPr>
                <a:t>isMotherOf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1957" y="1830"/>
              <a:ext cx="1980" cy="2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</a:p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Anna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9263" y="2441"/>
              <a:ext cx="434" cy="1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>
                  <a:effectLst/>
                  <a:latin typeface="Arial Narrow"/>
                  <a:ea typeface="Calibri"/>
                  <a:cs typeface="Times New Roman"/>
                </a:rPr>
                <a:t>20</a:t>
              </a: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18" name="AutoShape 11"/>
            <p:cNvCxnSpPr>
              <a:cxnSpLocks noChangeShapeType="1"/>
              <a:stCxn id="16" idx="6"/>
              <a:endCxn id="20" idx="2"/>
            </p:cNvCxnSpPr>
            <p:nvPr/>
          </p:nvCxnSpPr>
          <p:spPr bwMode="auto">
            <a:xfrm>
              <a:off x="3937" y="1975"/>
              <a:ext cx="1437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3037" y="2520"/>
              <a:ext cx="1980" cy="23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</a:p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Andrew</a:t>
              </a: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374" y="1830"/>
              <a:ext cx="1980" cy="2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</a:p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Peter</a:t>
              </a: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6919" y="2557"/>
              <a:ext cx="903" cy="23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>
                  <a:effectLst/>
                  <a:latin typeface="Arial Narrow"/>
                  <a:ea typeface="Calibri"/>
                  <a:cs typeface="Times New Roman"/>
                </a:rPr>
                <a:t>_:</a:t>
              </a:r>
              <a:r>
                <a:rPr lang="en-GB" sz="1200" b="1">
                  <a:latin typeface="Arial Narrow"/>
                  <a:ea typeface="Calibri"/>
                  <a:cs typeface="Times New Roman"/>
                </a:rPr>
                <a:t>x</a:t>
              </a: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7822" y="2560"/>
              <a:ext cx="2160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</a:p>
            <a:p>
              <a:pPr>
                <a:spcAft>
                  <a:spcPts val="0"/>
                </a:spcAft>
              </a:pPr>
              <a:r>
                <a:rPr lang="en-US" sz="1200" b="1" dirty="0" err="1">
                  <a:effectLst/>
                  <a:latin typeface="Arial Narrow"/>
                  <a:ea typeface="Calibri"/>
                  <a:cs typeface="Times New Roman"/>
                </a:rPr>
                <a:t>hasAge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2947" y="2218"/>
              <a:ext cx="259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  <a:r>
                <a:rPr lang="en-US" sz="1200" b="1" dirty="0" err="1">
                  <a:effectLst/>
                  <a:latin typeface="Arial Narrow"/>
                  <a:ea typeface="Calibri"/>
                  <a:cs typeface="Times New Roman"/>
                </a:rPr>
                <a:t>isMotherOf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24" name="AutoShape 24"/>
            <p:cNvCxnSpPr>
              <a:cxnSpLocks noChangeShapeType="1"/>
              <a:stCxn id="16" idx="4"/>
              <a:endCxn id="19" idx="0"/>
            </p:cNvCxnSpPr>
            <p:nvPr/>
          </p:nvCxnSpPr>
          <p:spPr bwMode="auto">
            <a:xfrm>
              <a:off x="2947" y="2119"/>
              <a:ext cx="1080" cy="40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25"/>
            <p:cNvCxnSpPr>
              <a:cxnSpLocks noChangeShapeType="1"/>
              <a:stCxn id="20" idx="4"/>
              <a:endCxn id="21" idx="0"/>
            </p:cNvCxnSpPr>
            <p:nvPr/>
          </p:nvCxnSpPr>
          <p:spPr bwMode="auto">
            <a:xfrm>
              <a:off x="6364" y="2119"/>
              <a:ext cx="1007" cy="4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26"/>
            <p:cNvCxnSpPr>
              <a:cxnSpLocks noChangeShapeType="1"/>
              <a:stCxn id="21" idx="6"/>
              <a:endCxn id="17" idx="1"/>
            </p:cNvCxnSpPr>
            <p:nvPr/>
          </p:nvCxnSpPr>
          <p:spPr bwMode="auto">
            <a:xfrm flipV="1">
              <a:off x="7822" y="2521"/>
              <a:ext cx="1441" cy="15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391" y="2215"/>
              <a:ext cx="259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  <a:r>
                <a:rPr lang="en-US" sz="1200" b="1" dirty="0" err="1">
                  <a:effectLst/>
                  <a:latin typeface="Arial Narrow"/>
                  <a:ea typeface="Calibri"/>
                  <a:cs typeface="Times New Roman"/>
                </a:rPr>
                <a:t>isFatherOf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28" name="AutoShape 26"/>
            <p:cNvCxnSpPr>
              <a:cxnSpLocks noChangeShapeType="1"/>
            </p:cNvCxnSpPr>
            <p:nvPr/>
          </p:nvCxnSpPr>
          <p:spPr bwMode="auto">
            <a:xfrm flipV="1">
              <a:off x="7288" y="1752"/>
              <a:ext cx="1441" cy="15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8729" y="1746"/>
              <a:ext cx="434" cy="1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>
                  <a:latin typeface="Arial Narrow"/>
                  <a:ea typeface="Calibri"/>
                  <a:cs typeface="Times New Roman"/>
                </a:rPr>
                <a:t>4</a:t>
              </a:r>
              <a:r>
                <a:rPr lang="en-US" sz="1200" b="1">
                  <a:effectLst/>
                  <a:latin typeface="Arial Narrow"/>
                  <a:ea typeface="Calibri"/>
                  <a:cs typeface="Times New Roman"/>
                </a:rPr>
                <a:t>0</a:t>
              </a: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7003" y="1752"/>
              <a:ext cx="2160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</a:p>
            <a:p>
              <a:pPr>
                <a:spcAft>
                  <a:spcPts val="0"/>
                </a:spcAft>
              </a:pPr>
              <a:r>
                <a:rPr lang="en-US" sz="1200" b="1" dirty="0" err="1">
                  <a:effectLst/>
                  <a:latin typeface="Arial Narrow"/>
                  <a:ea typeface="Calibri"/>
                  <a:cs typeface="Times New Roman"/>
                </a:rPr>
                <a:t>hasAge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0" y="4554777"/>
            <a:ext cx="900043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600">
                <a:ea typeface="Calibri"/>
                <a:cs typeface="Times New Roman"/>
              </a:rPr>
              <a:t>Observați că: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600">
                <a:ea typeface="Calibri"/>
                <a:cs typeface="Times New Roman"/>
              </a:rPr>
              <a:t>unele </a:t>
            </a:r>
            <a:r>
              <a:rPr lang="ro-RO" sz="1600" dirty="0">
                <a:ea typeface="Calibri"/>
                <a:cs typeface="Times New Roman"/>
              </a:rPr>
              <a:t>obiecte sunt valori simple, </a:t>
            </a:r>
            <a:r>
              <a:rPr lang="ro-RO" sz="1600" b="1" dirty="0">
                <a:ea typeface="Calibri"/>
                <a:cs typeface="Times New Roman"/>
              </a:rPr>
              <a:t>date de diverse tipuri</a:t>
            </a:r>
            <a:r>
              <a:rPr lang="ro-RO" sz="1600" dirty="0">
                <a:ea typeface="Calibri"/>
                <a:cs typeface="Times New Roman"/>
              </a:rPr>
              <a:t> (numerele 20, 40)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600">
                <a:ea typeface="Calibri"/>
                <a:cs typeface="Times New Roman"/>
              </a:rPr>
              <a:t>proprietăţile </a:t>
            </a:r>
            <a:r>
              <a:rPr lang="ro-RO" sz="1600" dirty="0">
                <a:ea typeface="Calibri"/>
                <a:cs typeface="Times New Roman"/>
              </a:rPr>
              <a:t>sunt </a:t>
            </a:r>
            <a:r>
              <a:rPr lang="ro-RO" sz="1600" b="1" dirty="0">
                <a:ea typeface="Calibri"/>
                <a:cs typeface="Times New Roman"/>
              </a:rPr>
              <a:t>întotdeauna URI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1400" dirty="0">
                <a:ea typeface="Calibri"/>
                <a:cs typeface="Times New Roman"/>
              </a:rPr>
              <a:t>unele sunt </a:t>
            </a:r>
            <a:r>
              <a:rPr lang="ro-RO" sz="1400" dirty="0" err="1">
                <a:ea typeface="Calibri"/>
                <a:cs typeface="Times New Roman"/>
              </a:rPr>
              <a:t>relaţii</a:t>
            </a:r>
            <a:r>
              <a:rPr lang="ro-RO" sz="1400" dirty="0">
                <a:ea typeface="Calibri"/>
                <a:cs typeface="Times New Roman"/>
              </a:rPr>
              <a:t> (</a:t>
            </a:r>
            <a:r>
              <a:rPr lang="ro-RO" sz="1400" dirty="0" err="1">
                <a:ea typeface="Calibri"/>
                <a:cs typeface="Times New Roman"/>
              </a:rPr>
              <a:t>isMotherOf</a:t>
            </a:r>
            <a:r>
              <a:rPr lang="ro-RO" sz="1400" dirty="0">
                <a:ea typeface="Calibri"/>
                <a:cs typeface="Times New Roman"/>
              </a:rPr>
              <a:t>, </a:t>
            </a:r>
            <a:r>
              <a:rPr lang="ro-RO" sz="1400" dirty="0" err="1">
                <a:ea typeface="Calibri"/>
                <a:cs typeface="Times New Roman"/>
              </a:rPr>
              <a:t>isFatherOf</a:t>
            </a:r>
            <a:r>
              <a:rPr lang="ro-RO" sz="1400" dirty="0">
                <a:ea typeface="Calibri"/>
                <a:cs typeface="Times New Roman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1400" dirty="0">
                <a:ea typeface="Calibri"/>
                <a:cs typeface="Times New Roman"/>
              </a:rPr>
              <a:t>altele sunt atribute (</a:t>
            </a:r>
            <a:r>
              <a:rPr lang="ro-RO" sz="1400" dirty="0" err="1">
                <a:ea typeface="Calibri"/>
                <a:cs typeface="Times New Roman"/>
              </a:rPr>
              <a:t>hasAge</a:t>
            </a:r>
            <a:r>
              <a:rPr lang="ro-RO" sz="1400" dirty="0">
                <a:ea typeface="Calibri"/>
                <a:cs typeface="Times New Roman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600">
                <a:ea typeface="Calibri"/>
                <a:cs typeface="Times New Roman"/>
              </a:rPr>
              <a:t>unele noduri </a:t>
            </a:r>
            <a:r>
              <a:rPr lang="ro-RO" sz="1600" dirty="0">
                <a:ea typeface="Calibri"/>
                <a:cs typeface="Times New Roman"/>
              </a:rPr>
              <a:t>pot </a:t>
            </a:r>
            <a:r>
              <a:rPr lang="ro-RO" sz="1600">
                <a:ea typeface="Calibri"/>
                <a:cs typeface="Times New Roman"/>
              </a:rPr>
              <a:t>fi </a:t>
            </a:r>
            <a:r>
              <a:rPr lang="ro-RO" sz="1600" b="1">
                <a:ea typeface="Calibri"/>
                <a:cs typeface="Times New Roman"/>
              </a:rPr>
              <a:t>lipsite</a:t>
            </a:r>
            <a:r>
              <a:rPr lang="en-GB" sz="1600" b="1">
                <a:ea typeface="Calibri"/>
                <a:cs typeface="Times New Roman"/>
              </a:rPr>
              <a:t> </a:t>
            </a:r>
            <a:r>
              <a:rPr lang="en-GB" sz="1600" b="1" dirty="0">
                <a:ea typeface="Calibri"/>
                <a:cs typeface="Times New Roman"/>
              </a:rPr>
              <a:t>de </a:t>
            </a:r>
            <a:r>
              <a:rPr lang="en-GB" sz="1600" b="1" dirty="0" err="1">
                <a:ea typeface="Calibri"/>
                <a:cs typeface="Times New Roman"/>
              </a:rPr>
              <a:t>identitate</a:t>
            </a:r>
            <a:r>
              <a:rPr lang="en-GB" sz="1600" b="1" dirty="0">
                <a:ea typeface="Calibri"/>
                <a:cs typeface="Times New Roman"/>
              </a:rPr>
              <a:t>/</a:t>
            </a:r>
            <a:r>
              <a:rPr lang="en-GB" sz="1600" b="1" dirty="0" err="1">
                <a:ea typeface="Calibri"/>
                <a:cs typeface="Times New Roman"/>
              </a:rPr>
              <a:t>provenien</a:t>
            </a:r>
            <a:r>
              <a:rPr lang="ro-RO" sz="1600" b="1" dirty="0" err="1">
                <a:ea typeface="Calibri"/>
                <a:cs typeface="Times New Roman"/>
              </a:rPr>
              <a:t>ţă</a:t>
            </a:r>
            <a:r>
              <a:rPr lang="en-GB" sz="1600" dirty="0">
                <a:ea typeface="Calibri"/>
                <a:cs typeface="Times New Roman"/>
              </a:rPr>
              <a:t> (</a:t>
            </a:r>
            <a:r>
              <a:rPr lang="en-GB" sz="1600" dirty="0">
                <a:solidFill>
                  <a:srgbClr val="FF0000"/>
                </a:solidFill>
                <a:ea typeface="Calibri"/>
                <a:cs typeface="Times New Roman"/>
              </a:rPr>
              <a:t>_:x</a:t>
            </a:r>
            <a:r>
              <a:rPr lang="en-GB" sz="1600" dirty="0">
                <a:ea typeface="Calibri"/>
                <a:cs typeface="Times New Roman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1400" dirty="0">
                <a:ea typeface="Calibri"/>
                <a:cs typeface="Times New Roman"/>
              </a:rPr>
              <a:t>acesta e fiul </a:t>
            </a:r>
            <a:r>
              <a:rPr lang="ro-RO" sz="1400" dirty="0" err="1">
                <a:ea typeface="Calibri"/>
                <a:cs typeface="Times New Roman"/>
              </a:rPr>
              <a:t>neideintificat</a:t>
            </a:r>
            <a:r>
              <a:rPr lang="ro-RO" sz="1400" dirty="0">
                <a:ea typeface="Calibri"/>
                <a:cs typeface="Times New Roman"/>
              </a:rPr>
              <a:t> al lui Peter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1400">
                <a:ea typeface="Calibri"/>
                <a:cs typeface="Times New Roman"/>
              </a:rPr>
              <a:t>are un nume local </a:t>
            </a:r>
            <a:r>
              <a:rPr lang="ro-RO" sz="1400" dirty="0">
                <a:ea typeface="Calibri"/>
                <a:cs typeface="Times New Roman"/>
              </a:rPr>
              <a:t>arbitrar ales (poate fi și generat arbitrar)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1400" dirty="0">
                <a:ea typeface="Calibri"/>
                <a:cs typeface="Times New Roman"/>
              </a:rPr>
              <a:t>chiar dacă nu are identitate</a:t>
            </a:r>
            <a:r>
              <a:rPr lang="ro-RO" sz="1400">
                <a:ea typeface="Calibri"/>
                <a:cs typeface="Times New Roman"/>
              </a:rPr>
              <a:t>, e </a:t>
            </a:r>
            <a:r>
              <a:rPr lang="ro-RO" sz="1400" dirty="0">
                <a:ea typeface="Calibri"/>
                <a:cs typeface="Times New Roman"/>
              </a:rPr>
              <a:t>util </a:t>
            </a:r>
            <a:r>
              <a:rPr lang="ro-RO" sz="1400">
                <a:ea typeface="Calibri"/>
                <a:cs typeface="Times New Roman"/>
              </a:rPr>
              <a:t>ca nod intermediar</a:t>
            </a:r>
            <a:endParaRPr lang="ro-RO" sz="14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5185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2881"/>
          </a:xfrm>
        </p:spPr>
        <p:txBody>
          <a:bodyPr>
            <a:normAutofit fontScale="90000"/>
          </a:bodyPr>
          <a:lstStyle/>
          <a:p>
            <a:r>
              <a:rPr lang="ro-RO"/>
              <a:t>Proprietățile pot avea proprietăți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81000" y="1371600"/>
            <a:ext cx="8644658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o-RO"/>
              <a:t>Se pot face şi afirmaţii despre proprietăţi</a:t>
            </a:r>
            <a:r>
              <a:rPr lang="en-GB"/>
              <a:t>:</a:t>
            </a:r>
            <a:endParaRPr lang="ro-RO"/>
          </a:p>
          <a:p>
            <a:pPr algn="l"/>
            <a:endParaRPr lang="en-GB">
              <a:solidFill>
                <a:srgbClr val="FF0000"/>
              </a:solidFill>
            </a:endParaRPr>
          </a:p>
          <a:p>
            <a:pPr algn="l"/>
            <a:r>
              <a:rPr lang="ro-RO">
                <a:solidFill>
                  <a:srgbClr val="FF0000"/>
                </a:solidFill>
              </a:rPr>
              <a:t>Peter </a:t>
            </a:r>
            <a:r>
              <a:rPr lang="en-US">
                <a:solidFill>
                  <a:srgbClr val="FF0000"/>
                </a:solidFill>
              </a:rPr>
              <a:t>is the father of</a:t>
            </a:r>
            <a:r>
              <a:rPr lang="ro-RO">
                <a:solidFill>
                  <a:srgbClr val="FF0000"/>
                </a:solidFill>
              </a:rPr>
              <a:t> </a:t>
            </a:r>
            <a:r>
              <a:rPr lang="en-GB">
                <a:solidFill>
                  <a:srgbClr val="FF0000"/>
                </a:solidFill>
              </a:rPr>
              <a:t>someone whose age is 20</a:t>
            </a:r>
            <a:r>
              <a:rPr lang="ro-RO">
                <a:solidFill>
                  <a:srgbClr val="FF0000"/>
                </a:solidFill>
              </a:rPr>
              <a:t>.</a:t>
            </a:r>
            <a:endParaRPr lang="en-GB">
              <a:solidFill>
                <a:srgbClr val="FF0000"/>
              </a:solidFill>
            </a:endParaRPr>
          </a:p>
          <a:p>
            <a:pPr algn="l"/>
            <a:r>
              <a:rPr lang="en-GB">
                <a:solidFill>
                  <a:srgbClr val="FF0000"/>
                </a:solidFill>
              </a:rPr>
              <a:t>Age is measured in years</a:t>
            </a:r>
            <a:r>
              <a:rPr lang="ro-RO">
                <a:solidFill>
                  <a:srgbClr val="FF0000"/>
                </a:solidFill>
              </a:rPr>
              <a:t>.</a:t>
            </a:r>
            <a:r>
              <a:rPr lang="en-GB">
                <a:solidFill>
                  <a:srgbClr val="FF0000"/>
                </a:solidFill>
              </a:rPr>
              <a:t>   </a:t>
            </a:r>
            <a:r>
              <a:rPr lang="en-GB"/>
              <a:t>(</a:t>
            </a:r>
            <a:r>
              <a:rPr lang="ro-RO"/>
              <a:t>proprietatea devine subiect</a:t>
            </a:r>
            <a:r>
              <a:rPr lang="en-GB"/>
              <a:t>!)</a:t>
            </a:r>
            <a:endParaRPr lang="ro-RO"/>
          </a:p>
          <a:p>
            <a:pPr algn="l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1716836" y="3138451"/>
            <a:ext cx="2901827" cy="11303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 dirty="0">
                <a:effectLst/>
                <a:latin typeface="Arial Narrow"/>
                <a:ea typeface="Calibri"/>
                <a:cs typeface="Times New Roman"/>
              </a:rPr>
              <a:t>http://buchmann.ro#</a:t>
            </a:r>
            <a:r>
              <a:rPr lang="en-US" sz="1200" b="1" dirty="0" err="1">
                <a:latin typeface="Arial Narrow"/>
                <a:ea typeface="Calibri"/>
                <a:cs typeface="Times New Roman"/>
              </a:rPr>
              <a:t>isMotherOf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79225" y="3356139"/>
            <a:ext cx="2214964" cy="60492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 dirty="0">
                <a:effectLst/>
                <a:latin typeface="Arial Narrow"/>
                <a:ea typeface="Calibri"/>
                <a:cs typeface="Times New Roman"/>
              </a:rPr>
              <a:t>http://buchmann.ro#</a:t>
            </a:r>
          </a:p>
          <a:p>
            <a:pPr>
              <a:spcAft>
                <a:spcPts val="0"/>
              </a:spcAft>
            </a:pPr>
            <a:r>
              <a:rPr lang="ro-RO" sz="1200" b="1" dirty="0">
                <a:effectLst/>
                <a:latin typeface="Arial Narrow"/>
                <a:ea typeface="Calibri"/>
                <a:cs typeface="Times New Roman"/>
              </a:rPr>
              <a:t>Anna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600564" y="5528827"/>
            <a:ext cx="485502" cy="33281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1200" b="1">
                <a:effectLst/>
                <a:latin typeface="Arial Narrow"/>
                <a:ea typeface="Calibri"/>
                <a:cs typeface="Times New Roman"/>
              </a:rPr>
              <a:t>20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cxnSp>
        <p:nvCxnSpPr>
          <p:cNvPr id="18" name="AutoShape 11"/>
          <p:cNvCxnSpPr>
            <a:cxnSpLocks noChangeShapeType="1"/>
            <a:stCxn id="16" idx="6"/>
            <a:endCxn id="20" idx="2"/>
          </p:cNvCxnSpPr>
          <p:nvPr/>
        </p:nvCxnSpPr>
        <p:spPr bwMode="auto">
          <a:xfrm>
            <a:off x="2394189" y="3659645"/>
            <a:ext cx="1392743" cy="879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618862" y="4672729"/>
            <a:ext cx="2214964" cy="56515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 dirty="0">
                <a:effectLst/>
                <a:latin typeface="Arial Narrow"/>
                <a:ea typeface="Calibri"/>
                <a:cs typeface="Times New Roman"/>
              </a:rPr>
              <a:t>http://buchmann.ro#</a:t>
            </a:r>
          </a:p>
          <a:p>
            <a:pPr>
              <a:spcAft>
                <a:spcPts val="0"/>
              </a:spcAft>
            </a:pPr>
            <a:r>
              <a:rPr lang="ro-RO" sz="1200" b="1" dirty="0">
                <a:effectLst/>
                <a:latin typeface="Arial Narrow"/>
                <a:ea typeface="Calibri"/>
                <a:cs typeface="Times New Roman"/>
              </a:rPr>
              <a:t>Andrew</a:t>
            </a: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3786932" y="3444051"/>
            <a:ext cx="2214964" cy="60492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 dirty="0">
                <a:effectLst/>
                <a:latin typeface="Arial Narrow"/>
                <a:ea typeface="Calibri"/>
                <a:cs typeface="Times New Roman"/>
              </a:rPr>
              <a:t>http://buchmann.ro#</a:t>
            </a:r>
          </a:p>
          <a:p>
            <a:pPr>
              <a:spcAft>
                <a:spcPts val="0"/>
              </a:spcAft>
            </a:pPr>
            <a:r>
              <a:rPr lang="ro-RO" sz="1200" b="1" dirty="0">
                <a:effectLst/>
                <a:latin typeface="Arial Narrow"/>
                <a:ea typeface="Calibri"/>
                <a:cs typeface="Times New Roman"/>
              </a:rPr>
              <a:t>Peter</a:t>
            </a: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6001896" y="5593714"/>
            <a:ext cx="1010158" cy="376767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>
                <a:effectLst/>
                <a:latin typeface="Arial Narrow"/>
                <a:ea typeface="Calibri"/>
                <a:cs typeface="Times New Roman"/>
              </a:rPr>
              <a:t>_:X</a:t>
            </a: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6228185" y="5340443"/>
            <a:ext cx="2676658" cy="376767"/>
          </a:xfrm>
          <a:prstGeom prst="ellips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 dirty="0">
                <a:effectLst/>
                <a:latin typeface="Arial Narrow"/>
                <a:ea typeface="Calibri"/>
                <a:cs typeface="Times New Roman"/>
              </a:rPr>
              <a:t>http://buchmann.ro#</a:t>
            </a:r>
            <a:r>
              <a:rPr lang="en-US" sz="1200" b="1" dirty="0" err="1">
                <a:effectLst/>
                <a:latin typeface="Arial Narrow"/>
                <a:ea typeface="Calibri"/>
                <a:cs typeface="Times New Roman"/>
              </a:rPr>
              <a:t>hasAge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888461" y="4048971"/>
            <a:ext cx="2901827" cy="11303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 dirty="0">
                <a:effectLst/>
                <a:latin typeface="Arial Narrow"/>
                <a:ea typeface="Calibri"/>
                <a:cs typeface="Times New Roman"/>
              </a:rPr>
              <a:t>http://buchmann.ro#</a:t>
            </a:r>
            <a:r>
              <a:rPr lang="en-US" sz="1200" b="1" dirty="0" err="1">
                <a:effectLst/>
                <a:latin typeface="Arial Narrow"/>
                <a:ea typeface="Calibri"/>
                <a:cs typeface="Times New Roman"/>
              </a:rPr>
              <a:t>isMotherOf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cxnSp>
        <p:nvCxnSpPr>
          <p:cNvPr id="24" name="AutoShape 24"/>
          <p:cNvCxnSpPr>
            <a:cxnSpLocks noChangeShapeType="1"/>
            <a:stCxn id="16" idx="4"/>
            <a:endCxn id="19" idx="0"/>
          </p:cNvCxnSpPr>
          <p:nvPr/>
        </p:nvCxnSpPr>
        <p:spPr bwMode="auto">
          <a:xfrm>
            <a:off x="1286707" y="3961059"/>
            <a:ext cx="439637" cy="71167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5"/>
          <p:cNvCxnSpPr>
            <a:cxnSpLocks noChangeShapeType="1"/>
            <a:stCxn id="20" idx="4"/>
            <a:endCxn id="21" idx="1"/>
          </p:cNvCxnSpPr>
          <p:nvPr/>
        </p:nvCxnSpPr>
        <p:spPr bwMode="auto">
          <a:xfrm>
            <a:off x="4894414" y="4048971"/>
            <a:ext cx="1255146" cy="159916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26"/>
          <p:cNvCxnSpPr>
            <a:cxnSpLocks noChangeShapeType="1"/>
            <a:stCxn id="21" idx="6"/>
            <a:endCxn id="17" idx="1"/>
          </p:cNvCxnSpPr>
          <p:nvPr/>
        </p:nvCxnSpPr>
        <p:spPr bwMode="auto">
          <a:xfrm flipV="1">
            <a:off x="7012054" y="5696279"/>
            <a:ext cx="1588510" cy="8581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4550983" y="4630866"/>
            <a:ext cx="2901827" cy="11303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 dirty="0">
                <a:effectLst/>
                <a:latin typeface="Arial Narrow"/>
                <a:ea typeface="Calibri"/>
                <a:cs typeface="Times New Roman"/>
              </a:rPr>
              <a:t>http://buchmann.ro#</a:t>
            </a:r>
            <a:r>
              <a:rPr lang="en-US" sz="1200" b="1" dirty="0" err="1">
                <a:effectLst/>
                <a:latin typeface="Arial Narrow"/>
                <a:ea typeface="Calibri"/>
                <a:cs typeface="Times New Roman"/>
              </a:rPr>
              <a:t>isFatherOf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6929273" y="3243109"/>
            <a:ext cx="2214964" cy="565150"/>
          </a:xfrm>
          <a:prstGeom prst="ellipse">
            <a:avLst/>
          </a:prstGeom>
          <a:solidFill>
            <a:srgbClr val="FFFFFF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 dirty="0">
                <a:effectLst/>
                <a:latin typeface="Arial Narrow"/>
                <a:ea typeface="Calibri"/>
                <a:cs typeface="Times New Roman"/>
              </a:rPr>
              <a:t>http://buchmann.ro#</a:t>
            </a:r>
          </a:p>
          <a:p>
            <a:pPr>
              <a:spcAft>
                <a:spcPts val="0"/>
              </a:spcAft>
            </a:pPr>
            <a:r>
              <a:rPr lang="en-GB" sz="1200" b="1" dirty="0">
                <a:effectLst/>
                <a:latin typeface="Arial Narrow"/>
                <a:ea typeface="Calibri"/>
                <a:cs typeface="Times New Roman"/>
              </a:rPr>
              <a:t>years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cxnSp>
        <p:nvCxnSpPr>
          <p:cNvPr id="30" name="AutoShape 26"/>
          <p:cNvCxnSpPr>
            <a:cxnSpLocks noChangeShapeType="1"/>
            <a:stCxn id="22" idx="0"/>
            <a:endCxn id="29" idx="4"/>
          </p:cNvCxnSpPr>
          <p:nvPr/>
        </p:nvCxnSpPr>
        <p:spPr bwMode="auto">
          <a:xfrm flipV="1">
            <a:off x="7566514" y="3808259"/>
            <a:ext cx="470241" cy="1532184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6638419" y="4107579"/>
            <a:ext cx="2901827" cy="11303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 dirty="0">
                <a:effectLst/>
                <a:latin typeface="Arial Narrow"/>
                <a:ea typeface="Calibri"/>
                <a:cs typeface="Times New Roman"/>
              </a:rPr>
              <a:t>http://buchmann.ro#</a:t>
            </a:r>
          </a:p>
          <a:p>
            <a:pPr>
              <a:spcAft>
                <a:spcPts val="0"/>
              </a:spcAft>
            </a:pPr>
            <a:r>
              <a:rPr lang="en-US" sz="1200" b="1" dirty="0" err="1">
                <a:effectLst/>
                <a:latin typeface="Arial Narrow"/>
                <a:ea typeface="Calibri"/>
                <a:cs typeface="Times New Roman"/>
              </a:rPr>
              <a:t>measuredIn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60" y="5579593"/>
            <a:ext cx="5128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Cu alte cuvinte: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Proprietatea poate deveni subiect (sau obiect!)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O proprietate poate avea la rândul </a:t>
            </a:r>
            <a:r>
              <a:rPr lang="ro-RO"/>
              <a:t>său proprietăţi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0058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39660-9237-4439-BC30-13C90C44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MD"/>
              <a:t>Diferențiem două situații în care atașăm proprietăți la proprietăți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BBAB9-061B-45DC-ACAB-2551DB2C3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763030"/>
            <a:ext cx="8784976" cy="424847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o-MD" sz="1800" b="1"/>
              <a:t>când o proprietate primește o descriere general valabilă pentru toate utilizările sale </a:t>
            </a:r>
            <a:r>
              <a:rPr lang="ro-MD" sz="1800"/>
              <a:t>(de obicei în schema bazei de grafuri)</a:t>
            </a:r>
          </a:p>
          <a:p>
            <a:pPr marL="0" indent="0">
              <a:buNone/>
            </a:pPr>
            <a:endParaRPr lang="ro-MD" sz="1800" b="1"/>
          </a:p>
          <a:p>
            <a:pPr marL="0" indent="0">
              <a:buNone/>
            </a:pPr>
            <a:r>
              <a:rPr lang="ro-MD" sz="1800">
                <a:solidFill>
                  <a:srgbClr val="FF0000"/>
                </a:solidFill>
              </a:rPr>
              <a:t>Marriage is a bidirectional relation.</a:t>
            </a:r>
          </a:p>
          <a:p>
            <a:pPr marL="514350" indent="-514350">
              <a:buFont typeface="+mj-lt"/>
              <a:buAutoNum type="arabicPeriod"/>
            </a:pPr>
            <a:endParaRPr lang="ro-MD" sz="1800"/>
          </a:p>
          <a:p>
            <a:pPr marL="514350" indent="-514350">
              <a:buFont typeface="+mj-lt"/>
              <a:buAutoNum type="arabicPeriod"/>
            </a:pPr>
            <a:endParaRPr lang="ro-MD" sz="1800"/>
          </a:p>
          <a:p>
            <a:pPr marL="0" indent="0">
              <a:buNone/>
            </a:pPr>
            <a:endParaRPr lang="ro-MD" sz="1800"/>
          </a:p>
          <a:p>
            <a:pPr marL="514350" indent="-514350">
              <a:buFont typeface="+mj-lt"/>
              <a:buAutoNum type="arabicPeriod" startAt="2"/>
            </a:pPr>
            <a:endParaRPr lang="ro-MD" sz="1800" b="1"/>
          </a:p>
          <a:p>
            <a:pPr marL="514350" indent="-514350">
              <a:buFont typeface="+mj-lt"/>
              <a:buAutoNum type="arabicPeriod" startAt="2"/>
            </a:pPr>
            <a:r>
              <a:rPr lang="ro-MD" sz="1800" b="1"/>
              <a:t>când o proprietate trebuie să aibă atribute diferențiate de la o afirmație la alta </a:t>
            </a:r>
            <a:br>
              <a:rPr lang="ro-MD" sz="1800" b="1"/>
            </a:br>
            <a:r>
              <a:rPr lang="ro-MD" sz="1800"/>
              <a:t>(la nivel de instanțe)</a:t>
            </a:r>
            <a:r>
              <a:rPr lang="ro-MD" sz="1800" b="1"/>
              <a:t>:</a:t>
            </a:r>
          </a:p>
          <a:p>
            <a:pPr marL="514350" indent="-514350">
              <a:buFont typeface="+mj-lt"/>
              <a:buAutoNum type="arabicPeriod" startAt="2"/>
            </a:pPr>
            <a:endParaRPr lang="ro-MD" sz="1800" b="1"/>
          </a:p>
          <a:p>
            <a:pPr marL="0" indent="0">
              <a:buNone/>
            </a:pPr>
            <a:r>
              <a:rPr lang="ro-MD" sz="1800">
                <a:solidFill>
                  <a:srgbClr val="FF0000"/>
                </a:solidFill>
              </a:rPr>
              <a:t>Ana is married to Andrei since 2000.</a:t>
            </a:r>
          </a:p>
          <a:p>
            <a:pPr marL="0" indent="0">
              <a:buNone/>
            </a:pPr>
            <a:r>
              <a:rPr lang="ro-MD" sz="1800">
                <a:solidFill>
                  <a:srgbClr val="FF0000"/>
                </a:solidFill>
              </a:rPr>
              <a:t>Paul is married to Mary since 1999.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D1FADD-AD24-4EAB-B309-6A522A175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4278" y="2169969"/>
            <a:ext cx="1163291" cy="21978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MD" sz="1200" b="1">
                <a:latin typeface="Arial Narrow"/>
                <a:ea typeface="Calibri"/>
                <a:cs typeface="Times New Roman"/>
              </a:rPr>
              <a:t>marriedTo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5FB0D3-DA11-4BCF-8F12-153E248C1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2213495"/>
            <a:ext cx="839506" cy="51996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>
                <a:effectLst/>
                <a:latin typeface="Arial Narrow"/>
                <a:ea typeface="Calibri"/>
                <a:cs typeface="Times New Roman"/>
              </a:rPr>
              <a:t>Anna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cxnSp>
        <p:nvCxnSpPr>
          <p:cNvPr id="7" name="AutoShape 11">
            <a:extLst>
              <a:ext uri="{FF2B5EF4-FFF2-40B4-BE49-F238E27FC236}">
                <a16:creationId xmlns:a16="http://schemas.microsoft.com/office/drawing/2014/main" id="{F91B5D79-95BE-4145-B5AB-9A5B82023E22}"/>
              </a:ext>
            </a:extLst>
          </p:cNvPr>
          <p:cNvCxnSpPr>
            <a:cxnSpLocks noChangeShapeType="1"/>
            <a:stCxn id="6" idx="6"/>
            <a:endCxn id="8" idx="2"/>
          </p:cNvCxnSpPr>
          <p:nvPr/>
        </p:nvCxnSpPr>
        <p:spPr bwMode="auto">
          <a:xfrm>
            <a:off x="5483514" y="2473475"/>
            <a:ext cx="1392743" cy="879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F68C4B8-3040-41B9-9DC8-C1551F0F7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6257" y="2301407"/>
            <a:ext cx="993884" cy="51996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>
                <a:effectLst/>
                <a:latin typeface="Arial Narrow"/>
                <a:ea typeface="Calibri"/>
                <a:cs typeface="Times New Roman"/>
              </a:rPr>
              <a:t>Andrei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6D1E39-0D27-42FA-A069-A7955340E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8622" y="5328666"/>
            <a:ext cx="542141" cy="265054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MD" sz="1200" b="1">
                <a:effectLst/>
                <a:latin typeface="Arial Narrow"/>
                <a:ea typeface="Calibri"/>
                <a:cs typeface="Times New Roman"/>
              </a:rPr>
              <a:t>2020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cxnSp>
        <p:nvCxnSpPr>
          <p:cNvPr id="10" name="AutoShape 26">
            <a:extLst>
              <a:ext uri="{FF2B5EF4-FFF2-40B4-BE49-F238E27FC236}">
                <a16:creationId xmlns:a16="http://schemas.microsoft.com/office/drawing/2014/main" id="{E8499CB3-77FB-4435-847C-D4A9CB131374}"/>
              </a:ext>
            </a:extLst>
          </p:cNvPr>
          <p:cNvCxnSpPr>
            <a:cxnSpLocks noChangeShapeType="1"/>
            <a:stCxn id="5" idx="4"/>
            <a:endCxn id="22" idx="0"/>
          </p:cNvCxnSpPr>
          <p:nvPr/>
        </p:nvCxnSpPr>
        <p:spPr bwMode="auto">
          <a:xfrm flipH="1">
            <a:off x="6061946" y="2389751"/>
            <a:ext cx="133978" cy="519329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E743706-7CA1-40B3-9D6C-BE8A4B173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466874"/>
            <a:ext cx="839506" cy="51996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>
                <a:effectLst/>
                <a:latin typeface="Arial Narrow"/>
                <a:ea typeface="Calibri"/>
                <a:cs typeface="Times New Roman"/>
              </a:rPr>
              <a:t>Paul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cxnSp>
        <p:nvCxnSpPr>
          <p:cNvPr id="18" name="AutoShape 11">
            <a:extLst>
              <a:ext uri="{FF2B5EF4-FFF2-40B4-BE49-F238E27FC236}">
                <a16:creationId xmlns:a16="http://schemas.microsoft.com/office/drawing/2014/main" id="{D90C8336-A62F-4110-9973-5C350832CBF7}"/>
              </a:ext>
            </a:extLst>
          </p:cNvPr>
          <p:cNvCxnSpPr>
            <a:cxnSpLocks noChangeShapeType="1"/>
            <a:stCxn id="17" idx="6"/>
            <a:endCxn id="19" idx="2"/>
          </p:cNvCxnSpPr>
          <p:nvPr/>
        </p:nvCxnSpPr>
        <p:spPr bwMode="auto">
          <a:xfrm>
            <a:off x="5411506" y="3726854"/>
            <a:ext cx="1392743" cy="879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81E32801-EDA7-4D90-93D8-92D7BA764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9" y="3554786"/>
            <a:ext cx="993884" cy="51996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>
                <a:effectLst/>
                <a:latin typeface="Arial Narrow"/>
                <a:ea typeface="Calibri"/>
                <a:cs typeface="Times New Roman"/>
              </a:rPr>
              <a:t>Mary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025C06-977D-48D9-96CC-EDEBE7818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0040" y="3475623"/>
            <a:ext cx="1163291" cy="21978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MD" sz="1200" b="1">
                <a:latin typeface="Arial Narrow"/>
                <a:ea typeface="Calibri"/>
                <a:cs typeface="Times New Roman"/>
              </a:rPr>
              <a:t>marriedTo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039D68-BBC9-42D1-9B15-E917A8BE1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032" y="2909080"/>
            <a:ext cx="2403828" cy="265054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>
                <a:effectLst/>
                <a:latin typeface="Arial Narrow"/>
                <a:ea typeface="Calibri"/>
                <a:cs typeface="Times New Roman"/>
              </a:rPr>
              <a:t>owl:SymmetricProperty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cxnSp>
        <p:nvCxnSpPr>
          <p:cNvPr id="27" name="AutoShape 26">
            <a:extLst>
              <a:ext uri="{FF2B5EF4-FFF2-40B4-BE49-F238E27FC236}">
                <a16:creationId xmlns:a16="http://schemas.microsoft.com/office/drawing/2014/main" id="{A8DA97C3-4218-4878-9A0A-BBB8664229A7}"/>
              </a:ext>
            </a:extLst>
          </p:cNvPr>
          <p:cNvCxnSpPr>
            <a:cxnSpLocks noChangeShapeType="1"/>
            <a:stCxn id="20" idx="4"/>
            <a:endCxn id="22" idx="4"/>
          </p:cNvCxnSpPr>
          <p:nvPr/>
        </p:nvCxnSpPr>
        <p:spPr bwMode="auto">
          <a:xfrm flipH="1" flipV="1">
            <a:off x="6061946" y="3174134"/>
            <a:ext cx="9740" cy="521271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CE93BEB-A9C6-47D2-8B28-79D4CAFC8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2557" y="4714597"/>
            <a:ext cx="1163291" cy="21978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MD" sz="1200" b="1">
                <a:latin typeface="Arial Narrow"/>
                <a:ea typeface="Calibri"/>
                <a:cs typeface="Times New Roman"/>
              </a:rPr>
              <a:t>marriedTo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D01727D-020E-4CC2-92A2-AF2C9B54A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2287" y="4758123"/>
            <a:ext cx="839506" cy="51996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>
                <a:effectLst/>
                <a:latin typeface="Arial Narrow"/>
                <a:ea typeface="Calibri"/>
                <a:cs typeface="Times New Roman"/>
              </a:rPr>
              <a:t>Anna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cxnSp>
        <p:nvCxnSpPr>
          <p:cNvPr id="37" name="AutoShape 11">
            <a:extLst>
              <a:ext uri="{FF2B5EF4-FFF2-40B4-BE49-F238E27FC236}">
                <a16:creationId xmlns:a16="http://schemas.microsoft.com/office/drawing/2014/main" id="{A56BBD1F-D1D8-4D97-BF27-D184E628B466}"/>
              </a:ext>
            </a:extLst>
          </p:cNvPr>
          <p:cNvCxnSpPr>
            <a:cxnSpLocks noChangeShapeType="1"/>
            <a:stCxn id="36" idx="6"/>
            <a:endCxn id="38" idx="2"/>
          </p:cNvCxnSpPr>
          <p:nvPr/>
        </p:nvCxnSpPr>
        <p:spPr bwMode="auto">
          <a:xfrm>
            <a:off x="5351793" y="5018103"/>
            <a:ext cx="1392743" cy="879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0A62F8F8-C21E-46E7-8BA0-EE2962354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4536" y="4846035"/>
            <a:ext cx="993884" cy="51996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>
                <a:effectLst/>
                <a:latin typeface="Arial Narrow"/>
                <a:ea typeface="Calibri"/>
                <a:cs typeface="Times New Roman"/>
              </a:rPr>
              <a:t>Andrei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cxnSp>
        <p:nvCxnSpPr>
          <p:cNvPr id="39" name="AutoShape 26">
            <a:extLst>
              <a:ext uri="{FF2B5EF4-FFF2-40B4-BE49-F238E27FC236}">
                <a16:creationId xmlns:a16="http://schemas.microsoft.com/office/drawing/2014/main" id="{05A991BD-952E-4DF2-92D8-93117378BD87}"/>
              </a:ext>
            </a:extLst>
          </p:cNvPr>
          <p:cNvCxnSpPr>
            <a:cxnSpLocks noChangeShapeType="1"/>
            <a:stCxn id="35" idx="4"/>
          </p:cNvCxnSpPr>
          <p:nvPr/>
        </p:nvCxnSpPr>
        <p:spPr bwMode="auto">
          <a:xfrm flipH="1">
            <a:off x="5790763" y="4934379"/>
            <a:ext cx="273440" cy="524294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6D2369E-A3E5-426D-BF09-309A8D66E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79" y="6011502"/>
            <a:ext cx="839506" cy="51996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>
                <a:effectLst/>
                <a:latin typeface="Arial Narrow"/>
                <a:ea typeface="Calibri"/>
                <a:cs typeface="Times New Roman"/>
              </a:rPr>
              <a:t>Paul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cxnSp>
        <p:nvCxnSpPr>
          <p:cNvPr id="41" name="AutoShape 11">
            <a:extLst>
              <a:ext uri="{FF2B5EF4-FFF2-40B4-BE49-F238E27FC236}">
                <a16:creationId xmlns:a16="http://schemas.microsoft.com/office/drawing/2014/main" id="{B366F633-1CB2-45A2-BAE0-9B2EA687C549}"/>
              </a:ext>
            </a:extLst>
          </p:cNvPr>
          <p:cNvCxnSpPr>
            <a:cxnSpLocks noChangeShapeType="1"/>
            <a:stCxn id="40" idx="6"/>
            <a:endCxn id="42" idx="2"/>
          </p:cNvCxnSpPr>
          <p:nvPr/>
        </p:nvCxnSpPr>
        <p:spPr bwMode="auto">
          <a:xfrm>
            <a:off x="5279785" y="6271482"/>
            <a:ext cx="1392743" cy="879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38C4C178-1572-42BC-9991-DF8D3ED09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2528" y="6099414"/>
            <a:ext cx="993884" cy="51996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>
                <a:effectLst/>
                <a:latin typeface="Arial Narrow"/>
                <a:ea typeface="Calibri"/>
                <a:cs typeface="Times New Roman"/>
              </a:rPr>
              <a:t>Mary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8D57FC2-B962-4616-AF21-EB4F51914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319" y="6020251"/>
            <a:ext cx="1163291" cy="21978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MD" sz="1200" b="1">
                <a:latin typeface="Arial Narrow"/>
                <a:ea typeface="Calibri"/>
                <a:cs typeface="Times New Roman"/>
              </a:rPr>
              <a:t>marriedTo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cxnSp>
        <p:nvCxnSpPr>
          <p:cNvPr id="45" name="AutoShape 26">
            <a:extLst>
              <a:ext uri="{FF2B5EF4-FFF2-40B4-BE49-F238E27FC236}">
                <a16:creationId xmlns:a16="http://schemas.microsoft.com/office/drawing/2014/main" id="{F9C0E5B0-BD06-4000-94E8-D18F08CA6B4F}"/>
              </a:ext>
            </a:extLst>
          </p:cNvPr>
          <p:cNvCxnSpPr>
            <a:cxnSpLocks noChangeShapeType="1"/>
            <a:stCxn id="43" idx="4"/>
            <a:endCxn id="46" idx="1"/>
          </p:cNvCxnSpPr>
          <p:nvPr/>
        </p:nvCxnSpPr>
        <p:spPr bwMode="auto">
          <a:xfrm flipV="1">
            <a:off x="5939965" y="5724926"/>
            <a:ext cx="230167" cy="515107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8970E5E-BCFA-4A56-83D4-1B47261CB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132" y="5592399"/>
            <a:ext cx="542141" cy="265054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MD" sz="1200" b="1">
                <a:effectLst/>
                <a:latin typeface="Arial Narrow"/>
                <a:ea typeface="Calibri"/>
                <a:cs typeface="Times New Roman"/>
              </a:rPr>
              <a:t>1999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30E9D0-A22D-4BB0-8E1F-8F729CDDB1AD}"/>
              </a:ext>
            </a:extLst>
          </p:cNvPr>
          <p:cNvSpPr txBox="1"/>
          <p:nvPr/>
        </p:nvSpPr>
        <p:spPr>
          <a:xfrm rot="17840885">
            <a:off x="5787405" y="5097843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MD" sz="1200" b="1">
                <a:latin typeface="Arial Narrow" panose="020B0606020202030204" pitchFamily="34" charset="0"/>
              </a:rPr>
              <a:t>since</a:t>
            </a:r>
            <a:endParaRPr lang="en-US" sz="1200" b="1">
              <a:latin typeface="Arial Narrow" panose="020B0606020202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24C25D-669F-4632-ADE2-C83991890B42}"/>
              </a:ext>
            </a:extLst>
          </p:cNvPr>
          <p:cNvSpPr txBox="1"/>
          <p:nvPr/>
        </p:nvSpPr>
        <p:spPr>
          <a:xfrm rot="17840885">
            <a:off x="5701872" y="5781689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MD" sz="1200" b="1">
                <a:latin typeface="Arial Narrow" panose="020B0606020202030204" pitchFamily="34" charset="0"/>
              </a:rPr>
              <a:t>since</a:t>
            </a:r>
            <a:endParaRPr lang="en-US" sz="1200" b="1">
              <a:latin typeface="Arial Narrow" panose="020B0606020202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F680E02-CD83-4B9E-A56A-7D47121F7F79}"/>
              </a:ext>
            </a:extLst>
          </p:cNvPr>
          <p:cNvSpPr txBox="1"/>
          <p:nvPr/>
        </p:nvSpPr>
        <p:spPr>
          <a:xfrm rot="17840885">
            <a:off x="5883869" y="2508922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MD" sz="1200" b="1">
                <a:latin typeface="Arial Narrow" panose="020B0606020202030204" pitchFamily="34" charset="0"/>
              </a:rPr>
              <a:t>a</a:t>
            </a:r>
            <a:endParaRPr lang="en-US" sz="1200" b="1">
              <a:latin typeface="Arial Narrow" panose="020B0606020202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3BB6DF-F158-403B-AE42-073B95D4842F}"/>
              </a:ext>
            </a:extLst>
          </p:cNvPr>
          <p:cNvSpPr txBox="1"/>
          <p:nvPr/>
        </p:nvSpPr>
        <p:spPr>
          <a:xfrm rot="16200000">
            <a:off x="5812727" y="3242071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MD" sz="1200" b="1">
                <a:latin typeface="Arial Narrow" panose="020B0606020202030204" pitchFamily="34" charset="0"/>
              </a:rPr>
              <a:t>a</a:t>
            </a:r>
            <a:endParaRPr lang="en-US" sz="1200" b="1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64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7" grpId="0" animBg="1"/>
      <p:bldP spid="19" grpId="0" animBg="1"/>
      <p:bldP spid="20" grpId="0" animBg="1"/>
      <p:bldP spid="22" grpId="0" animBg="1"/>
      <p:bldP spid="35" grpId="0" animBg="1"/>
      <p:bldP spid="36" grpId="0" animBg="1"/>
      <p:bldP spid="38" grpId="0" animBg="1"/>
      <p:bldP spid="40" grpId="0" animBg="1"/>
      <p:bldP spid="42" grpId="0" animBg="1"/>
      <p:bldP spid="43" grpId="0" animBg="1"/>
      <p:bldP spid="46" grpId="0" animBg="1"/>
      <p:bldP spid="51" grpId="0"/>
      <p:bldP spid="52" grpId="0"/>
      <p:bldP spid="53" grpId="0"/>
      <p:bldP spid="5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0972"/>
          </a:xfrm>
        </p:spPr>
        <p:txBody>
          <a:bodyPr>
            <a:normAutofit fontScale="90000"/>
          </a:bodyPr>
          <a:lstStyle/>
          <a:p>
            <a:r>
              <a:rPr lang="ro-RO"/>
              <a:t>Un graf poate deveni nod în alt graf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49671" y="878630"/>
            <a:ext cx="8644658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o-RO" sz="2200"/>
              <a:t>Un </a:t>
            </a:r>
            <a:r>
              <a:rPr lang="ro-RO" sz="2200" b="1"/>
              <a:t>graf identificat (cu propriul URI)</a:t>
            </a:r>
            <a:r>
              <a:rPr lang="ro-RO" sz="2200"/>
              <a:t> poate deveni termen al altor afirmaţii</a:t>
            </a:r>
            <a:r>
              <a:rPr lang="en-GB" sz="2200"/>
              <a:t>:</a:t>
            </a:r>
            <a:endParaRPr lang="ro-RO" sz="2200"/>
          </a:p>
          <a:p>
            <a:pPr algn="l"/>
            <a:endParaRPr lang="ro-MD" sz="2200">
              <a:solidFill>
                <a:srgbClr val="FF0000"/>
              </a:solidFill>
            </a:endParaRPr>
          </a:p>
          <a:p>
            <a:pPr algn="l"/>
            <a:r>
              <a:rPr lang="en-GB" sz="2200">
                <a:solidFill>
                  <a:srgbClr val="FF0000"/>
                </a:solidFill>
              </a:rPr>
              <a:t>Mary believes that </a:t>
            </a:r>
            <a:r>
              <a:rPr lang="ro-RO" sz="2200">
                <a:solidFill>
                  <a:srgbClr val="FF0000"/>
                </a:solidFill>
              </a:rPr>
              <a:t>Anna </a:t>
            </a:r>
            <a:r>
              <a:rPr lang="en-US" sz="2200">
                <a:solidFill>
                  <a:srgbClr val="FF0000"/>
                </a:solidFill>
              </a:rPr>
              <a:t>is the mother of</a:t>
            </a:r>
            <a:r>
              <a:rPr lang="ro-RO" sz="2200">
                <a:solidFill>
                  <a:srgbClr val="FF0000"/>
                </a:solidFill>
              </a:rPr>
              <a:t> Andrew</a:t>
            </a:r>
            <a:r>
              <a:rPr lang="en-GB" sz="2200">
                <a:solidFill>
                  <a:srgbClr val="FF0000"/>
                </a:solidFill>
              </a:rPr>
              <a:t> and Peter</a:t>
            </a:r>
            <a:r>
              <a:rPr lang="ro-RO" sz="2200">
                <a:solidFill>
                  <a:srgbClr val="FF0000"/>
                </a:solidFill>
              </a:rPr>
              <a:t>.</a:t>
            </a:r>
            <a:endParaRPr lang="en-GB" sz="220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179225" y="3243108"/>
            <a:ext cx="9361021" cy="2727372"/>
            <a:chOff x="2149" y="1734"/>
            <a:chExt cx="8368" cy="1303"/>
          </a:xfrm>
        </p:grpSpPr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3397" y="1750"/>
              <a:ext cx="2594" cy="5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  <a:r>
                <a:rPr lang="en-US" sz="1200" b="1" dirty="0" err="1">
                  <a:latin typeface="Arial Narrow"/>
                  <a:ea typeface="Calibri"/>
                  <a:cs typeface="Times New Roman"/>
                </a:rPr>
                <a:t>isMotherOf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149" y="1830"/>
              <a:ext cx="1788" cy="2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http://buchmann.ro#Anna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9677" y="2826"/>
              <a:ext cx="434" cy="1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>
                  <a:effectLst/>
                  <a:latin typeface="Arial Narrow"/>
                  <a:ea typeface="Calibri"/>
                  <a:cs typeface="Times New Roman"/>
                </a:rPr>
                <a:t>20</a:t>
              </a: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18" name="AutoShape 11"/>
            <p:cNvCxnSpPr>
              <a:cxnSpLocks noChangeShapeType="1"/>
              <a:stCxn id="16" idx="6"/>
              <a:endCxn id="20" idx="2"/>
            </p:cNvCxnSpPr>
            <p:nvPr/>
          </p:nvCxnSpPr>
          <p:spPr bwMode="auto">
            <a:xfrm>
              <a:off x="3937" y="1974"/>
              <a:ext cx="1437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2542" y="2417"/>
              <a:ext cx="1980" cy="27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</a:t>
              </a:r>
              <a:r>
                <a:rPr lang="ro-RO" sz="1200" b="1">
                  <a:effectLst/>
                  <a:latin typeface="Arial Narrow"/>
                  <a:ea typeface="Calibri"/>
                  <a:cs typeface="Times New Roman"/>
                </a:rPr>
                <a:t>ro#</a:t>
              </a:r>
            </a:p>
            <a:p>
              <a:pPr>
                <a:spcAft>
                  <a:spcPts val="0"/>
                </a:spcAft>
              </a:pPr>
              <a:r>
                <a:rPr lang="ro-RO" sz="1200" b="1">
                  <a:effectLst/>
                  <a:latin typeface="Arial Narrow"/>
                  <a:ea typeface="Calibri"/>
                  <a:cs typeface="Times New Roman"/>
                </a:rPr>
                <a:t>Andrew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374" y="1830"/>
              <a:ext cx="1980" cy="2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</a:t>
              </a:r>
              <a:r>
                <a:rPr lang="ro-RO" sz="1200" b="1">
                  <a:effectLst/>
                  <a:latin typeface="Arial Narrow"/>
                  <a:ea typeface="Calibri"/>
                  <a:cs typeface="Times New Roman"/>
                </a:rPr>
                <a:t>ro#</a:t>
              </a:r>
            </a:p>
            <a:p>
              <a:pPr>
                <a:spcAft>
                  <a:spcPts val="0"/>
                </a:spcAft>
              </a:pPr>
              <a:r>
                <a:rPr lang="ro-RO" sz="1200" b="1">
                  <a:effectLst/>
                  <a:latin typeface="Arial Narrow"/>
                  <a:ea typeface="Calibri"/>
                  <a:cs typeface="Times New Roman"/>
                </a:rPr>
                <a:t>Peter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7354" y="2857"/>
              <a:ext cx="903" cy="18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>
                  <a:effectLst/>
                  <a:latin typeface="Arial Narrow"/>
                  <a:ea typeface="Calibri"/>
                  <a:cs typeface="Times New Roman"/>
                </a:rPr>
                <a:t>_:X</a:t>
              </a: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7789" y="2736"/>
              <a:ext cx="2160" cy="18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</a:t>
              </a:r>
              <a:r>
                <a:rPr lang="ro-RO" sz="1200" b="1">
                  <a:effectLst/>
                  <a:latin typeface="Arial Narrow"/>
                  <a:ea typeface="Calibri"/>
                  <a:cs typeface="Times New Roman"/>
                </a:rPr>
                <a:t>ro#</a:t>
              </a:r>
            </a:p>
            <a:p>
              <a:pPr>
                <a:spcAft>
                  <a:spcPts val="0"/>
                </a:spcAft>
              </a:pPr>
              <a:r>
                <a:rPr lang="en-US" sz="1200" b="1">
                  <a:effectLst/>
                  <a:latin typeface="Arial Narrow"/>
                  <a:ea typeface="Calibri"/>
                  <a:cs typeface="Times New Roman"/>
                </a:rPr>
                <a:t>hasAge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2783" y="2119"/>
              <a:ext cx="259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  <a:r>
                <a:rPr lang="en-US" sz="1200" b="1" dirty="0" err="1">
                  <a:effectLst/>
                  <a:latin typeface="Arial Narrow"/>
                  <a:ea typeface="Calibri"/>
                  <a:cs typeface="Times New Roman"/>
                </a:rPr>
                <a:t>isMotherOf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24" name="AutoShape 24"/>
            <p:cNvCxnSpPr>
              <a:cxnSpLocks noChangeShapeType="1"/>
              <a:stCxn id="16" idx="4"/>
              <a:endCxn id="19" idx="0"/>
            </p:cNvCxnSpPr>
            <p:nvPr/>
          </p:nvCxnSpPr>
          <p:spPr bwMode="auto">
            <a:xfrm>
              <a:off x="3043" y="2119"/>
              <a:ext cx="489" cy="29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25"/>
            <p:cNvCxnSpPr>
              <a:cxnSpLocks noChangeShapeType="1"/>
              <a:stCxn id="20" idx="4"/>
              <a:endCxn id="21" idx="1"/>
            </p:cNvCxnSpPr>
            <p:nvPr/>
          </p:nvCxnSpPr>
          <p:spPr bwMode="auto">
            <a:xfrm>
              <a:off x="6364" y="2119"/>
              <a:ext cx="1122" cy="76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26"/>
            <p:cNvCxnSpPr>
              <a:cxnSpLocks noChangeShapeType="1"/>
              <a:stCxn id="21" idx="6"/>
              <a:endCxn id="17" idx="1"/>
            </p:cNvCxnSpPr>
            <p:nvPr/>
          </p:nvCxnSpPr>
          <p:spPr bwMode="auto">
            <a:xfrm flipV="1">
              <a:off x="8257" y="2906"/>
              <a:ext cx="1420" cy="4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57" y="2397"/>
              <a:ext cx="259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  <a:r>
                <a:rPr lang="en-US" sz="1200" b="1" dirty="0" err="1">
                  <a:effectLst/>
                  <a:latin typeface="Arial Narrow"/>
                  <a:ea typeface="Calibri"/>
                  <a:cs typeface="Times New Roman"/>
                </a:rPr>
                <a:t>isFatherOf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8183" y="1734"/>
              <a:ext cx="1980" cy="27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</a:t>
              </a:r>
              <a:r>
                <a:rPr lang="ro-RO" sz="1200" b="1">
                  <a:effectLst/>
                  <a:latin typeface="Arial Narrow"/>
                  <a:ea typeface="Calibri"/>
                  <a:cs typeface="Times New Roman"/>
                </a:rPr>
                <a:t>ro#</a:t>
              </a:r>
            </a:p>
            <a:p>
              <a:pPr>
                <a:spcAft>
                  <a:spcPts val="0"/>
                </a:spcAft>
              </a:pPr>
              <a:r>
                <a:rPr lang="en-GB" sz="1200" b="1">
                  <a:effectLst/>
                  <a:latin typeface="Arial Narrow"/>
                  <a:ea typeface="Calibri"/>
                  <a:cs typeface="Times New Roman"/>
                </a:rPr>
                <a:t>years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30" name="AutoShape 26"/>
            <p:cNvCxnSpPr>
              <a:cxnSpLocks noChangeShapeType="1"/>
              <a:stCxn id="22" idx="0"/>
              <a:endCxn id="29" idx="4"/>
            </p:cNvCxnSpPr>
            <p:nvPr/>
          </p:nvCxnSpPr>
          <p:spPr bwMode="auto">
            <a:xfrm flipV="1">
              <a:off x="8869" y="2004"/>
              <a:ext cx="304" cy="73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7923" y="2147"/>
              <a:ext cx="259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</a:t>
              </a:r>
              <a:r>
                <a:rPr lang="ro-RO" sz="1200" b="1">
                  <a:effectLst/>
                  <a:latin typeface="Arial Narrow"/>
                  <a:ea typeface="Calibri"/>
                  <a:cs typeface="Times New Roman"/>
                </a:rPr>
                <a:t>ro#</a:t>
              </a:r>
            </a:p>
            <a:p>
              <a:pPr>
                <a:spcAft>
                  <a:spcPts val="0"/>
                </a:spcAft>
              </a:pPr>
              <a:r>
                <a:rPr lang="en-US" sz="1200" b="1">
                  <a:effectLst/>
                  <a:latin typeface="Arial Narrow"/>
                  <a:ea typeface="Calibri"/>
                  <a:cs typeface="Times New Roman"/>
                </a:rPr>
                <a:t>measuredIn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33" name="AutoShape 25"/>
            <p:cNvCxnSpPr>
              <a:cxnSpLocks noChangeShapeType="1"/>
              <a:stCxn id="28" idx="0"/>
              <a:endCxn id="4" idx="4"/>
            </p:cNvCxnSpPr>
            <p:nvPr/>
          </p:nvCxnSpPr>
          <p:spPr bwMode="auto">
            <a:xfrm flipH="1" flipV="1">
              <a:off x="4664" y="2695"/>
              <a:ext cx="1179" cy="15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6" name="TextBox 35"/>
          <p:cNvSpPr txBox="1"/>
          <p:nvPr/>
        </p:nvSpPr>
        <p:spPr>
          <a:xfrm>
            <a:off x="50765" y="6172307"/>
            <a:ext cx="900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ea typeface="Calibri"/>
                <a:cs typeface="Times New Roman"/>
              </a:rPr>
              <a:t>=&gt; Mat</a:t>
            </a:r>
            <a:r>
              <a:rPr lang="ro-RO">
                <a:ea typeface="Calibri"/>
                <a:cs typeface="Times New Roman"/>
              </a:rPr>
              <a:t>ematic, un graf RDF este un hipergraf</a:t>
            </a:r>
            <a:endParaRPr lang="en-GB">
              <a:ea typeface="Calibri"/>
              <a:cs typeface="Times New Roman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0" y="2999104"/>
            <a:ext cx="6326893" cy="2365824"/>
          </a:xfrm>
          <a:custGeom>
            <a:avLst/>
            <a:gdLst>
              <a:gd name="connsiteX0" fmla="*/ 6185000 w 6476853"/>
              <a:gd name="connsiteY0" fmla="*/ 487808 h 2365824"/>
              <a:gd name="connsiteX1" fmla="*/ 3612488 w 6476853"/>
              <a:gd name="connsiteY1" fmla="*/ 128 h 2365824"/>
              <a:gd name="connsiteX2" fmla="*/ 174344 w 6476853"/>
              <a:gd name="connsiteY2" fmla="*/ 536576 h 2365824"/>
              <a:gd name="connsiteX3" fmla="*/ 771752 w 6476853"/>
              <a:gd name="connsiteY3" fmla="*/ 2158112 h 2365824"/>
              <a:gd name="connsiteX4" fmla="*/ 3063848 w 6476853"/>
              <a:gd name="connsiteY4" fmla="*/ 2255648 h 2365824"/>
              <a:gd name="connsiteX5" fmla="*/ 4685384 w 6476853"/>
              <a:gd name="connsiteY5" fmla="*/ 1341248 h 2365824"/>
              <a:gd name="connsiteX6" fmla="*/ 6026504 w 6476853"/>
              <a:gd name="connsiteY6" fmla="*/ 1085216 h 2365824"/>
              <a:gd name="connsiteX7" fmla="*/ 6404456 w 6476853"/>
              <a:gd name="connsiteY7" fmla="*/ 695072 h 2365824"/>
              <a:gd name="connsiteX8" fmla="*/ 6185000 w 6476853"/>
              <a:gd name="connsiteY8" fmla="*/ 487808 h 236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76853" h="2365824">
                <a:moveTo>
                  <a:pt x="6185000" y="487808"/>
                </a:moveTo>
                <a:cubicBezTo>
                  <a:pt x="5719672" y="371984"/>
                  <a:pt x="4614264" y="-8000"/>
                  <a:pt x="3612488" y="128"/>
                </a:cubicBezTo>
                <a:cubicBezTo>
                  <a:pt x="2610712" y="8256"/>
                  <a:pt x="647800" y="176912"/>
                  <a:pt x="174344" y="536576"/>
                </a:cubicBezTo>
                <a:cubicBezTo>
                  <a:pt x="-299112" y="896240"/>
                  <a:pt x="290168" y="1871600"/>
                  <a:pt x="771752" y="2158112"/>
                </a:cubicBezTo>
                <a:cubicBezTo>
                  <a:pt x="1253336" y="2444624"/>
                  <a:pt x="2411576" y="2391792"/>
                  <a:pt x="3063848" y="2255648"/>
                </a:cubicBezTo>
                <a:cubicBezTo>
                  <a:pt x="3716120" y="2119504"/>
                  <a:pt x="4191608" y="1536320"/>
                  <a:pt x="4685384" y="1341248"/>
                </a:cubicBezTo>
                <a:cubicBezTo>
                  <a:pt x="5179160" y="1146176"/>
                  <a:pt x="5739992" y="1192912"/>
                  <a:pt x="6026504" y="1085216"/>
                </a:cubicBezTo>
                <a:cubicBezTo>
                  <a:pt x="6313016" y="977520"/>
                  <a:pt x="6384136" y="794640"/>
                  <a:pt x="6404456" y="695072"/>
                </a:cubicBezTo>
                <a:cubicBezTo>
                  <a:pt x="6424776" y="595504"/>
                  <a:pt x="6650328" y="603632"/>
                  <a:pt x="6185000" y="48780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 err="1">
              <a:solidFill>
                <a:schemeClr val="tx1"/>
              </a:solidFill>
            </a:endParaRPr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3203848" y="5579062"/>
            <a:ext cx="2214964" cy="565150"/>
          </a:xfrm>
          <a:prstGeom prst="ellipse">
            <a:avLst/>
          </a:prstGeom>
          <a:solidFill>
            <a:srgbClr val="FFFFFF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 dirty="0">
                <a:effectLst/>
                <a:latin typeface="Arial Narrow"/>
                <a:ea typeface="Calibri"/>
                <a:cs typeface="Times New Roman"/>
              </a:rPr>
              <a:t>http://buchmann.</a:t>
            </a:r>
            <a:r>
              <a:rPr lang="ro-RO" sz="1200" b="1">
                <a:effectLst/>
                <a:latin typeface="Arial Narrow"/>
                <a:ea typeface="Calibri"/>
                <a:cs typeface="Times New Roman"/>
              </a:rPr>
              <a:t>ro#</a:t>
            </a:r>
          </a:p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Mary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1656557" y="5216947"/>
            <a:ext cx="2901827" cy="11303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 dirty="0">
                <a:effectLst/>
                <a:latin typeface="Arial Narrow"/>
                <a:ea typeface="Calibri"/>
                <a:cs typeface="Times New Roman"/>
              </a:rPr>
              <a:t>http://buchmann.ro#</a:t>
            </a:r>
            <a:r>
              <a:rPr lang="en-US" sz="1200" b="1" dirty="0">
                <a:effectLst/>
                <a:latin typeface="Arial Narrow"/>
                <a:ea typeface="Calibri"/>
                <a:cs typeface="Times New Roman"/>
              </a:rPr>
              <a:t>believes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 rot="19910433">
            <a:off x="2924921" y="4208524"/>
            <a:ext cx="265474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o-RO" sz="1200" b="1" dirty="0">
                <a:solidFill>
                  <a:schemeClr val="tx1"/>
                </a:solidFill>
                <a:latin typeface="Arial Narrow"/>
                <a:ea typeface="Calibri"/>
                <a:cs typeface="Times New Roman"/>
              </a:rPr>
              <a:t>http:</a:t>
            </a:r>
            <a:r>
              <a:rPr lang="en-GB" sz="1200" b="1" dirty="0">
                <a:solidFill>
                  <a:schemeClr val="tx1"/>
                </a:solidFill>
                <a:latin typeface="Arial Narrow"/>
                <a:ea typeface="Calibri"/>
                <a:cs typeface="Times New Roman"/>
              </a:rPr>
              <a:t>//</a:t>
            </a:r>
            <a:r>
              <a:rPr lang="en-GB" sz="1200" b="1" dirty="0" err="1">
                <a:solidFill>
                  <a:schemeClr val="tx1"/>
                </a:solidFill>
                <a:latin typeface="Arial Narrow"/>
                <a:ea typeface="Calibri"/>
                <a:cs typeface="Times New Roman"/>
              </a:rPr>
              <a:t>buchmann.ro#someBeliefs</a:t>
            </a:r>
            <a:endParaRPr lang="de-AT" sz="1200" b="1" dirty="0">
              <a:solidFill>
                <a:schemeClr val="tx1"/>
              </a:solidFill>
              <a:latin typeface="Arial Narrow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47033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467544" y="270892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MD"/>
              <a:t>Sintaxe RDF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17851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86509"/>
          </a:xfrm>
        </p:spPr>
        <p:txBody>
          <a:bodyPr/>
          <a:lstStyle/>
          <a:p>
            <a:r>
              <a:rPr lang="ro-RO"/>
              <a:t>Exempl</a:t>
            </a:r>
            <a:r>
              <a:rPr lang="en-GB"/>
              <a:t>e</a:t>
            </a:r>
            <a:r>
              <a:rPr lang="ro-RO"/>
              <a:t> în sintax</a:t>
            </a:r>
            <a:r>
              <a:rPr lang="en-GB"/>
              <a:t>e</a:t>
            </a:r>
            <a:r>
              <a:rPr lang="ro-RO"/>
              <a:t> </a:t>
            </a:r>
            <a:r>
              <a:rPr lang="en-GB"/>
              <a:t>concrete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4511" y="980728"/>
            <a:ext cx="8644658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o-RO" sz="1400">
                <a:solidFill>
                  <a:srgbClr val="FF0000"/>
                </a:solidFill>
              </a:rPr>
              <a:t>Anna </a:t>
            </a:r>
            <a:r>
              <a:rPr lang="en-US" sz="1400">
                <a:solidFill>
                  <a:srgbClr val="FF0000"/>
                </a:solidFill>
              </a:rPr>
              <a:t>is the mother of</a:t>
            </a:r>
            <a:r>
              <a:rPr lang="ro-RO" sz="1400">
                <a:solidFill>
                  <a:srgbClr val="FF0000"/>
                </a:solidFill>
              </a:rPr>
              <a:t> Andrew</a:t>
            </a:r>
            <a:r>
              <a:rPr lang="en-GB" sz="1400">
                <a:solidFill>
                  <a:srgbClr val="FF0000"/>
                </a:solidFill>
              </a:rPr>
              <a:t> and Peter</a:t>
            </a:r>
            <a:r>
              <a:rPr lang="ro-RO" sz="1400">
                <a:solidFill>
                  <a:srgbClr val="FF0000"/>
                </a:solidFill>
              </a:rPr>
              <a:t>.</a:t>
            </a:r>
          </a:p>
          <a:p>
            <a:pPr algn="l"/>
            <a:r>
              <a:rPr lang="ro-RO" sz="1400">
                <a:solidFill>
                  <a:srgbClr val="FF0000"/>
                </a:solidFill>
              </a:rPr>
              <a:t>Peter </a:t>
            </a:r>
            <a:r>
              <a:rPr lang="en-US" sz="1400">
                <a:solidFill>
                  <a:srgbClr val="FF0000"/>
                </a:solidFill>
              </a:rPr>
              <a:t>is the father of</a:t>
            </a:r>
            <a:r>
              <a:rPr lang="ro-RO" sz="1400">
                <a:solidFill>
                  <a:srgbClr val="FF0000"/>
                </a:solidFill>
              </a:rPr>
              <a:t> </a:t>
            </a:r>
            <a:r>
              <a:rPr lang="en-GB" sz="1400">
                <a:solidFill>
                  <a:srgbClr val="FF0000"/>
                </a:solidFill>
              </a:rPr>
              <a:t>someone having the age of 20</a:t>
            </a:r>
            <a:r>
              <a:rPr lang="ro-RO" sz="1400">
                <a:solidFill>
                  <a:srgbClr val="FF0000"/>
                </a:solidFill>
              </a:rPr>
              <a:t>.</a:t>
            </a:r>
          </a:p>
          <a:p>
            <a:pPr algn="l"/>
            <a:r>
              <a:rPr lang="ro-RO" sz="1400">
                <a:solidFill>
                  <a:srgbClr val="FF0000"/>
                </a:solidFill>
              </a:rPr>
              <a:t>Peter</a:t>
            </a:r>
            <a:r>
              <a:rPr lang="en-GB" sz="1400">
                <a:solidFill>
                  <a:srgbClr val="FF0000"/>
                </a:solidFill>
              </a:rPr>
              <a:t>'s age is </a:t>
            </a:r>
            <a:r>
              <a:rPr lang="ro-RO" sz="1400">
                <a:solidFill>
                  <a:srgbClr val="FF0000"/>
                </a:solidFill>
              </a:rPr>
              <a:t>4</a:t>
            </a:r>
            <a:r>
              <a:rPr lang="en-GB" sz="1400">
                <a:solidFill>
                  <a:srgbClr val="FF0000"/>
                </a:solidFill>
              </a:rPr>
              <a:t>0.</a:t>
            </a:r>
            <a:endParaRPr lang="en-US" sz="1400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179512" y="2420888"/>
            <a:ext cx="9230137" cy="2855055"/>
            <a:chOff x="1957" y="1736"/>
            <a:chExt cx="8251" cy="1364"/>
          </a:xfrm>
        </p:grpSpPr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3353" y="1736"/>
              <a:ext cx="2594" cy="5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  <a:r>
                <a:rPr lang="en-US" sz="1200" b="1" dirty="0" err="1">
                  <a:latin typeface="Arial Narrow"/>
                  <a:ea typeface="Calibri"/>
                  <a:cs typeface="Times New Roman"/>
                </a:rPr>
                <a:t>isMotherOf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1957" y="1830"/>
              <a:ext cx="1980" cy="2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</a:p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Anna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9263" y="2441"/>
              <a:ext cx="434" cy="1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>
                  <a:effectLst/>
                  <a:latin typeface="Arial Narrow"/>
                  <a:ea typeface="Calibri"/>
                  <a:cs typeface="Times New Roman"/>
                </a:rPr>
                <a:t>20</a:t>
              </a: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18" name="AutoShape 11"/>
            <p:cNvCxnSpPr>
              <a:cxnSpLocks noChangeShapeType="1"/>
              <a:stCxn id="16" idx="6"/>
              <a:endCxn id="20" idx="2"/>
            </p:cNvCxnSpPr>
            <p:nvPr/>
          </p:nvCxnSpPr>
          <p:spPr bwMode="auto">
            <a:xfrm>
              <a:off x="3937" y="1975"/>
              <a:ext cx="1437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3037" y="2520"/>
              <a:ext cx="1980" cy="23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</a:p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Andrew</a:t>
              </a: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374" y="1830"/>
              <a:ext cx="1980" cy="2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</a:p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Peter</a:t>
              </a: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6919" y="2557"/>
              <a:ext cx="903" cy="23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>
                  <a:effectLst/>
                  <a:latin typeface="Arial Narrow"/>
                  <a:ea typeface="Calibri"/>
                  <a:cs typeface="Times New Roman"/>
                </a:rPr>
                <a:t>_:</a:t>
              </a:r>
              <a:r>
                <a:rPr lang="en-GB" sz="1200" b="1">
                  <a:latin typeface="Arial Narrow"/>
                  <a:ea typeface="Calibri"/>
                  <a:cs typeface="Times New Roman"/>
                </a:rPr>
                <a:t>x</a:t>
              </a: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7822" y="2560"/>
              <a:ext cx="2386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  <a:r>
                <a:rPr lang="en-US" sz="1200" b="1" dirty="0" err="1">
                  <a:effectLst/>
                  <a:latin typeface="Arial Narrow"/>
                  <a:ea typeface="Calibri"/>
                  <a:cs typeface="Times New Roman"/>
                </a:rPr>
                <a:t>hasAge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2947" y="2218"/>
              <a:ext cx="259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  <a:r>
                <a:rPr lang="en-US" sz="1200" b="1" dirty="0" err="1">
                  <a:effectLst/>
                  <a:latin typeface="Arial Narrow"/>
                  <a:ea typeface="Calibri"/>
                  <a:cs typeface="Times New Roman"/>
                </a:rPr>
                <a:t>isMotherOf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24" name="AutoShape 24"/>
            <p:cNvCxnSpPr>
              <a:cxnSpLocks noChangeShapeType="1"/>
              <a:stCxn id="16" idx="4"/>
              <a:endCxn id="19" idx="0"/>
            </p:cNvCxnSpPr>
            <p:nvPr/>
          </p:nvCxnSpPr>
          <p:spPr bwMode="auto">
            <a:xfrm>
              <a:off x="2947" y="2119"/>
              <a:ext cx="1080" cy="40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25"/>
            <p:cNvCxnSpPr>
              <a:cxnSpLocks noChangeShapeType="1"/>
              <a:stCxn id="20" idx="4"/>
              <a:endCxn id="21" idx="0"/>
            </p:cNvCxnSpPr>
            <p:nvPr/>
          </p:nvCxnSpPr>
          <p:spPr bwMode="auto">
            <a:xfrm>
              <a:off x="6364" y="2119"/>
              <a:ext cx="1007" cy="4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26"/>
            <p:cNvCxnSpPr>
              <a:cxnSpLocks noChangeShapeType="1"/>
              <a:stCxn id="21" idx="6"/>
              <a:endCxn id="17" idx="1"/>
            </p:cNvCxnSpPr>
            <p:nvPr/>
          </p:nvCxnSpPr>
          <p:spPr bwMode="auto">
            <a:xfrm flipV="1">
              <a:off x="7822" y="2521"/>
              <a:ext cx="1441" cy="15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391" y="2215"/>
              <a:ext cx="259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  <a:r>
                <a:rPr lang="en-US" sz="1200" b="1" dirty="0" err="1">
                  <a:effectLst/>
                  <a:latin typeface="Arial Narrow"/>
                  <a:ea typeface="Calibri"/>
                  <a:cs typeface="Times New Roman"/>
                </a:rPr>
                <a:t>isFatherOf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28" name="AutoShape 26"/>
            <p:cNvCxnSpPr>
              <a:cxnSpLocks noChangeShapeType="1"/>
            </p:cNvCxnSpPr>
            <p:nvPr/>
          </p:nvCxnSpPr>
          <p:spPr bwMode="auto">
            <a:xfrm flipV="1">
              <a:off x="7288" y="1752"/>
              <a:ext cx="1441" cy="15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8729" y="1746"/>
              <a:ext cx="434" cy="1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>
                  <a:latin typeface="Arial Narrow"/>
                  <a:ea typeface="Calibri"/>
                  <a:cs typeface="Times New Roman"/>
                </a:rPr>
                <a:t>4</a:t>
              </a:r>
              <a:r>
                <a:rPr lang="en-US" sz="1200" b="1">
                  <a:effectLst/>
                  <a:latin typeface="Arial Narrow"/>
                  <a:ea typeface="Calibri"/>
                  <a:cs typeface="Times New Roman"/>
                </a:rPr>
                <a:t>0</a:t>
              </a: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7003" y="1752"/>
              <a:ext cx="2368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  <a:r>
                <a:rPr lang="en-US" sz="1200" b="1" dirty="0" err="1">
                  <a:effectLst/>
                  <a:latin typeface="Arial Narrow"/>
                  <a:ea typeface="Calibri"/>
                  <a:cs typeface="Times New Roman"/>
                </a:rPr>
                <a:t>hasAge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227458" y="5378843"/>
            <a:ext cx="4648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400" b="1">
                <a:ea typeface="Calibri"/>
                <a:cs typeface="Times New Roman"/>
              </a:rPr>
              <a:t>Slideul următor: Exprimăm acest graf în N-triples și Turtle</a:t>
            </a:r>
            <a:endParaRPr lang="en-US" sz="1400" b="1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98345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288" y="-165960"/>
            <a:ext cx="8229600" cy="1143000"/>
          </a:xfrm>
        </p:spPr>
        <p:txBody>
          <a:bodyPr/>
          <a:lstStyle/>
          <a:p>
            <a:r>
              <a:rPr lang="ro-MD"/>
              <a:t>N-triples vs. Turtle</a:t>
            </a:r>
            <a:endParaRPr lang="de-AT"/>
          </a:p>
        </p:txBody>
      </p:sp>
      <p:sp>
        <p:nvSpPr>
          <p:cNvPr id="3" name="TextBox 2"/>
          <p:cNvSpPr txBox="1"/>
          <p:nvPr/>
        </p:nvSpPr>
        <p:spPr>
          <a:xfrm>
            <a:off x="2417953" y="4149080"/>
            <a:ext cx="9000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ea typeface="Calibri"/>
                <a:cs typeface="Times New Roman"/>
              </a:rPr>
              <a:t>Sintaxa</a:t>
            </a:r>
            <a:r>
              <a:rPr lang="en-US" sz="1400" b="1" dirty="0">
                <a:ea typeface="Calibri"/>
                <a:cs typeface="Times New Roman"/>
              </a:rPr>
              <a:t> Turtle:</a:t>
            </a:r>
          </a:p>
          <a:p>
            <a:r>
              <a:rPr lang="en-US" sz="1400" dirty="0">
                <a:solidFill>
                  <a:srgbClr val="FF0000"/>
                </a:solidFill>
                <a:ea typeface="Calibri"/>
                <a:cs typeface="Times New Roman"/>
              </a:rPr>
              <a:t>@prefix : </a:t>
            </a:r>
            <a:r>
              <a:rPr lang="en-GB" sz="1400" dirty="0">
                <a:solidFill>
                  <a:srgbClr val="FF0000"/>
                </a:solidFill>
                <a:ea typeface="Calibri"/>
                <a:cs typeface="Times New Roman"/>
              </a:rPr>
              <a:t>&lt;http://buchmann.ro#&gt; .</a:t>
            </a:r>
          </a:p>
          <a:p>
            <a:r>
              <a:rPr lang="en-GB" sz="1400" dirty="0">
                <a:solidFill>
                  <a:srgbClr val="FF0000"/>
                </a:solidFill>
                <a:ea typeface="Calibri"/>
                <a:cs typeface="Times New Roman"/>
              </a:rPr>
              <a:t>:Anna :</a:t>
            </a:r>
            <a:r>
              <a:rPr lang="en-GB" sz="1400" dirty="0" err="1">
                <a:solidFill>
                  <a:srgbClr val="FF0000"/>
                </a:solidFill>
                <a:ea typeface="Calibri"/>
                <a:cs typeface="Times New Roman"/>
              </a:rPr>
              <a:t>isMotherOf</a:t>
            </a:r>
            <a:r>
              <a:rPr lang="en-GB" sz="1400" dirty="0">
                <a:solidFill>
                  <a:srgbClr val="FF0000"/>
                </a:solidFill>
                <a:ea typeface="Calibri"/>
                <a:cs typeface="Times New Roman"/>
              </a:rPr>
              <a:t> :Andrew, :Peter.</a:t>
            </a:r>
          </a:p>
          <a:p>
            <a:r>
              <a:rPr lang="en-GB" sz="1400" dirty="0">
                <a:solidFill>
                  <a:srgbClr val="FF0000"/>
                </a:solidFill>
                <a:ea typeface="Calibri"/>
                <a:cs typeface="Times New Roman"/>
              </a:rPr>
              <a:t>:Peter :</a:t>
            </a:r>
            <a:r>
              <a:rPr lang="en-GB" sz="1400" dirty="0" err="1">
                <a:solidFill>
                  <a:srgbClr val="FF0000"/>
                </a:solidFill>
                <a:ea typeface="Calibri"/>
                <a:cs typeface="Times New Roman"/>
              </a:rPr>
              <a:t>hasAge</a:t>
            </a:r>
            <a:r>
              <a:rPr lang="en-GB" sz="1400" dirty="0">
                <a:solidFill>
                  <a:srgbClr val="FF0000"/>
                </a:solidFill>
                <a:ea typeface="Calibri"/>
                <a:cs typeface="Times New Roman"/>
              </a:rPr>
              <a:t> 40; :</a:t>
            </a:r>
            <a:r>
              <a:rPr lang="en-GB" sz="1400" dirty="0" err="1">
                <a:solidFill>
                  <a:srgbClr val="FF0000"/>
                </a:solidFill>
                <a:ea typeface="Calibri"/>
                <a:cs typeface="Times New Roman"/>
              </a:rPr>
              <a:t>isFatherOf</a:t>
            </a:r>
            <a:r>
              <a:rPr lang="en-GB" sz="1400" dirty="0">
                <a:solidFill>
                  <a:srgbClr val="FF0000"/>
                </a:solidFill>
                <a:ea typeface="Calibri"/>
                <a:cs typeface="Times New Roman"/>
              </a:rPr>
              <a:t> [:</a:t>
            </a:r>
            <a:r>
              <a:rPr lang="en-GB" sz="1400" dirty="0" err="1">
                <a:solidFill>
                  <a:srgbClr val="FF0000"/>
                </a:solidFill>
                <a:ea typeface="Calibri"/>
                <a:cs typeface="Times New Roman"/>
              </a:rPr>
              <a:t>hasAge</a:t>
            </a:r>
            <a:r>
              <a:rPr lang="en-GB" sz="1400" dirty="0">
                <a:solidFill>
                  <a:srgbClr val="FF0000"/>
                </a:solidFill>
                <a:ea typeface="Calibri"/>
                <a:cs typeface="Times New Roman"/>
              </a:rPr>
              <a:t> 20].</a:t>
            </a:r>
            <a:endParaRPr lang="ro-RO" sz="1400" dirty="0">
              <a:solidFill>
                <a:srgbClr val="FF0000"/>
              </a:solidFill>
              <a:ea typeface="Calibri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871" y="1268760"/>
            <a:ext cx="90004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>
                <a:ea typeface="Calibri"/>
                <a:cs typeface="Times New Roman"/>
              </a:rPr>
              <a:t>Sintaxa</a:t>
            </a:r>
            <a:r>
              <a:rPr lang="en-GB" sz="1400" b="1" dirty="0">
                <a:ea typeface="Calibri"/>
                <a:cs typeface="Times New Roman"/>
              </a:rPr>
              <a:t> N-triples:</a:t>
            </a:r>
          </a:p>
          <a:p>
            <a:r>
              <a:rPr lang="en-GB" sz="1400" dirty="0">
                <a:solidFill>
                  <a:srgbClr val="FF0000"/>
                </a:solidFill>
                <a:ea typeface="Calibri"/>
                <a:cs typeface="Times New Roman"/>
              </a:rPr>
              <a:t>&lt;http://buchmann.ro#Anna&gt; &lt;http://buchmann.ro#isMotherOf&gt; &lt;http://buchmann.ro#Andrew&gt; .</a:t>
            </a:r>
          </a:p>
          <a:p>
            <a:r>
              <a:rPr lang="en-GB" sz="1400" dirty="0">
                <a:solidFill>
                  <a:srgbClr val="FF0000"/>
                </a:solidFill>
                <a:ea typeface="Calibri"/>
                <a:cs typeface="Times New Roman"/>
              </a:rPr>
              <a:t>&lt;http://buchmann.ro#Anna&gt; &lt;http://buchmann.ro#isMotherOf&gt; &lt;http://buchmann.ro#Peter&gt; .</a:t>
            </a:r>
          </a:p>
          <a:p>
            <a:r>
              <a:rPr lang="en-GB" sz="1400" dirty="0">
                <a:solidFill>
                  <a:srgbClr val="FF0000"/>
                </a:solidFill>
                <a:ea typeface="Calibri"/>
                <a:cs typeface="Times New Roman"/>
              </a:rPr>
              <a:t>&lt;http://buchmann.ro#Peter&gt; &lt;http://buchmann.ro#isFatherOf&gt; _:x .</a:t>
            </a:r>
          </a:p>
          <a:p>
            <a:r>
              <a:rPr lang="en-GB" sz="1400" dirty="0">
                <a:solidFill>
                  <a:srgbClr val="FF0000"/>
                </a:solidFill>
                <a:ea typeface="Calibri"/>
                <a:cs typeface="Times New Roman"/>
              </a:rPr>
              <a:t>_:x &lt;http://buchmann.ro#hasAge&gt; "20"^^</a:t>
            </a:r>
            <a:r>
              <a:rPr lang="ro-RO" sz="1400" dirty="0">
                <a:solidFill>
                  <a:srgbClr val="FF0000"/>
                </a:solidFill>
              </a:rPr>
              <a:t>&lt;http://www.w3.org/XMLSchema#</a:t>
            </a:r>
            <a:r>
              <a:rPr lang="en-GB" sz="1400" dirty="0">
                <a:solidFill>
                  <a:srgbClr val="FF0000"/>
                </a:solidFill>
              </a:rPr>
              <a:t>integer</a:t>
            </a:r>
            <a:r>
              <a:rPr lang="ro-RO" sz="1400" dirty="0">
                <a:solidFill>
                  <a:srgbClr val="FF0000"/>
                </a:solidFill>
              </a:rPr>
              <a:t>&gt;</a:t>
            </a:r>
            <a:r>
              <a:rPr lang="en-GB" sz="1400" dirty="0">
                <a:solidFill>
                  <a:srgbClr val="FF0000"/>
                </a:solidFill>
              </a:rPr>
              <a:t> </a:t>
            </a:r>
            <a:r>
              <a:rPr lang="en-GB" sz="1400" dirty="0">
                <a:solidFill>
                  <a:srgbClr val="FF0000"/>
                </a:solidFill>
                <a:ea typeface="Calibri"/>
                <a:cs typeface="Times New Roman"/>
              </a:rPr>
              <a:t>.</a:t>
            </a:r>
          </a:p>
          <a:p>
            <a:r>
              <a:rPr lang="en-GB" sz="1400" dirty="0">
                <a:solidFill>
                  <a:srgbClr val="FF0000"/>
                </a:solidFill>
                <a:ea typeface="Calibri"/>
                <a:cs typeface="Times New Roman"/>
              </a:rPr>
              <a:t>&lt;http://buchmann.ro#Peter&gt; &lt;http://buchmann.ro#hasAge&gt; "40"</a:t>
            </a:r>
            <a:r>
              <a:rPr lang="de-AT" sz="1400" dirty="0">
                <a:solidFill>
                  <a:srgbClr val="FF0000"/>
                </a:solidFill>
                <a:ea typeface="Calibri"/>
                <a:cs typeface="Times New Roman"/>
              </a:rPr>
              <a:t>^^</a:t>
            </a:r>
            <a:r>
              <a:rPr lang="ro-RO" sz="1400" dirty="0">
                <a:solidFill>
                  <a:srgbClr val="FF0000"/>
                </a:solidFill>
              </a:rPr>
              <a:t>&lt;http://www.w3.org/XMLSchema#</a:t>
            </a:r>
            <a:r>
              <a:rPr lang="en-GB" sz="1400" dirty="0">
                <a:solidFill>
                  <a:srgbClr val="FF0000"/>
                </a:solidFill>
              </a:rPr>
              <a:t>integer</a:t>
            </a:r>
            <a:r>
              <a:rPr lang="ro-RO" sz="1400" dirty="0">
                <a:solidFill>
                  <a:srgbClr val="FF0000"/>
                </a:solidFill>
              </a:rPr>
              <a:t>&gt;</a:t>
            </a:r>
            <a:r>
              <a:rPr lang="en-GB" sz="1400" dirty="0">
                <a:solidFill>
                  <a:srgbClr val="FF0000"/>
                </a:solidFill>
                <a:ea typeface="Calibri"/>
                <a:cs typeface="Times New Roman"/>
              </a:rPr>
              <a:t> .</a:t>
            </a:r>
          </a:p>
          <a:p>
            <a:endParaRPr lang="ro-RO" sz="1400" dirty="0">
              <a:solidFill>
                <a:srgbClr val="FF0000"/>
              </a:solidFill>
              <a:ea typeface="Calibri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7163" y="3140968"/>
            <a:ext cx="2236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/>
              <a:t>Tip de date</a:t>
            </a:r>
            <a:r>
              <a:rPr lang="ro-MD" sz="1400" i="1"/>
              <a:t> din</a:t>
            </a:r>
            <a:r>
              <a:rPr lang="en-GB" sz="1400" i="1"/>
              <a:t> XML Schema</a:t>
            </a:r>
            <a:endParaRPr lang="de-AT" sz="1400" i="1"/>
          </a:p>
        </p:txBody>
      </p:sp>
      <p:sp>
        <p:nvSpPr>
          <p:cNvPr id="6" name="TextBox 5"/>
          <p:cNvSpPr txBox="1"/>
          <p:nvPr/>
        </p:nvSpPr>
        <p:spPr>
          <a:xfrm>
            <a:off x="32455" y="4175914"/>
            <a:ext cx="2252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/>
              <a:t>Afirma</a:t>
            </a:r>
            <a:r>
              <a:rPr lang="ro-RO" sz="1400" i="1"/>
              <a:t>ţii contopite după subiect+predicat</a:t>
            </a:r>
            <a:endParaRPr lang="de-AT" sz="1400" i="1"/>
          </a:p>
        </p:txBody>
      </p:sp>
      <p:sp>
        <p:nvSpPr>
          <p:cNvPr id="7" name="TextBox 6"/>
          <p:cNvSpPr txBox="1"/>
          <p:nvPr/>
        </p:nvSpPr>
        <p:spPr>
          <a:xfrm>
            <a:off x="5584150" y="5472518"/>
            <a:ext cx="2343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i="1"/>
              <a:t>Proprietăţile nodului anonim</a:t>
            </a:r>
          </a:p>
          <a:p>
            <a:r>
              <a:rPr lang="ro-RO" sz="1400" i="1"/>
              <a:t>se includ în paranteze pătrate</a:t>
            </a:r>
            <a:endParaRPr lang="de-AT" sz="1400" i="1"/>
          </a:p>
        </p:txBody>
      </p:sp>
      <p:sp>
        <p:nvSpPr>
          <p:cNvPr id="8" name="TextBox 7"/>
          <p:cNvSpPr txBox="1"/>
          <p:nvPr/>
        </p:nvSpPr>
        <p:spPr>
          <a:xfrm>
            <a:off x="6201112" y="3914304"/>
            <a:ext cx="3635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/>
              <a:t>Tip</a:t>
            </a:r>
            <a:r>
              <a:rPr lang="ro-RO" sz="1400" i="1"/>
              <a:t> detectat automat în Turtle,</a:t>
            </a:r>
          </a:p>
          <a:p>
            <a:r>
              <a:rPr lang="ro-RO" sz="1400" i="1"/>
              <a:t>din absenţa ghilimelelor!</a:t>
            </a:r>
            <a:endParaRPr lang="de-AT" sz="1400" i="1"/>
          </a:p>
        </p:txBody>
      </p:sp>
      <p:sp>
        <p:nvSpPr>
          <p:cNvPr id="9" name="TextBox 8"/>
          <p:cNvSpPr txBox="1"/>
          <p:nvPr/>
        </p:nvSpPr>
        <p:spPr>
          <a:xfrm>
            <a:off x="20986" y="4949298"/>
            <a:ext cx="1964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/>
              <a:t>Afirma</a:t>
            </a:r>
            <a:r>
              <a:rPr lang="ro-RO" sz="1400" i="1"/>
              <a:t>ţii contopite după subiect</a:t>
            </a:r>
            <a:endParaRPr lang="de-AT" sz="1400" i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38183" y="4509120"/>
            <a:ext cx="979770" cy="1900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 flipV="1">
            <a:off x="4788024" y="5046144"/>
            <a:ext cx="796126" cy="6879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468294" y="4252426"/>
            <a:ext cx="724937" cy="582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803724" y="4949298"/>
            <a:ext cx="614229" cy="2512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3018" y="3452639"/>
            <a:ext cx="2252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i="1"/>
              <a:t>Prefixul evită repetarea provenienţei</a:t>
            </a:r>
            <a:endParaRPr lang="de-AT" sz="1400" i="1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89493" y="3785845"/>
            <a:ext cx="1228460" cy="6516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 flipH="1" flipV="1">
            <a:off x="5468294" y="2636912"/>
            <a:ext cx="255834" cy="5040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41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43408"/>
            <a:ext cx="8229600" cy="1143000"/>
          </a:xfrm>
        </p:spPr>
        <p:txBody>
          <a:bodyPr>
            <a:normAutofit/>
          </a:bodyPr>
          <a:lstStyle/>
          <a:p>
            <a:r>
              <a:rPr lang="ro-MD" dirty="0"/>
              <a:t>Altă versiune de </a:t>
            </a:r>
            <a:r>
              <a:rPr lang="en-US" dirty="0"/>
              <a:t>"</a:t>
            </a:r>
            <a:r>
              <a:rPr lang="en-US" dirty="0" err="1"/>
              <a:t>istorie</a:t>
            </a:r>
            <a:r>
              <a:rPr lang="en-US" dirty="0"/>
              <a:t>"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80728"/>
            <a:ext cx="9180512" cy="525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o-RO" sz="1400" b="1" dirty="0"/>
              <a:t>Faza 1 (</a:t>
            </a:r>
            <a:r>
              <a:rPr lang="en-GB" sz="1400" b="1" dirty="0"/>
              <a:t>Internet</a:t>
            </a:r>
            <a:r>
              <a:rPr lang="ro-RO" sz="1400" b="1" dirty="0"/>
              <a:t>)</a:t>
            </a:r>
            <a:r>
              <a:rPr lang="en-GB" sz="1400" b="1" dirty="0"/>
              <a:t> = </a:t>
            </a:r>
            <a:r>
              <a:rPr lang="ro-RO" sz="1400" dirty="0" err="1"/>
              <a:t>reţea</a:t>
            </a:r>
            <a:r>
              <a:rPr lang="ro-RO" sz="1400" dirty="0"/>
              <a:t> de </a:t>
            </a:r>
            <a:r>
              <a:rPr lang="ro-RO" sz="1400" b="1" dirty="0"/>
              <a:t>calculatoare</a:t>
            </a:r>
          </a:p>
          <a:p>
            <a:pPr marL="0" indent="0">
              <a:buNone/>
            </a:pPr>
            <a:r>
              <a:rPr lang="ro-RO" sz="1400" dirty="0"/>
              <a:t>	- </a:t>
            </a:r>
            <a:r>
              <a:rPr lang="ro-RO" sz="1400" b="1" dirty="0"/>
              <a:t>scop: </a:t>
            </a:r>
            <a:r>
              <a:rPr lang="ro-RO" sz="1400" dirty="0"/>
              <a:t>schimb de mesaje </a:t>
            </a:r>
            <a:r>
              <a:rPr lang="ro-RO" sz="1400" dirty="0" err="1"/>
              <a:t>şi</a:t>
            </a:r>
            <a:r>
              <a:rPr lang="ro-RO" sz="1400" dirty="0"/>
              <a:t> </a:t>
            </a:r>
            <a:r>
              <a:rPr lang="ro-RO" sz="1400" dirty="0" err="1"/>
              <a:t>fişiere</a:t>
            </a:r>
            <a:endParaRPr lang="ro-RO" sz="1400" dirty="0"/>
          </a:p>
          <a:p>
            <a:pPr marL="0" indent="0">
              <a:buNone/>
            </a:pPr>
            <a:r>
              <a:rPr lang="ro-RO" sz="1400" dirty="0"/>
              <a:t>	- </a:t>
            </a:r>
            <a:r>
              <a:rPr lang="ro-RO" sz="1400" b="1" dirty="0"/>
              <a:t>mijloace:</a:t>
            </a:r>
            <a:r>
              <a:rPr lang="ro-RO" sz="1400" dirty="0"/>
              <a:t> </a:t>
            </a:r>
            <a:r>
              <a:rPr lang="en-GB" sz="1400" dirty="0" err="1"/>
              <a:t>protocoale</a:t>
            </a:r>
            <a:r>
              <a:rPr lang="ro-RO" sz="1400" dirty="0"/>
              <a:t> (IP</a:t>
            </a:r>
            <a:r>
              <a:rPr lang="en-GB" sz="1400" dirty="0"/>
              <a:t>/TCP</a:t>
            </a:r>
            <a:r>
              <a:rPr lang="ro-RO" sz="1400" dirty="0"/>
              <a:t>/FTP</a:t>
            </a:r>
            <a:r>
              <a:rPr lang="en-GB" sz="1400" dirty="0"/>
              <a:t>) </a:t>
            </a:r>
            <a:r>
              <a:rPr lang="ro-RO" sz="1400" dirty="0" err="1"/>
              <a:t>şi</a:t>
            </a:r>
            <a:r>
              <a:rPr lang="ro-RO" sz="1400" dirty="0"/>
              <a:t> adrese</a:t>
            </a:r>
          </a:p>
          <a:p>
            <a:pPr marL="0" indent="0">
              <a:buNone/>
            </a:pPr>
            <a:endParaRPr lang="ro-RO" sz="1400" b="1" dirty="0"/>
          </a:p>
          <a:p>
            <a:pPr marL="0" indent="0">
              <a:buNone/>
            </a:pPr>
            <a:r>
              <a:rPr lang="ro-RO" sz="1400" b="1" dirty="0"/>
              <a:t>Faza 2 (</a:t>
            </a:r>
            <a:r>
              <a:rPr lang="en-GB" sz="1400" b="1" dirty="0"/>
              <a:t>Web </a:t>
            </a:r>
            <a:r>
              <a:rPr lang="ro-RO" sz="1400" b="1" dirty="0"/>
              <a:t>1</a:t>
            </a:r>
            <a:r>
              <a:rPr lang="en-GB" sz="1400" b="1" dirty="0"/>
              <a:t>.0</a:t>
            </a:r>
            <a:r>
              <a:rPr lang="ro-RO" sz="1400" b="1" dirty="0"/>
              <a:t>)</a:t>
            </a:r>
            <a:r>
              <a:rPr lang="en-GB" sz="1400" b="1" dirty="0"/>
              <a:t> = </a:t>
            </a:r>
            <a:r>
              <a:rPr lang="ro-RO" sz="1400" dirty="0" err="1"/>
              <a:t>reţea</a:t>
            </a:r>
            <a:r>
              <a:rPr lang="ro-RO" sz="1400" dirty="0"/>
              <a:t> de </a:t>
            </a:r>
            <a:r>
              <a:rPr lang="ro-RO" sz="1400" b="1"/>
              <a:t>documente formatate, navigabile în browser</a:t>
            </a:r>
            <a:endParaRPr lang="ro-RO" sz="1400" b="1" dirty="0"/>
          </a:p>
          <a:p>
            <a:pPr marL="0" indent="0">
              <a:buNone/>
            </a:pPr>
            <a:r>
              <a:rPr lang="ro-RO" sz="1400" dirty="0"/>
              <a:t>	- </a:t>
            </a:r>
            <a:r>
              <a:rPr lang="ro-RO" sz="1400" b="1" dirty="0"/>
              <a:t>scop</a:t>
            </a:r>
            <a:r>
              <a:rPr lang="en-US" sz="1400" b="1" dirty="0"/>
              <a:t>: </a:t>
            </a:r>
            <a:r>
              <a:rPr lang="en-US" sz="1400" u="sng" dirty="0" err="1"/>
              <a:t>interogarea</a:t>
            </a:r>
            <a:r>
              <a:rPr lang="en-US" sz="1400" u="sng" dirty="0"/>
              <a:t>/</a:t>
            </a:r>
            <a:r>
              <a:rPr lang="ro-RO" sz="1400" u="sng" dirty="0"/>
              <a:t>căutarea sintactică </a:t>
            </a:r>
            <a:r>
              <a:rPr lang="ro-RO" sz="1400" dirty="0"/>
              <a:t>(căutare de </a:t>
            </a:r>
            <a:r>
              <a:rPr lang="ro-RO" sz="1400"/>
              <a:t>cuvinte cheie, stringuri, Web scraping) 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	- </a:t>
            </a:r>
            <a:r>
              <a:rPr lang="en-GB" sz="1400" b="1" dirty="0" err="1"/>
              <a:t>mijloace</a:t>
            </a:r>
            <a:r>
              <a:rPr lang="en-GB" sz="1400" b="1" dirty="0"/>
              <a:t>:</a:t>
            </a:r>
            <a:r>
              <a:rPr lang="en-GB" sz="1400" dirty="0"/>
              <a:t> </a:t>
            </a:r>
            <a:r>
              <a:rPr lang="ro-RO" sz="1400" dirty="0"/>
              <a:t>distribuirea </a:t>
            </a:r>
            <a:r>
              <a:rPr lang="en-GB" sz="1400" dirty="0"/>
              <a:t>de </a:t>
            </a:r>
            <a:r>
              <a:rPr lang="en-GB" sz="1400" dirty="0" err="1"/>
              <a:t>documente</a:t>
            </a:r>
            <a:r>
              <a:rPr lang="en-GB" sz="1400" dirty="0"/>
              <a:t> </a:t>
            </a:r>
            <a:r>
              <a:rPr lang="ro-RO" sz="1400" dirty="0"/>
              <a:t>(</a:t>
            </a:r>
            <a:r>
              <a:rPr lang="en-GB" sz="1400" dirty="0"/>
              <a:t>HTTP</a:t>
            </a:r>
            <a:r>
              <a:rPr lang="ro-RO" sz="1400" dirty="0"/>
              <a:t> limitat la HTML), formatare pentru cititori umani (HTML, CSS)</a:t>
            </a:r>
            <a:endParaRPr lang="en-GB" sz="1400" dirty="0"/>
          </a:p>
          <a:p>
            <a:pPr marL="0" indent="0">
              <a:buNone/>
            </a:pPr>
            <a:endParaRPr lang="ro-RO" sz="1400" b="1" dirty="0"/>
          </a:p>
          <a:p>
            <a:pPr marL="0" indent="0">
              <a:buNone/>
            </a:pPr>
            <a:r>
              <a:rPr lang="ro-RO" sz="1400" b="1" dirty="0"/>
              <a:t>Faza 3 (</a:t>
            </a:r>
            <a:r>
              <a:rPr lang="en-GB" sz="1400" b="1" dirty="0"/>
              <a:t>Web </a:t>
            </a:r>
            <a:r>
              <a:rPr lang="ro-RO" sz="1400" b="1" dirty="0"/>
              <a:t>2</a:t>
            </a:r>
            <a:r>
              <a:rPr lang="en-GB" sz="1400" b="1" dirty="0"/>
              <a:t>.0</a:t>
            </a:r>
            <a:r>
              <a:rPr lang="ro-RO" sz="1400" b="1" dirty="0"/>
              <a:t>)</a:t>
            </a:r>
            <a:r>
              <a:rPr lang="en-GB" sz="1400" b="1" dirty="0"/>
              <a:t> = </a:t>
            </a:r>
            <a:r>
              <a:rPr lang="ro-RO" sz="1400" dirty="0" err="1"/>
              <a:t>reţea</a:t>
            </a:r>
            <a:r>
              <a:rPr lang="ro-RO" sz="1400" dirty="0"/>
              <a:t> de </a:t>
            </a:r>
            <a:r>
              <a:rPr lang="ro-RO" sz="1400" b="1" dirty="0" err="1"/>
              <a:t>aplicaţii</a:t>
            </a:r>
            <a:r>
              <a:rPr lang="ro-RO" sz="1400" b="1" dirty="0"/>
              <a:t> interoperabile </a:t>
            </a:r>
            <a:r>
              <a:rPr lang="ro-RO" sz="1400" dirty="0"/>
              <a:t>(capabile să </a:t>
            </a:r>
            <a:r>
              <a:rPr lang="ro-RO" sz="1400"/>
              <a:t>schimbe date prin API-uri)</a:t>
            </a:r>
            <a:endParaRPr lang="ro-RO" sz="1400" dirty="0"/>
          </a:p>
          <a:p>
            <a:pPr marL="0" indent="0">
              <a:buNone/>
            </a:pPr>
            <a:r>
              <a:rPr lang="ro-RO" sz="1400" dirty="0"/>
              <a:t>	- </a:t>
            </a:r>
            <a:r>
              <a:rPr lang="ro-RO" sz="1400" b="1" dirty="0"/>
              <a:t>scop</a:t>
            </a:r>
            <a:r>
              <a:rPr lang="en-US" sz="1400" b="1"/>
              <a:t>: </a:t>
            </a:r>
            <a:r>
              <a:rPr lang="en-US" sz="1400" u="sng"/>
              <a:t>interogarea </a:t>
            </a:r>
            <a:r>
              <a:rPr lang="en-US" sz="1400" u="sng" err="1"/>
              <a:t>prin</a:t>
            </a:r>
            <a:r>
              <a:rPr lang="en-US" sz="1400" u="sng"/>
              <a:t> HTTP</a:t>
            </a:r>
            <a:r>
              <a:rPr lang="ro-MD" sz="1400" u="sng"/>
              <a:t> (</a:t>
            </a:r>
            <a:r>
              <a:rPr lang="ro-RO" sz="1400"/>
              <a:t>schimburi de date între aplicații</a:t>
            </a:r>
            <a:r>
              <a:rPr lang="ro-MD" sz="1400"/>
              <a:t>)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	- </a:t>
            </a:r>
            <a:r>
              <a:rPr lang="en-GB" sz="1400" b="1" dirty="0" err="1"/>
              <a:t>mijloace</a:t>
            </a:r>
            <a:r>
              <a:rPr lang="en-GB" sz="1400" b="1" dirty="0"/>
              <a:t>:</a:t>
            </a:r>
            <a:r>
              <a:rPr lang="en-GB" sz="1400" dirty="0"/>
              <a:t> </a:t>
            </a:r>
            <a:r>
              <a:rPr lang="ro-MD" sz="1400" dirty="0"/>
              <a:t>cererile HTTP</a:t>
            </a:r>
            <a:r>
              <a:rPr lang="ro-MD" sz="1400"/>
              <a:t>, formatele de serializare, serviciile Web API</a:t>
            </a:r>
            <a:endParaRPr lang="en-GB" sz="1400" dirty="0"/>
          </a:p>
          <a:p>
            <a:pPr marL="0" indent="0">
              <a:buNone/>
            </a:pPr>
            <a:endParaRPr lang="ro-RO" sz="1400" b="1" dirty="0"/>
          </a:p>
          <a:p>
            <a:pPr marL="0" indent="0">
              <a:buNone/>
            </a:pPr>
            <a:r>
              <a:rPr lang="en-GB" sz="1400" b="1" dirty="0">
                <a:solidFill>
                  <a:srgbClr val="FF0000"/>
                </a:solidFill>
              </a:rPr>
              <a:t>F</a:t>
            </a:r>
            <a:r>
              <a:rPr lang="ro-RO" sz="1400" b="1" dirty="0" err="1">
                <a:solidFill>
                  <a:srgbClr val="FF0000"/>
                </a:solidFill>
              </a:rPr>
              <a:t>aza</a:t>
            </a:r>
            <a:r>
              <a:rPr lang="ro-RO" sz="1400" b="1" dirty="0">
                <a:solidFill>
                  <a:srgbClr val="FF0000"/>
                </a:solidFill>
              </a:rPr>
              <a:t> </a:t>
            </a:r>
            <a:r>
              <a:rPr lang="ro-RO" sz="1400" b="1">
                <a:solidFill>
                  <a:srgbClr val="FF0000"/>
                </a:solidFill>
              </a:rPr>
              <a:t>4 (</a:t>
            </a:r>
            <a:r>
              <a:rPr lang="de-AT" sz="1400">
                <a:solidFill>
                  <a:srgbClr val="FF0000"/>
                </a:solidFill>
              </a:rPr>
              <a:t>"</a:t>
            </a:r>
            <a:r>
              <a:rPr lang="de-AT" sz="1400" dirty="0">
                <a:solidFill>
                  <a:srgbClr val="FF0000"/>
                </a:solidFill>
              </a:rPr>
              <a:t>Semantic Web"</a:t>
            </a:r>
            <a:r>
              <a:rPr lang="ro-RO" sz="1400" b="1" dirty="0">
                <a:solidFill>
                  <a:srgbClr val="FF0000"/>
                </a:solidFill>
              </a:rPr>
              <a:t>) = </a:t>
            </a:r>
            <a:r>
              <a:rPr lang="ro-RO" sz="1400" dirty="0" err="1">
                <a:solidFill>
                  <a:srgbClr val="FF0000"/>
                </a:solidFill>
              </a:rPr>
              <a:t>reţea</a:t>
            </a:r>
            <a:r>
              <a:rPr lang="ro-RO" sz="1400" dirty="0">
                <a:solidFill>
                  <a:srgbClr val="FF0000"/>
                </a:solidFill>
              </a:rPr>
              <a:t> de </a:t>
            </a:r>
            <a:r>
              <a:rPr lang="ro-RO" sz="1400" b="1">
                <a:solidFill>
                  <a:srgbClr val="FF0000"/>
                </a:solidFill>
              </a:rPr>
              <a:t>grafuri </a:t>
            </a:r>
            <a:r>
              <a:rPr lang="en-US" sz="1400" b="1">
                <a:solidFill>
                  <a:srgbClr val="FF0000"/>
                </a:solidFill>
              </a:rPr>
              <a:t>ce partajeaz</a:t>
            </a:r>
            <a:r>
              <a:rPr lang="ro-MD" sz="1400" b="1">
                <a:solidFill>
                  <a:srgbClr val="FF0000"/>
                </a:solidFill>
              </a:rPr>
              <a:t>ă date + semnificația lor</a:t>
            </a:r>
            <a:r>
              <a:rPr lang="ro-RO" sz="1400" b="1">
                <a:solidFill>
                  <a:srgbClr val="FF0000"/>
                </a:solidFill>
              </a:rPr>
              <a:t> între diverse aplicații</a:t>
            </a:r>
            <a:endParaRPr lang="ro-RO" sz="1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sz="1400" dirty="0">
                <a:solidFill>
                  <a:srgbClr val="FF0000"/>
                </a:solidFill>
              </a:rPr>
              <a:t>	- </a:t>
            </a:r>
            <a:r>
              <a:rPr lang="ro-RO" sz="1400" b="1" dirty="0">
                <a:solidFill>
                  <a:srgbClr val="FF0000"/>
                </a:solidFill>
              </a:rPr>
              <a:t>scop</a:t>
            </a:r>
            <a:r>
              <a:rPr lang="ro-RO" sz="1400" b="1">
                <a:solidFill>
                  <a:srgbClr val="FF0000"/>
                </a:solidFill>
              </a:rPr>
              <a:t>:</a:t>
            </a:r>
            <a:r>
              <a:rPr lang="ro-RO" sz="1400">
                <a:solidFill>
                  <a:srgbClr val="FF0000"/>
                </a:solidFill>
              </a:rPr>
              <a:t> </a:t>
            </a:r>
            <a:r>
              <a:rPr lang="ro-RO" sz="1400" u="sng">
                <a:solidFill>
                  <a:srgbClr val="FF0000"/>
                </a:solidFill>
              </a:rPr>
              <a:t>interogarea semantică </a:t>
            </a:r>
            <a:r>
              <a:rPr lang="ro-RO" sz="1400">
                <a:solidFill>
                  <a:srgbClr val="FF0000"/>
                </a:solidFill>
              </a:rPr>
              <a:t>(descoperirea de </a:t>
            </a:r>
            <a:r>
              <a:rPr lang="ro-RO" sz="1400" dirty="0">
                <a:solidFill>
                  <a:srgbClr val="FF0000"/>
                </a:solidFill>
              </a:rPr>
              <a:t>semnificație/relații, </a:t>
            </a:r>
            <a:r>
              <a:rPr lang="ro-RO" sz="1400">
                <a:solidFill>
                  <a:srgbClr val="FF0000"/>
                </a:solidFill>
              </a:rPr>
              <a:t>nu doar căutare de stringuri</a:t>
            </a:r>
            <a:r>
              <a:rPr lang="ro-RO" sz="14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ro-RO" sz="1400" dirty="0">
                <a:solidFill>
                  <a:srgbClr val="FF0000"/>
                </a:solidFill>
              </a:rPr>
              <a:t>	- </a:t>
            </a:r>
            <a:r>
              <a:rPr lang="ro-RO" sz="1400" b="1" dirty="0">
                <a:solidFill>
                  <a:srgbClr val="FF0000"/>
                </a:solidFill>
              </a:rPr>
              <a:t>mijloace</a:t>
            </a:r>
            <a:r>
              <a:rPr lang="ro-RO" sz="1400" dirty="0">
                <a:solidFill>
                  <a:srgbClr val="FF0000"/>
                </a:solidFill>
              </a:rPr>
              <a:t>: </a:t>
            </a:r>
            <a:r>
              <a:rPr lang="ro-RO" sz="1400">
                <a:solidFill>
                  <a:srgbClr val="FF0000"/>
                </a:solidFill>
              </a:rPr>
              <a:t>tehnologiile semantice</a:t>
            </a:r>
            <a:endParaRPr lang="ro-RO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o-RO" sz="1400" b="1" dirty="0"/>
          </a:p>
          <a:p>
            <a:pPr marL="0" indent="0">
              <a:buNone/>
            </a:pPr>
            <a:r>
              <a:rPr lang="ro-RO" sz="1400" b="1" dirty="0"/>
              <a:t>Faza </a:t>
            </a:r>
            <a:r>
              <a:rPr lang="ro-RO" sz="1400" b="1"/>
              <a:t>5 (</a:t>
            </a:r>
            <a:r>
              <a:rPr lang="ro-RO" sz="1400"/>
              <a:t>"Pragmatic Web?!"</a:t>
            </a:r>
            <a:r>
              <a:rPr lang="ro-RO" sz="1400" b="1"/>
              <a:t>) </a:t>
            </a:r>
            <a:r>
              <a:rPr lang="ro-RO" sz="1400" b="1" dirty="0"/>
              <a:t>= </a:t>
            </a:r>
            <a:r>
              <a:rPr lang="ro-RO" sz="1400" dirty="0" err="1"/>
              <a:t>reţea</a:t>
            </a:r>
            <a:r>
              <a:rPr lang="ro-RO" sz="1400" dirty="0"/>
              <a:t> de </a:t>
            </a:r>
            <a:r>
              <a:rPr lang="en-GB" sz="1400" b="1" dirty="0" err="1"/>
              <a:t>agen</a:t>
            </a:r>
            <a:r>
              <a:rPr lang="ro-RO" sz="1400" b="1" dirty="0" err="1"/>
              <a:t>ţi</a:t>
            </a:r>
            <a:r>
              <a:rPr lang="ro-RO" sz="1400" b="1" dirty="0"/>
              <a:t> </a:t>
            </a:r>
            <a:r>
              <a:rPr lang="ro-RO" sz="1400" b="1"/>
              <a:t>inteligenți (inclusiv dispozitive fizice) care </a:t>
            </a:r>
            <a:r>
              <a:rPr lang="ro-RO" sz="1400" b="1" dirty="0"/>
              <a:t>automatizează sarcini</a:t>
            </a:r>
          </a:p>
          <a:p>
            <a:pPr marL="0" indent="0">
              <a:buNone/>
            </a:pPr>
            <a:r>
              <a:rPr lang="ro-RO" sz="1400" dirty="0"/>
              <a:t>	- </a:t>
            </a:r>
            <a:r>
              <a:rPr lang="ro-RO" sz="1400" b="1" dirty="0"/>
              <a:t>scop: </a:t>
            </a:r>
            <a:r>
              <a:rPr lang="ro-RO" sz="1400" u="sng"/>
              <a:t>interogarea </a:t>
            </a:r>
            <a:r>
              <a:rPr lang="de-AT" sz="1400" u="sng"/>
              <a:t>"</a:t>
            </a:r>
            <a:r>
              <a:rPr lang="ro-RO" sz="1400" u="sng"/>
              <a:t>realității</a:t>
            </a:r>
            <a:r>
              <a:rPr lang="de-AT" sz="1400" u="sng"/>
              <a:t>"</a:t>
            </a:r>
            <a:r>
              <a:rPr lang="ro-RO" sz="1400"/>
              <a:t> (</a:t>
            </a:r>
            <a:r>
              <a:rPr lang="en-US" sz="1400"/>
              <a:t>interogare de senzori</a:t>
            </a:r>
            <a:r>
              <a:rPr lang="ro-MD" sz="1400"/>
              <a:t>, </a:t>
            </a:r>
            <a:r>
              <a:rPr lang="ro-RO" sz="1400"/>
              <a:t>delegarea de sarcini, automatizarea de decizii)</a:t>
            </a:r>
            <a:endParaRPr lang="ro-RO" sz="1400" dirty="0"/>
          </a:p>
          <a:p>
            <a:pPr marL="0" indent="0">
              <a:buNone/>
            </a:pPr>
            <a:r>
              <a:rPr lang="ro-RO" sz="1400" dirty="0"/>
              <a:t>	- </a:t>
            </a:r>
            <a:r>
              <a:rPr lang="ro-RO" sz="1400" b="1" dirty="0"/>
              <a:t>mijloace:</a:t>
            </a:r>
            <a:r>
              <a:rPr lang="ro-RO" sz="1400" dirty="0"/>
              <a:t> </a:t>
            </a:r>
            <a:r>
              <a:rPr lang="de-AT" sz="1400" dirty="0"/>
              <a:t>baze</a:t>
            </a:r>
            <a:r>
              <a:rPr lang="ro-RO" sz="1400" dirty="0"/>
              <a:t> </a:t>
            </a:r>
            <a:r>
              <a:rPr lang="ro-RO" sz="1400"/>
              <a:t>de procese</a:t>
            </a:r>
            <a:r>
              <a:rPr lang="ro-MD" sz="1400"/>
              <a:t>,</a:t>
            </a:r>
            <a:r>
              <a:rPr lang="de-AT" sz="1400"/>
              <a:t> </a:t>
            </a:r>
            <a:r>
              <a:rPr lang="ro-MD" sz="1400"/>
              <a:t>Web of Things, Machine Learning + Reasoning</a:t>
            </a:r>
            <a:endParaRPr lang="ro-RO" sz="1400" dirty="0"/>
          </a:p>
          <a:p>
            <a:pPr marL="0" indent="0">
              <a:buNone/>
            </a:pPr>
            <a:endParaRPr lang="ro-RO" sz="1400" dirty="0"/>
          </a:p>
          <a:p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400329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/>
              <a:t>Flexibilitatea sintaxei Turtle</a:t>
            </a:r>
            <a:endParaRPr lang="de-AT"/>
          </a:p>
        </p:txBody>
      </p:sp>
      <p:sp>
        <p:nvSpPr>
          <p:cNvPr id="4" name="TextBox 3"/>
          <p:cNvSpPr txBox="1"/>
          <p:nvPr/>
        </p:nvSpPr>
        <p:spPr>
          <a:xfrm>
            <a:off x="70871" y="1268760"/>
            <a:ext cx="900043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o-RO" sz="2000" b="1">
              <a:ea typeface="Calibri"/>
              <a:cs typeface="Times New Roman"/>
            </a:endParaRPr>
          </a:p>
          <a:p>
            <a:r>
              <a:rPr lang="ro-RO" sz="2000" b="1">
                <a:ea typeface="Calibri"/>
                <a:cs typeface="Times New Roman"/>
              </a:rPr>
              <a:t>Sintaxele </a:t>
            </a:r>
            <a:r>
              <a:rPr lang="ro-RO" sz="2000" b="1" dirty="0">
                <a:ea typeface="Calibri"/>
                <a:cs typeface="Times New Roman"/>
              </a:rPr>
              <a:t>N-</a:t>
            </a:r>
            <a:r>
              <a:rPr lang="ro-RO" sz="2000" b="1" dirty="0" err="1">
                <a:ea typeface="Calibri"/>
                <a:cs typeface="Times New Roman"/>
              </a:rPr>
              <a:t>triples</a:t>
            </a:r>
            <a:r>
              <a:rPr lang="ro-RO" sz="2000" b="1" dirty="0">
                <a:ea typeface="Calibri"/>
                <a:cs typeface="Times New Roman"/>
              </a:rPr>
              <a:t> </a:t>
            </a:r>
            <a:r>
              <a:rPr lang="ro-RO" sz="2000" b="1" dirty="0" err="1">
                <a:ea typeface="Calibri"/>
                <a:cs typeface="Times New Roman"/>
              </a:rPr>
              <a:t>şi</a:t>
            </a:r>
            <a:r>
              <a:rPr lang="ro-RO" sz="2000" b="1" dirty="0">
                <a:ea typeface="Calibri"/>
                <a:cs typeface="Times New Roman"/>
              </a:rPr>
              <a:t> </a:t>
            </a:r>
            <a:r>
              <a:rPr lang="ro-RO" sz="2000" b="1" dirty="0" err="1">
                <a:ea typeface="Calibri"/>
                <a:cs typeface="Times New Roman"/>
              </a:rPr>
              <a:t>Turtle</a:t>
            </a:r>
            <a:r>
              <a:rPr lang="ro-RO" sz="2000" b="1" dirty="0">
                <a:ea typeface="Calibri"/>
                <a:cs typeface="Times New Roman"/>
              </a:rPr>
              <a:t> sunt compatibile: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>
                <a:ea typeface="Calibri"/>
                <a:cs typeface="Times New Roman"/>
              </a:rPr>
              <a:t>Orice </a:t>
            </a:r>
            <a:r>
              <a:rPr lang="ro-RO" sz="2000" dirty="0" err="1">
                <a:ea typeface="Calibri"/>
                <a:cs typeface="Times New Roman"/>
              </a:rPr>
              <a:t>fişier</a:t>
            </a:r>
            <a:r>
              <a:rPr lang="en-GB" sz="2000" dirty="0">
                <a:ea typeface="Calibri"/>
                <a:cs typeface="Times New Roman"/>
              </a:rPr>
              <a:t> N-triples</a:t>
            </a:r>
            <a:r>
              <a:rPr lang="ro-RO" sz="2000" dirty="0">
                <a:ea typeface="Calibri"/>
                <a:cs typeface="Times New Roman"/>
              </a:rPr>
              <a:t> e </a:t>
            </a:r>
            <a:r>
              <a:rPr lang="ro-RO" sz="2000">
                <a:ea typeface="Calibri"/>
                <a:cs typeface="Times New Roman"/>
              </a:rPr>
              <a:t>considerat corect sintactic şi </a:t>
            </a:r>
            <a:r>
              <a:rPr lang="ro-RO" sz="2000" dirty="0">
                <a:ea typeface="Calibri"/>
                <a:cs typeface="Times New Roman"/>
              </a:rPr>
              <a:t>în </a:t>
            </a:r>
            <a:r>
              <a:rPr lang="ro-RO" sz="2000" dirty="0" err="1">
                <a:ea typeface="Calibri"/>
                <a:cs typeface="Times New Roman"/>
              </a:rPr>
              <a:t>Turtle</a:t>
            </a:r>
            <a:endParaRPr lang="ro-RO" sz="2000" dirty="0">
              <a:ea typeface="Calibri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dirty="0">
                <a:ea typeface="Calibri"/>
                <a:cs typeface="Times New Roman"/>
              </a:rPr>
              <a:t>În </a:t>
            </a:r>
            <a:r>
              <a:rPr lang="ro-RO" sz="2000" dirty="0" err="1">
                <a:ea typeface="Calibri"/>
                <a:cs typeface="Times New Roman"/>
              </a:rPr>
              <a:t>consecinţă</a:t>
            </a:r>
            <a:r>
              <a:rPr lang="ro-RO" sz="2000" dirty="0">
                <a:ea typeface="Calibri"/>
                <a:cs typeface="Times New Roman"/>
              </a:rPr>
              <a:t>, cele două sintaxe se pot îmbina în </a:t>
            </a:r>
            <a:r>
              <a:rPr lang="ro-RO" sz="2000" dirty="0" err="1">
                <a:ea typeface="Calibri"/>
                <a:cs typeface="Times New Roman"/>
              </a:rPr>
              <a:t>acelaşi</a:t>
            </a:r>
            <a:r>
              <a:rPr lang="ro-RO" sz="2000" dirty="0">
                <a:ea typeface="Calibri"/>
                <a:cs typeface="Times New Roman"/>
              </a:rPr>
              <a:t> </a:t>
            </a:r>
            <a:r>
              <a:rPr lang="ro-RO" sz="2000" dirty="0" err="1">
                <a:ea typeface="Calibri"/>
                <a:cs typeface="Times New Roman"/>
              </a:rPr>
              <a:t>fişier</a:t>
            </a:r>
            <a:r>
              <a:rPr lang="ro-RO" sz="2000" dirty="0">
                <a:ea typeface="Calibri"/>
                <a:cs typeface="Times New Roman"/>
              </a:rPr>
              <a:t> (de tip </a:t>
            </a:r>
            <a:r>
              <a:rPr lang="ro-RO" sz="2000" err="1">
                <a:ea typeface="Calibri"/>
                <a:cs typeface="Times New Roman"/>
              </a:rPr>
              <a:t>Turtle</a:t>
            </a:r>
            <a:r>
              <a:rPr lang="ro-RO" sz="2000">
                <a:ea typeface="Calibri"/>
                <a:cs typeface="Times New Roman"/>
              </a:rPr>
              <a:t>)</a:t>
            </a:r>
            <a:r>
              <a:rPr lang="ro-MD" sz="2000">
                <a:ea typeface="Calibri"/>
                <a:cs typeface="Times New Roman"/>
              </a:rPr>
              <a:t>:</a:t>
            </a:r>
            <a:endParaRPr lang="ro-RO" sz="2000" dirty="0">
              <a:ea typeface="Calibri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000" dirty="0">
              <a:ea typeface="Calibri"/>
              <a:cs typeface="Times New Roman"/>
            </a:endParaRPr>
          </a:p>
          <a:p>
            <a:r>
              <a:rPr lang="en-US" sz="1400" dirty="0">
                <a:solidFill>
                  <a:srgbClr val="FF0000"/>
                </a:solidFill>
                <a:ea typeface="Calibri"/>
                <a:cs typeface="Times New Roman"/>
              </a:rPr>
              <a:t>@prefix : </a:t>
            </a:r>
            <a:r>
              <a:rPr lang="en-GB" sz="1400" dirty="0">
                <a:solidFill>
                  <a:srgbClr val="FF0000"/>
                </a:solidFill>
                <a:ea typeface="Calibri"/>
                <a:cs typeface="Times New Roman"/>
              </a:rPr>
              <a:t>&lt;http://buchmann.ro#&gt; .</a:t>
            </a:r>
          </a:p>
          <a:p>
            <a:r>
              <a:rPr lang="en-GB" sz="1400" dirty="0">
                <a:solidFill>
                  <a:srgbClr val="FF0000"/>
                </a:solidFill>
                <a:ea typeface="Calibri"/>
                <a:cs typeface="Times New Roman"/>
              </a:rPr>
              <a:t>&lt;http://buchmann.ro#Anna&gt; &lt;http://buchmann.ro#isMotherOf&gt; &lt;http://buchmann.ro#</a:t>
            </a:r>
            <a:r>
              <a:rPr lang="en-GB" sz="1400">
                <a:solidFill>
                  <a:srgbClr val="FF0000"/>
                </a:solidFill>
                <a:ea typeface="Calibri"/>
                <a:cs typeface="Times New Roman"/>
              </a:rPr>
              <a:t>Andrew&gt;</a:t>
            </a:r>
            <a:r>
              <a:rPr lang="ro-MD" sz="1400">
                <a:solidFill>
                  <a:srgbClr val="FF0000"/>
                </a:solidFill>
                <a:ea typeface="Calibri"/>
                <a:cs typeface="Times New Roman"/>
              </a:rPr>
              <a:t>, :Peter</a:t>
            </a:r>
            <a:r>
              <a:rPr lang="en-GB" sz="1400">
                <a:solidFill>
                  <a:srgbClr val="FF0000"/>
                </a:solidFill>
                <a:ea typeface="Calibri"/>
                <a:cs typeface="Times New Roman"/>
              </a:rPr>
              <a:t> </a:t>
            </a:r>
            <a:r>
              <a:rPr lang="en-GB" sz="1400" dirty="0">
                <a:solidFill>
                  <a:srgbClr val="FF0000"/>
                </a:solidFill>
                <a:ea typeface="Calibri"/>
                <a:cs typeface="Times New Roman"/>
              </a:rPr>
              <a:t>.</a:t>
            </a:r>
          </a:p>
          <a:p>
            <a:r>
              <a:rPr lang="en-GB" sz="1400">
                <a:solidFill>
                  <a:srgbClr val="FF0000"/>
                </a:solidFill>
                <a:ea typeface="Calibri"/>
                <a:cs typeface="Times New Roman"/>
              </a:rPr>
              <a:t>:Peter </a:t>
            </a:r>
            <a:r>
              <a:rPr lang="ro-MD" sz="1400">
                <a:solidFill>
                  <a:srgbClr val="FF0000"/>
                </a:solidFill>
                <a:ea typeface="Calibri"/>
                <a:cs typeface="Times New Roman"/>
              </a:rPr>
              <a:t>	</a:t>
            </a:r>
            <a:r>
              <a:rPr lang="en-GB" sz="1400">
                <a:solidFill>
                  <a:srgbClr val="FF0000"/>
                </a:solidFill>
                <a:ea typeface="Calibri"/>
                <a:cs typeface="Times New Roman"/>
              </a:rPr>
              <a:t>:</a:t>
            </a:r>
            <a:r>
              <a:rPr lang="en-GB" sz="1400" dirty="0" err="1">
                <a:solidFill>
                  <a:srgbClr val="FF0000"/>
                </a:solidFill>
                <a:ea typeface="Calibri"/>
                <a:cs typeface="Times New Roman"/>
              </a:rPr>
              <a:t>hasAge</a:t>
            </a:r>
            <a:r>
              <a:rPr lang="en-GB" sz="1400" dirty="0">
                <a:solidFill>
                  <a:srgbClr val="FF0000"/>
                </a:solidFill>
                <a:ea typeface="Calibri"/>
                <a:cs typeface="Times New Roman"/>
              </a:rPr>
              <a:t> 40</a:t>
            </a:r>
            <a:r>
              <a:rPr lang="en-GB" sz="1400">
                <a:solidFill>
                  <a:srgbClr val="FF0000"/>
                </a:solidFill>
                <a:ea typeface="Calibri"/>
                <a:cs typeface="Times New Roman"/>
              </a:rPr>
              <a:t>; </a:t>
            </a:r>
            <a:endParaRPr lang="ro-MD" sz="1400">
              <a:solidFill>
                <a:srgbClr val="FF0000"/>
              </a:solidFill>
              <a:ea typeface="Calibri"/>
              <a:cs typeface="Times New Roman"/>
            </a:endParaRPr>
          </a:p>
          <a:p>
            <a:r>
              <a:rPr lang="ro-MD" sz="1400">
                <a:solidFill>
                  <a:srgbClr val="FF0000"/>
                </a:solidFill>
                <a:ea typeface="Calibri"/>
                <a:cs typeface="Times New Roman"/>
              </a:rPr>
              <a:t>	</a:t>
            </a:r>
            <a:r>
              <a:rPr lang="en-GB" sz="1400">
                <a:solidFill>
                  <a:srgbClr val="FF0000"/>
                </a:solidFill>
                <a:ea typeface="Calibri"/>
                <a:cs typeface="Times New Roman"/>
              </a:rPr>
              <a:t>:</a:t>
            </a:r>
            <a:r>
              <a:rPr lang="en-GB" sz="1400" dirty="0" err="1">
                <a:solidFill>
                  <a:srgbClr val="FF0000"/>
                </a:solidFill>
                <a:ea typeface="Calibri"/>
                <a:cs typeface="Times New Roman"/>
              </a:rPr>
              <a:t>isFatherOf</a:t>
            </a:r>
            <a:r>
              <a:rPr lang="en-GB" sz="1400" dirty="0">
                <a:solidFill>
                  <a:srgbClr val="FF0000"/>
                </a:solidFill>
                <a:ea typeface="Calibri"/>
                <a:cs typeface="Times New Roman"/>
              </a:rPr>
              <a:t> [&lt;http://buchmann.ro#hasAge&gt; </a:t>
            </a:r>
            <a:r>
              <a:rPr lang="en-GB" sz="1400">
                <a:solidFill>
                  <a:srgbClr val="FF0000"/>
                </a:solidFill>
                <a:ea typeface="Calibri"/>
                <a:cs typeface="Times New Roman"/>
              </a:rPr>
              <a:t>20].</a:t>
            </a:r>
            <a:endParaRPr lang="ro-MD" sz="1400">
              <a:solidFill>
                <a:srgbClr val="FF0000"/>
              </a:solidFill>
              <a:ea typeface="Calibri"/>
              <a:cs typeface="Times New Roman"/>
            </a:endParaRPr>
          </a:p>
          <a:p>
            <a:endParaRPr lang="ro-MD" sz="1400">
              <a:solidFill>
                <a:srgbClr val="FF0000"/>
              </a:solidFill>
              <a:ea typeface="Calibri"/>
              <a:cs typeface="Times New Roman"/>
            </a:endParaRPr>
          </a:p>
          <a:p>
            <a:pPr algn="just"/>
            <a:r>
              <a:rPr lang="ro-RO" sz="2000">
                <a:ea typeface="Calibri"/>
                <a:cs typeface="Times New Roman"/>
              </a:rPr>
              <a:t>Alternativă la prefixe: o </a:t>
            </a:r>
            <a:r>
              <a:rPr lang="ro-RO" sz="2000" b="1">
                <a:ea typeface="Calibri"/>
                <a:cs typeface="Times New Roman"/>
              </a:rPr>
              <a:t>adresă de bază</a:t>
            </a:r>
            <a:r>
              <a:rPr lang="ro-RO" sz="2000">
                <a:ea typeface="Calibri"/>
                <a:cs typeface="Times New Roman"/>
              </a:rPr>
              <a:t> față de care toți URI vor </a:t>
            </a:r>
            <a:r>
              <a:rPr lang="en-US" sz="2000">
                <a:ea typeface="Calibri"/>
                <a:cs typeface="Times New Roman"/>
              </a:rPr>
              <a:t>lua form</a:t>
            </a:r>
            <a:r>
              <a:rPr lang="ro-MD" sz="2000">
                <a:ea typeface="Calibri"/>
                <a:cs typeface="Times New Roman"/>
              </a:rPr>
              <a:t>ă</a:t>
            </a:r>
            <a:r>
              <a:rPr lang="en-US" sz="2000">
                <a:ea typeface="Calibri"/>
                <a:cs typeface="Times New Roman"/>
              </a:rPr>
              <a:t> de "hashtag"</a:t>
            </a:r>
            <a:r>
              <a:rPr lang="ro-RO" sz="2000">
                <a:ea typeface="Calibri"/>
                <a:cs typeface="Times New Roman"/>
              </a:rPr>
              <a:t>:</a:t>
            </a:r>
          </a:p>
          <a:p>
            <a:endParaRPr lang="ro-RO" sz="2000">
              <a:ea typeface="Calibri"/>
              <a:cs typeface="Times New Roman"/>
            </a:endParaRPr>
          </a:p>
          <a:p>
            <a:r>
              <a:rPr lang="en-US" sz="1400">
                <a:solidFill>
                  <a:srgbClr val="FF0000"/>
                </a:solidFill>
                <a:ea typeface="Calibri"/>
                <a:cs typeface="Times New Roman"/>
              </a:rPr>
              <a:t>@</a:t>
            </a:r>
            <a:r>
              <a:rPr lang="ro-RO" sz="1400">
                <a:solidFill>
                  <a:srgbClr val="FF0000"/>
                </a:solidFill>
                <a:ea typeface="Calibri"/>
                <a:cs typeface="Times New Roman"/>
              </a:rPr>
              <a:t>base</a:t>
            </a:r>
            <a:r>
              <a:rPr lang="en-US" sz="1400">
                <a:solidFill>
                  <a:srgbClr val="FF0000"/>
                </a:solidFill>
                <a:ea typeface="Calibri"/>
                <a:cs typeface="Times New Roman"/>
              </a:rPr>
              <a:t> : </a:t>
            </a:r>
            <a:r>
              <a:rPr lang="en-GB" sz="1400">
                <a:solidFill>
                  <a:srgbClr val="FF0000"/>
                </a:solidFill>
                <a:ea typeface="Calibri"/>
                <a:cs typeface="Times New Roman"/>
              </a:rPr>
              <a:t>&lt;http://buchmann.ro&gt; .</a:t>
            </a:r>
          </a:p>
          <a:p>
            <a:r>
              <a:rPr lang="en-GB" sz="1400">
                <a:solidFill>
                  <a:srgbClr val="FF0000"/>
                </a:solidFill>
                <a:ea typeface="Calibri"/>
                <a:cs typeface="Times New Roman"/>
              </a:rPr>
              <a:t>&lt;#Anna&gt; &lt;#isMotherOf&gt; &lt;#Andrew&gt; .</a:t>
            </a:r>
          </a:p>
          <a:p>
            <a:r>
              <a:rPr lang="en-GB" sz="1400">
                <a:solidFill>
                  <a:srgbClr val="FF0000"/>
                </a:solidFill>
                <a:ea typeface="Calibri"/>
                <a:cs typeface="Times New Roman"/>
              </a:rPr>
              <a:t>&lt;#Anna&gt; &lt;#isMotherOf&gt; &lt;#Peter&gt; .</a:t>
            </a:r>
            <a:endParaRPr lang="ro-RO" sz="1400">
              <a:solidFill>
                <a:srgbClr val="FF0000"/>
              </a:solidFill>
              <a:ea typeface="Calibri"/>
              <a:cs typeface="Times New Roman"/>
            </a:endParaRPr>
          </a:p>
          <a:p>
            <a:r>
              <a:rPr lang="en-GB" sz="1400">
                <a:solidFill>
                  <a:srgbClr val="FF0000"/>
                </a:solidFill>
                <a:ea typeface="Calibri"/>
                <a:cs typeface="Times New Roman"/>
              </a:rPr>
              <a:t>&lt;#Peter&gt; </a:t>
            </a:r>
            <a:r>
              <a:rPr lang="en-US" sz="1400">
                <a:solidFill>
                  <a:srgbClr val="FF0000"/>
                </a:solidFill>
                <a:ea typeface="Calibri"/>
                <a:cs typeface="Times New Roman"/>
              </a:rPr>
              <a:t>&lt;#</a:t>
            </a:r>
            <a:r>
              <a:rPr lang="en-GB" sz="1400">
                <a:solidFill>
                  <a:srgbClr val="FF0000"/>
                </a:solidFill>
                <a:ea typeface="Calibri"/>
                <a:cs typeface="Times New Roman"/>
              </a:rPr>
              <a:t>has Age&gt; 40; &lt;#isFatherOf&gt; [&lt;#hasAge&gt; 20].</a:t>
            </a:r>
            <a:endParaRPr lang="ro-MD" sz="1400">
              <a:solidFill>
                <a:srgbClr val="FF0000"/>
              </a:solidFill>
              <a:ea typeface="Calibri"/>
              <a:cs typeface="Times New Roman"/>
            </a:endParaRPr>
          </a:p>
          <a:p>
            <a:endParaRPr lang="ro-RO" sz="1400">
              <a:ea typeface="Calibri"/>
              <a:cs typeface="Times New Roman"/>
            </a:endParaRPr>
          </a:p>
          <a:p>
            <a:endParaRPr lang="ro-RO" sz="1400">
              <a:ea typeface="Calibri"/>
              <a:cs typeface="Times New Roman"/>
            </a:endParaRPr>
          </a:p>
          <a:p>
            <a:endParaRPr lang="ro-RO" sz="1400" dirty="0">
              <a:ea typeface="Calibri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071E2B-04CF-4568-A923-9DEEF1C8636D}"/>
              </a:ext>
            </a:extLst>
          </p:cNvPr>
          <p:cNvSpPr txBox="1"/>
          <p:nvPr/>
        </p:nvSpPr>
        <p:spPr>
          <a:xfrm>
            <a:off x="4644008" y="4828795"/>
            <a:ext cx="38164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400" i="1"/>
              <a:t>Se poate declara un singur @base într-un fișier, deci dacă avem de combinat termeni din mai multe surse vom avea de folosit și prefixe</a:t>
            </a:r>
            <a:endParaRPr lang="de-AT" sz="1400" i="1"/>
          </a:p>
        </p:txBody>
      </p:sp>
    </p:spTree>
    <p:extLst>
      <p:ext uri="{BB962C8B-B14F-4D97-AF65-F5344CB8AC3E}">
        <p14:creationId xmlns:p14="http://schemas.microsoft.com/office/powerpoint/2010/main" val="127566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420" y="77240"/>
            <a:ext cx="8229600" cy="1143000"/>
          </a:xfrm>
        </p:spPr>
        <p:txBody>
          <a:bodyPr>
            <a:normAutofit/>
          </a:bodyPr>
          <a:lstStyle/>
          <a:p>
            <a:r>
              <a:rPr lang="ro-RO"/>
              <a:t>Grafuri identificate</a:t>
            </a:r>
            <a:br>
              <a:rPr lang="ro-RO"/>
            </a:br>
            <a:r>
              <a:rPr lang="ro-RO" sz="2200"/>
              <a:t>(graf despre care facem afirmații în alt graf)</a:t>
            </a:r>
            <a:endParaRPr lang="en-US" sz="22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18891" y="1625884"/>
            <a:ext cx="8644658" cy="667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400">
                <a:solidFill>
                  <a:srgbClr val="FF0000"/>
                </a:solidFill>
              </a:rPr>
              <a:t>Mary believes that </a:t>
            </a:r>
            <a:r>
              <a:rPr lang="ro-RO" sz="1400">
                <a:solidFill>
                  <a:srgbClr val="FF0000"/>
                </a:solidFill>
              </a:rPr>
              <a:t>Anna </a:t>
            </a:r>
            <a:r>
              <a:rPr lang="en-US" sz="1400">
                <a:solidFill>
                  <a:srgbClr val="FF0000"/>
                </a:solidFill>
              </a:rPr>
              <a:t>is the mother of</a:t>
            </a:r>
            <a:r>
              <a:rPr lang="ro-RO" sz="1400">
                <a:solidFill>
                  <a:srgbClr val="FF0000"/>
                </a:solidFill>
              </a:rPr>
              <a:t> Andrew</a:t>
            </a:r>
            <a:r>
              <a:rPr lang="en-GB" sz="1400">
                <a:solidFill>
                  <a:srgbClr val="FF0000"/>
                </a:solidFill>
              </a:rPr>
              <a:t> and Peter</a:t>
            </a:r>
            <a:r>
              <a:rPr lang="ro-RO" sz="1400">
                <a:solidFill>
                  <a:srgbClr val="FF0000"/>
                </a:solidFill>
              </a:rPr>
              <a:t>.</a:t>
            </a:r>
            <a:endParaRPr lang="en-GB" sz="140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35496" y="2908352"/>
            <a:ext cx="9361021" cy="2727372"/>
            <a:chOff x="2149" y="1734"/>
            <a:chExt cx="8368" cy="1303"/>
          </a:xfrm>
        </p:grpSpPr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3397" y="1750"/>
              <a:ext cx="2594" cy="5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  <a:r>
                <a:rPr lang="en-US" sz="1200" b="1" dirty="0" err="1">
                  <a:latin typeface="Arial Narrow"/>
                  <a:ea typeface="Calibri"/>
                  <a:cs typeface="Times New Roman"/>
                </a:rPr>
                <a:t>isMotherOf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149" y="1830"/>
              <a:ext cx="1788" cy="2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http://buchmann.ro#Anna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9677" y="2826"/>
              <a:ext cx="434" cy="1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>
                  <a:effectLst/>
                  <a:latin typeface="Arial Narrow"/>
                  <a:ea typeface="Calibri"/>
                  <a:cs typeface="Times New Roman"/>
                </a:rPr>
                <a:t>20</a:t>
              </a: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18" name="AutoShape 11"/>
            <p:cNvCxnSpPr>
              <a:cxnSpLocks noChangeShapeType="1"/>
              <a:stCxn id="16" idx="6"/>
              <a:endCxn id="20" idx="2"/>
            </p:cNvCxnSpPr>
            <p:nvPr/>
          </p:nvCxnSpPr>
          <p:spPr bwMode="auto">
            <a:xfrm>
              <a:off x="3937" y="1974"/>
              <a:ext cx="1437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2542" y="2417"/>
              <a:ext cx="1980" cy="27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</a:p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Andrew</a:t>
              </a: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5374" y="1830"/>
              <a:ext cx="1980" cy="2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</a:p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Peter</a:t>
              </a: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7354" y="2857"/>
              <a:ext cx="903" cy="18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>
                  <a:effectLst/>
                  <a:latin typeface="Arial Narrow"/>
                  <a:ea typeface="Calibri"/>
                  <a:cs typeface="Times New Roman"/>
                </a:rPr>
                <a:t>_:X</a:t>
              </a: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7789" y="2736"/>
              <a:ext cx="2160" cy="18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</a:p>
            <a:p>
              <a:pPr>
                <a:spcAft>
                  <a:spcPts val="0"/>
                </a:spcAft>
              </a:pPr>
              <a:r>
                <a:rPr lang="en-US" sz="1200" b="1" dirty="0" err="1">
                  <a:effectLst/>
                  <a:latin typeface="Arial Narrow"/>
                  <a:ea typeface="Calibri"/>
                  <a:cs typeface="Times New Roman"/>
                </a:rPr>
                <a:t>hasAge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2783" y="2119"/>
              <a:ext cx="259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  <a:r>
                <a:rPr lang="en-US" sz="1200" b="1" dirty="0" err="1">
                  <a:effectLst/>
                  <a:latin typeface="Arial Narrow"/>
                  <a:ea typeface="Calibri"/>
                  <a:cs typeface="Times New Roman"/>
                </a:rPr>
                <a:t>isMotherOf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24" name="AutoShape 24"/>
            <p:cNvCxnSpPr>
              <a:cxnSpLocks noChangeShapeType="1"/>
              <a:stCxn id="16" idx="4"/>
              <a:endCxn id="19" idx="0"/>
            </p:cNvCxnSpPr>
            <p:nvPr/>
          </p:nvCxnSpPr>
          <p:spPr bwMode="auto">
            <a:xfrm>
              <a:off x="3043" y="2119"/>
              <a:ext cx="489" cy="29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25"/>
            <p:cNvCxnSpPr>
              <a:cxnSpLocks noChangeShapeType="1"/>
              <a:stCxn id="20" idx="4"/>
              <a:endCxn id="21" idx="1"/>
            </p:cNvCxnSpPr>
            <p:nvPr/>
          </p:nvCxnSpPr>
          <p:spPr bwMode="auto">
            <a:xfrm>
              <a:off x="6364" y="2119"/>
              <a:ext cx="1122" cy="76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26"/>
            <p:cNvCxnSpPr>
              <a:cxnSpLocks noChangeShapeType="1"/>
              <a:stCxn id="21" idx="6"/>
              <a:endCxn id="17" idx="1"/>
            </p:cNvCxnSpPr>
            <p:nvPr/>
          </p:nvCxnSpPr>
          <p:spPr bwMode="auto">
            <a:xfrm flipV="1">
              <a:off x="8257" y="2906"/>
              <a:ext cx="1420" cy="4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057" y="2397"/>
              <a:ext cx="259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  <a:r>
                <a:rPr lang="en-US" sz="1200" b="1" dirty="0" err="1">
                  <a:effectLst/>
                  <a:latin typeface="Arial Narrow"/>
                  <a:ea typeface="Calibri"/>
                  <a:cs typeface="Times New Roman"/>
                </a:rPr>
                <a:t>isFatherOf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8183" y="1734"/>
              <a:ext cx="1980" cy="27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</a:p>
            <a:p>
              <a:pPr>
                <a:spcAft>
                  <a:spcPts val="0"/>
                </a:spcAft>
              </a:pPr>
              <a:r>
                <a:rPr lang="en-GB" sz="1200" b="1" dirty="0">
                  <a:effectLst/>
                  <a:latin typeface="Arial Narrow"/>
                  <a:ea typeface="Calibri"/>
                  <a:cs typeface="Times New Roman"/>
                </a:rPr>
                <a:t>years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30" name="AutoShape 26"/>
            <p:cNvCxnSpPr>
              <a:cxnSpLocks noChangeShapeType="1"/>
              <a:stCxn id="22" idx="0"/>
              <a:endCxn id="29" idx="4"/>
            </p:cNvCxnSpPr>
            <p:nvPr/>
          </p:nvCxnSpPr>
          <p:spPr bwMode="auto">
            <a:xfrm flipV="1">
              <a:off x="8869" y="2004"/>
              <a:ext cx="304" cy="73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7923" y="2147"/>
              <a:ext cx="259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</a:p>
            <a:p>
              <a:pPr>
                <a:spcAft>
                  <a:spcPts val="0"/>
                </a:spcAft>
              </a:pPr>
              <a:r>
                <a:rPr lang="en-US" sz="1200" b="1" dirty="0" err="1">
                  <a:effectLst/>
                  <a:latin typeface="Arial Narrow"/>
                  <a:ea typeface="Calibri"/>
                  <a:cs typeface="Times New Roman"/>
                </a:rPr>
                <a:t>measuredIn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33" name="AutoShape 25"/>
            <p:cNvCxnSpPr>
              <a:cxnSpLocks noChangeShapeType="1"/>
              <a:stCxn id="28" idx="0"/>
              <a:endCxn id="4" idx="4"/>
            </p:cNvCxnSpPr>
            <p:nvPr/>
          </p:nvCxnSpPr>
          <p:spPr bwMode="auto">
            <a:xfrm flipH="1" flipV="1">
              <a:off x="4664" y="2695"/>
              <a:ext cx="1179" cy="15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" name="Freeform 3"/>
          <p:cNvSpPr/>
          <p:nvPr/>
        </p:nvSpPr>
        <p:spPr>
          <a:xfrm>
            <a:off x="-143729" y="2664348"/>
            <a:ext cx="6326893" cy="2365824"/>
          </a:xfrm>
          <a:custGeom>
            <a:avLst/>
            <a:gdLst>
              <a:gd name="connsiteX0" fmla="*/ 6185000 w 6476853"/>
              <a:gd name="connsiteY0" fmla="*/ 487808 h 2365824"/>
              <a:gd name="connsiteX1" fmla="*/ 3612488 w 6476853"/>
              <a:gd name="connsiteY1" fmla="*/ 128 h 2365824"/>
              <a:gd name="connsiteX2" fmla="*/ 174344 w 6476853"/>
              <a:gd name="connsiteY2" fmla="*/ 536576 h 2365824"/>
              <a:gd name="connsiteX3" fmla="*/ 771752 w 6476853"/>
              <a:gd name="connsiteY3" fmla="*/ 2158112 h 2365824"/>
              <a:gd name="connsiteX4" fmla="*/ 3063848 w 6476853"/>
              <a:gd name="connsiteY4" fmla="*/ 2255648 h 2365824"/>
              <a:gd name="connsiteX5" fmla="*/ 4685384 w 6476853"/>
              <a:gd name="connsiteY5" fmla="*/ 1341248 h 2365824"/>
              <a:gd name="connsiteX6" fmla="*/ 6026504 w 6476853"/>
              <a:gd name="connsiteY6" fmla="*/ 1085216 h 2365824"/>
              <a:gd name="connsiteX7" fmla="*/ 6404456 w 6476853"/>
              <a:gd name="connsiteY7" fmla="*/ 695072 h 2365824"/>
              <a:gd name="connsiteX8" fmla="*/ 6185000 w 6476853"/>
              <a:gd name="connsiteY8" fmla="*/ 487808 h 236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76853" h="2365824">
                <a:moveTo>
                  <a:pt x="6185000" y="487808"/>
                </a:moveTo>
                <a:cubicBezTo>
                  <a:pt x="5719672" y="371984"/>
                  <a:pt x="4614264" y="-8000"/>
                  <a:pt x="3612488" y="128"/>
                </a:cubicBezTo>
                <a:cubicBezTo>
                  <a:pt x="2610712" y="8256"/>
                  <a:pt x="647800" y="176912"/>
                  <a:pt x="174344" y="536576"/>
                </a:cubicBezTo>
                <a:cubicBezTo>
                  <a:pt x="-299112" y="896240"/>
                  <a:pt x="290168" y="1871600"/>
                  <a:pt x="771752" y="2158112"/>
                </a:cubicBezTo>
                <a:cubicBezTo>
                  <a:pt x="1253336" y="2444624"/>
                  <a:pt x="2411576" y="2391792"/>
                  <a:pt x="3063848" y="2255648"/>
                </a:cubicBezTo>
                <a:cubicBezTo>
                  <a:pt x="3716120" y="2119504"/>
                  <a:pt x="4191608" y="1536320"/>
                  <a:pt x="4685384" y="1341248"/>
                </a:cubicBezTo>
                <a:cubicBezTo>
                  <a:pt x="5179160" y="1146176"/>
                  <a:pt x="5739992" y="1192912"/>
                  <a:pt x="6026504" y="1085216"/>
                </a:cubicBezTo>
                <a:cubicBezTo>
                  <a:pt x="6313016" y="977520"/>
                  <a:pt x="6384136" y="794640"/>
                  <a:pt x="6404456" y="695072"/>
                </a:cubicBezTo>
                <a:cubicBezTo>
                  <a:pt x="6424776" y="595504"/>
                  <a:pt x="6650328" y="603632"/>
                  <a:pt x="6185000" y="48780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 err="1">
              <a:solidFill>
                <a:schemeClr val="tx1"/>
              </a:solidFill>
            </a:endParaRPr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3060119" y="5244306"/>
            <a:ext cx="2214964" cy="565150"/>
          </a:xfrm>
          <a:prstGeom prst="ellipse">
            <a:avLst/>
          </a:prstGeom>
          <a:solidFill>
            <a:srgbClr val="FFFFFF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 dirty="0">
                <a:effectLst/>
                <a:latin typeface="Arial Narrow"/>
                <a:ea typeface="Calibri"/>
                <a:cs typeface="Times New Roman"/>
              </a:rPr>
              <a:t>http://buchmann.ro#</a:t>
            </a:r>
          </a:p>
          <a:p>
            <a:pPr>
              <a:spcAft>
                <a:spcPts val="0"/>
              </a:spcAft>
            </a:pPr>
            <a:r>
              <a:rPr lang="en-GB" sz="1200" b="1" dirty="0">
                <a:effectLst/>
                <a:latin typeface="Arial Narrow"/>
                <a:ea typeface="Calibri"/>
                <a:cs typeface="Times New Roman"/>
              </a:rPr>
              <a:t>Mary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1512828" y="4882191"/>
            <a:ext cx="2901827" cy="11303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 dirty="0">
                <a:effectLst/>
                <a:latin typeface="Arial Narrow"/>
                <a:ea typeface="Calibri"/>
                <a:cs typeface="Times New Roman"/>
              </a:rPr>
              <a:t>http://buchmann.ro#</a:t>
            </a:r>
            <a:r>
              <a:rPr lang="en-US" sz="1200" b="1" dirty="0">
                <a:effectLst/>
                <a:latin typeface="Arial Narrow"/>
                <a:ea typeface="Calibri"/>
                <a:cs typeface="Times New Roman"/>
              </a:rPr>
              <a:t>believes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 rot="21088564">
            <a:off x="-18273" y="2279405"/>
            <a:ext cx="265474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o-RO" sz="1200" b="1" dirty="0">
                <a:solidFill>
                  <a:schemeClr val="tx1"/>
                </a:solidFill>
                <a:latin typeface="Arial Narrow"/>
                <a:ea typeface="Calibri"/>
                <a:cs typeface="Times New Roman"/>
              </a:rPr>
              <a:t>http:</a:t>
            </a:r>
            <a:r>
              <a:rPr lang="en-GB" sz="1200" b="1" dirty="0">
                <a:solidFill>
                  <a:schemeClr val="tx1"/>
                </a:solidFill>
                <a:latin typeface="Arial Narrow"/>
                <a:ea typeface="Calibri"/>
                <a:cs typeface="Times New Roman"/>
              </a:rPr>
              <a:t>//</a:t>
            </a:r>
            <a:r>
              <a:rPr lang="en-GB" sz="1200" b="1" dirty="0" err="1">
                <a:solidFill>
                  <a:schemeClr val="tx1"/>
                </a:solidFill>
                <a:latin typeface="Arial Narrow"/>
                <a:ea typeface="Calibri"/>
                <a:cs typeface="Times New Roman"/>
              </a:rPr>
              <a:t>buchmann.ro#someBeliefs</a:t>
            </a:r>
            <a:endParaRPr lang="de-AT" sz="1200" b="1" dirty="0">
              <a:solidFill>
                <a:schemeClr val="tx1"/>
              </a:solidFill>
              <a:latin typeface="Arial Narrow"/>
              <a:ea typeface="Calibri"/>
              <a:cs typeface="Times New Roman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2DBF09-2A52-402D-82C6-AC5DF96256BF}"/>
              </a:ext>
            </a:extLst>
          </p:cNvPr>
          <p:cNvSpPr txBox="1"/>
          <p:nvPr/>
        </p:nvSpPr>
        <p:spPr>
          <a:xfrm>
            <a:off x="395536" y="6191412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1400" b="1">
                <a:ea typeface="Calibri"/>
                <a:cs typeface="Times New Roman"/>
              </a:rPr>
              <a:t>Slideul următor: Sintaxele TriG </a:t>
            </a:r>
            <a:r>
              <a:rPr lang="ro-MD" sz="1400">
                <a:ea typeface="Calibri"/>
                <a:cs typeface="Times New Roman"/>
              </a:rPr>
              <a:t>(=Turtle cu grafuri distincte) și </a:t>
            </a:r>
            <a:r>
              <a:rPr lang="ro-MD" sz="1400" b="1">
                <a:ea typeface="Calibri"/>
                <a:cs typeface="Times New Roman"/>
              </a:rPr>
              <a:t>N-quads </a:t>
            </a:r>
            <a:r>
              <a:rPr lang="ro-MD" sz="1400">
                <a:ea typeface="Calibri"/>
                <a:cs typeface="Times New Roman"/>
              </a:rPr>
              <a:t>(=N-triples cu grafuri distincte) </a:t>
            </a:r>
            <a:endParaRPr lang="en-US" sz="1400" dirty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6908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6200"/>
          </a:xfrm>
        </p:spPr>
        <p:txBody>
          <a:bodyPr>
            <a:normAutofit fontScale="90000"/>
          </a:bodyPr>
          <a:lstStyle/>
          <a:p>
            <a:r>
              <a:rPr lang="ro-MD"/>
              <a:t>TriG vs. N-quads</a:t>
            </a:r>
            <a:endParaRPr lang="de-AT"/>
          </a:p>
        </p:txBody>
      </p:sp>
      <p:sp>
        <p:nvSpPr>
          <p:cNvPr id="3" name="TextBox 2"/>
          <p:cNvSpPr txBox="1"/>
          <p:nvPr/>
        </p:nvSpPr>
        <p:spPr>
          <a:xfrm>
            <a:off x="70871" y="1268760"/>
            <a:ext cx="90004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ea typeface="Calibri"/>
                <a:cs typeface="Times New Roman"/>
              </a:rPr>
              <a:t>Sintaxa</a:t>
            </a:r>
            <a:r>
              <a:rPr lang="en-GB" b="1" dirty="0">
                <a:ea typeface="Calibri"/>
                <a:cs typeface="Times New Roman"/>
              </a:rPr>
              <a:t> </a:t>
            </a:r>
            <a:r>
              <a:rPr lang="en-GB" b="1" dirty="0" err="1">
                <a:ea typeface="Calibri"/>
                <a:cs typeface="Times New Roman"/>
              </a:rPr>
              <a:t>TriG</a:t>
            </a:r>
            <a:r>
              <a:rPr lang="ro-RO" b="1" dirty="0">
                <a:ea typeface="Calibri"/>
                <a:cs typeface="Times New Roman"/>
              </a:rPr>
              <a:t>:</a:t>
            </a:r>
          </a:p>
          <a:p>
            <a:r>
              <a:rPr lang="en-GB" dirty="0" err="1">
                <a:ea typeface="Calibri"/>
                <a:cs typeface="Times New Roman"/>
              </a:rPr>
              <a:t>extensie</a:t>
            </a:r>
            <a:r>
              <a:rPr lang="en-GB" dirty="0">
                <a:ea typeface="Calibri"/>
                <a:cs typeface="Times New Roman"/>
              </a:rPr>
              <a:t> Turtle </a:t>
            </a:r>
            <a:r>
              <a:rPr lang="en-GB" dirty="0" err="1">
                <a:ea typeface="Calibri"/>
                <a:cs typeface="Times New Roman"/>
              </a:rPr>
              <a:t>ce</a:t>
            </a:r>
            <a:r>
              <a:rPr lang="en-GB" dirty="0">
                <a:ea typeface="Calibri"/>
                <a:cs typeface="Times New Roman"/>
              </a:rPr>
              <a:t> </a:t>
            </a:r>
            <a:r>
              <a:rPr lang="en-GB" dirty="0" err="1">
                <a:ea typeface="Calibri"/>
                <a:cs typeface="Times New Roman"/>
              </a:rPr>
              <a:t>permite</a:t>
            </a:r>
            <a:r>
              <a:rPr lang="en-GB" dirty="0">
                <a:ea typeface="Calibri"/>
                <a:cs typeface="Times New Roman"/>
              </a:rPr>
              <a:t> </a:t>
            </a:r>
            <a:r>
              <a:rPr lang="en-GB" dirty="0" err="1">
                <a:ea typeface="Calibri"/>
                <a:cs typeface="Times New Roman"/>
              </a:rPr>
              <a:t>gruparea</a:t>
            </a:r>
            <a:r>
              <a:rPr lang="en-GB" dirty="0">
                <a:ea typeface="Calibri"/>
                <a:cs typeface="Times New Roman"/>
              </a:rPr>
              <a:t> </a:t>
            </a:r>
            <a:r>
              <a:rPr lang="en-GB" dirty="0" err="1">
                <a:ea typeface="Calibri"/>
                <a:cs typeface="Times New Roman"/>
              </a:rPr>
              <a:t>afirma</a:t>
            </a:r>
            <a:r>
              <a:rPr lang="ro-RO" dirty="0" err="1">
                <a:ea typeface="Calibri"/>
                <a:cs typeface="Times New Roman"/>
              </a:rPr>
              <a:t>ţiilor</a:t>
            </a:r>
            <a:r>
              <a:rPr lang="ro-RO" dirty="0">
                <a:ea typeface="Calibri"/>
                <a:cs typeface="Times New Roman"/>
              </a:rPr>
              <a:t> în </a:t>
            </a:r>
            <a:r>
              <a:rPr lang="ro-RO">
                <a:ea typeface="Calibri"/>
                <a:cs typeface="Times New Roman"/>
              </a:rPr>
              <a:t>grafuri distincte cu ajutorul acoladelor</a:t>
            </a:r>
            <a:endParaRPr lang="ro-RO" dirty="0">
              <a:ea typeface="Calibri"/>
              <a:cs typeface="Times New Roman"/>
            </a:endParaRPr>
          </a:p>
          <a:p>
            <a:r>
              <a:rPr lang="en-US" dirty="0">
                <a:solidFill>
                  <a:srgbClr val="FF0000"/>
                </a:solidFill>
                <a:ea typeface="Calibri"/>
                <a:cs typeface="Times New Roman"/>
              </a:rPr>
              <a:t>@prefix : </a:t>
            </a:r>
            <a:r>
              <a:rPr lang="en-GB" dirty="0">
                <a:solidFill>
                  <a:srgbClr val="FF0000"/>
                </a:solidFill>
                <a:ea typeface="Calibri"/>
                <a:cs typeface="Times New Roman"/>
              </a:rPr>
              <a:t>&lt;http://buchmann.ro#&gt; .</a:t>
            </a:r>
          </a:p>
          <a:p>
            <a:r>
              <a:rPr lang="en-GB" dirty="0">
                <a:solidFill>
                  <a:srgbClr val="FF0000"/>
                </a:solidFill>
                <a:ea typeface="Calibri"/>
                <a:cs typeface="Times New Roman"/>
              </a:rPr>
              <a:t>{:Mary :believes </a:t>
            </a:r>
            <a:r>
              <a:rPr lang="en-GB" u="sng" dirty="0">
                <a:solidFill>
                  <a:srgbClr val="FF0000"/>
                </a:solidFill>
                <a:ea typeface="Calibri"/>
                <a:cs typeface="Times New Roman"/>
              </a:rPr>
              <a:t>:</a:t>
            </a:r>
            <a:r>
              <a:rPr lang="en-GB" u="sng" dirty="0" err="1">
                <a:solidFill>
                  <a:srgbClr val="FF0000"/>
                </a:solidFill>
                <a:ea typeface="Calibri"/>
                <a:cs typeface="Times New Roman"/>
              </a:rPr>
              <a:t>someBeliefs</a:t>
            </a:r>
            <a:r>
              <a:rPr lang="en-GB" dirty="0">
                <a:solidFill>
                  <a:srgbClr val="FF0000"/>
                </a:solidFill>
                <a:ea typeface="Calibri"/>
                <a:cs typeface="Times New Roman"/>
              </a:rPr>
              <a:t>.</a:t>
            </a:r>
          </a:p>
          <a:p>
            <a:r>
              <a:rPr lang="en-GB" dirty="0">
                <a:solidFill>
                  <a:srgbClr val="FF0000"/>
                </a:solidFill>
                <a:ea typeface="Calibri"/>
                <a:cs typeface="Times New Roman"/>
              </a:rPr>
              <a:t>:Peter :</a:t>
            </a:r>
            <a:r>
              <a:rPr lang="en-GB" dirty="0" err="1">
                <a:solidFill>
                  <a:srgbClr val="FF0000"/>
                </a:solidFill>
                <a:ea typeface="Calibri"/>
                <a:cs typeface="Times New Roman"/>
              </a:rPr>
              <a:t>fatherOf</a:t>
            </a:r>
            <a:r>
              <a:rPr lang="en-GB" dirty="0">
                <a:solidFill>
                  <a:srgbClr val="FF0000"/>
                </a:solidFill>
                <a:ea typeface="Calibri"/>
                <a:cs typeface="Times New Roman"/>
              </a:rPr>
              <a:t> [:</a:t>
            </a:r>
            <a:r>
              <a:rPr lang="en-GB" dirty="0" err="1">
                <a:solidFill>
                  <a:srgbClr val="FF0000"/>
                </a:solidFill>
                <a:ea typeface="Calibri"/>
                <a:cs typeface="Times New Roman"/>
              </a:rPr>
              <a:t>hasAge</a:t>
            </a:r>
            <a:r>
              <a:rPr lang="en-GB" dirty="0">
                <a:solidFill>
                  <a:srgbClr val="FF0000"/>
                </a:solidFill>
                <a:ea typeface="Calibri"/>
                <a:cs typeface="Times New Roman"/>
              </a:rPr>
              <a:t> 20].</a:t>
            </a:r>
          </a:p>
          <a:p>
            <a:r>
              <a:rPr lang="en-GB" dirty="0">
                <a:solidFill>
                  <a:srgbClr val="FF0000"/>
                </a:solidFill>
                <a:ea typeface="Calibri"/>
                <a:cs typeface="Times New Roman"/>
              </a:rPr>
              <a:t>:</a:t>
            </a:r>
            <a:r>
              <a:rPr lang="en-GB" dirty="0" err="1">
                <a:solidFill>
                  <a:srgbClr val="FF0000"/>
                </a:solidFill>
                <a:ea typeface="Calibri"/>
                <a:cs typeface="Times New Roman"/>
              </a:rPr>
              <a:t>hasAge</a:t>
            </a:r>
            <a:r>
              <a:rPr lang="en-GB" dirty="0">
                <a:solidFill>
                  <a:srgbClr val="FF0000"/>
                </a:solidFill>
                <a:ea typeface="Calibri"/>
                <a:cs typeface="Times New Roman"/>
              </a:rPr>
              <a:t> :</a:t>
            </a:r>
            <a:r>
              <a:rPr lang="en-GB" dirty="0" err="1">
                <a:solidFill>
                  <a:srgbClr val="FF0000"/>
                </a:solidFill>
                <a:ea typeface="Calibri"/>
                <a:cs typeface="Times New Roman"/>
              </a:rPr>
              <a:t>measuredIn</a:t>
            </a:r>
            <a:r>
              <a:rPr lang="en-GB" dirty="0">
                <a:solidFill>
                  <a:srgbClr val="FF0000"/>
                </a:solidFill>
                <a:ea typeface="Calibri"/>
                <a:cs typeface="Times New Roman"/>
              </a:rPr>
              <a:t> :years</a:t>
            </a:r>
            <a:r>
              <a:rPr lang="ro-RO" dirty="0">
                <a:solidFill>
                  <a:srgbClr val="FF0000"/>
                </a:solidFill>
                <a:ea typeface="Calibri"/>
                <a:cs typeface="Times New Roman"/>
              </a:rPr>
              <a:t>.</a:t>
            </a:r>
            <a:r>
              <a:rPr lang="en-GB" dirty="0">
                <a:solidFill>
                  <a:srgbClr val="FF0000"/>
                </a:solidFill>
                <a:ea typeface="Calibri"/>
                <a:cs typeface="Times New Roman"/>
              </a:rPr>
              <a:t>}</a:t>
            </a:r>
            <a:endParaRPr lang="ro-RO" dirty="0">
              <a:solidFill>
                <a:srgbClr val="FF0000"/>
              </a:solidFill>
              <a:ea typeface="Calibri"/>
              <a:cs typeface="Times New Roman"/>
            </a:endParaRPr>
          </a:p>
          <a:p>
            <a:r>
              <a:rPr lang="ro-RO" u="sng" dirty="0">
                <a:solidFill>
                  <a:srgbClr val="FF0000"/>
                </a:solidFill>
                <a:ea typeface="Calibri"/>
                <a:cs typeface="Times New Roman"/>
              </a:rPr>
              <a:t>:</a:t>
            </a:r>
            <a:r>
              <a:rPr lang="en-GB" u="sng" dirty="0" err="1">
                <a:solidFill>
                  <a:srgbClr val="FF0000"/>
                </a:solidFill>
                <a:ea typeface="Calibri"/>
                <a:cs typeface="Times New Roman"/>
              </a:rPr>
              <a:t>someB</a:t>
            </a:r>
            <a:r>
              <a:rPr lang="ro-RO" u="sng" dirty="0" err="1">
                <a:solidFill>
                  <a:srgbClr val="FF0000"/>
                </a:solidFill>
                <a:ea typeface="Calibri"/>
                <a:cs typeface="Times New Roman"/>
              </a:rPr>
              <a:t>elief</a:t>
            </a:r>
            <a:r>
              <a:rPr lang="en-GB" u="sng" dirty="0">
                <a:solidFill>
                  <a:srgbClr val="FF0000"/>
                </a:solidFill>
                <a:ea typeface="Calibri"/>
                <a:cs typeface="Times New Roman"/>
              </a:rPr>
              <a:t>s</a:t>
            </a:r>
            <a:r>
              <a:rPr lang="ro-RO" dirty="0">
                <a:solidFill>
                  <a:srgbClr val="FF0000"/>
                </a:solidFill>
                <a:ea typeface="Calibri"/>
                <a:cs typeface="Times New Roman"/>
              </a:rPr>
              <a:t> </a:t>
            </a:r>
            <a:r>
              <a:rPr lang="en-GB" dirty="0">
                <a:solidFill>
                  <a:srgbClr val="FF0000"/>
                </a:solidFill>
                <a:ea typeface="Calibri"/>
                <a:cs typeface="Times New Roman"/>
              </a:rPr>
              <a:t>{:Anna :</a:t>
            </a:r>
            <a:r>
              <a:rPr lang="en-GB" dirty="0" err="1">
                <a:solidFill>
                  <a:srgbClr val="FF0000"/>
                </a:solidFill>
                <a:ea typeface="Calibri"/>
                <a:cs typeface="Times New Roman"/>
              </a:rPr>
              <a:t>isMotherOf</a:t>
            </a:r>
            <a:r>
              <a:rPr lang="en-GB" dirty="0">
                <a:solidFill>
                  <a:srgbClr val="FF0000"/>
                </a:solidFill>
                <a:ea typeface="Calibri"/>
                <a:cs typeface="Times New Roman"/>
              </a:rPr>
              <a:t> :Andrew, :Peter.}</a:t>
            </a:r>
          </a:p>
          <a:p>
            <a:endParaRPr lang="ro-MD">
              <a:solidFill>
                <a:srgbClr val="FF0000"/>
              </a:solidFill>
              <a:ea typeface="Calibri"/>
              <a:cs typeface="Times New Roman"/>
            </a:endParaRPr>
          </a:p>
          <a:p>
            <a:endParaRPr lang="ro-MD">
              <a:solidFill>
                <a:srgbClr val="FF0000"/>
              </a:solidFill>
              <a:ea typeface="Calibri"/>
              <a:cs typeface="Times New Roman"/>
            </a:endParaRPr>
          </a:p>
          <a:p>
            <a:endParaRPr lang="en-GB" dirty="0">
              <a:solidFill>
                <a:srgbClr val="FF0000"/>
              </a:solidFill>
              <a:ea typeface="Calibri"/>
              <a:cs typeface="Times New Roman"/>
            </a:endParaRPr>
          </a:p>
          <a:p>
            <a:r>
              <a:rPr lang="ro-RO" b="1" dirty="0">
                <a:ea typeface="Calibri"/>
                <a:cs typeface="Times New Roman"/>
              </a:rPr>
              <a:t>Sintaxa N-</a:t>
            </a:r>
            <a:r>
              <a:rPr lang="ro-RO" b="1" dirty="0" err="1">
                <a:ea typeface="Calibri"/>
                <a:cs typeface="Times New Roman"/>
              </a:rPr>
              <a:t>quads</a:t>
            </a:r>
            <a:r>
              <a:rPr lang="ro-RO" b="1" dirty="0">
                <a:ea typeface="Calibri"/>
                <a:cs typeface="Times New Roman"/>
              </a:rPr>
              <a:t>:</a:t>
            </a:r>
          </a:p>
          <a:p>
            <a:r>
              <a:rPr lang="en-GB" dirty="0" err="1">
                <a:ea typeface="Calibri"/>
                <a:cs typeface="Times New Roman"/>
              </a:rPr>
              <a:t>extensie</a:t>
            </a:r>
            <a:r>
              <a:rPr lang="en-GB" dirty="0">
                <a:ea typeface="Calibri"/>
                <a:cs typeface="Times New Roman"/>
              </a:rPr>
              <a:t> </a:t>
            </a:r>
            <a:r>
              <a:rPr lang="ro-RO" dirty="0">
                <a:ea typeface="Calibri"/>
                <a:cs typeface="Times New Roman"/>
              </a:rPr>
              <a:t>N-</a:t>
            </a:r>
            <a:r>
              <a:rPr lang="ro-RO" dirty="0" err="1">
                <a:ea typeface="Calibri"/>
                <a:cs typeface="Times New Roman"/>
              </a:rPr>
              <a:t>triples</a:t>
            </a:r>
            <a:r>
              <a:rPr lang="en-GB" dirty="0">
                <a:ea typeface="Calibri"/>
                <a:cs typeface="Times New Roman"/>
              </a:rPr>
              <a:t> </a:t>
            </a:r>
            <a:r>
              <a:rPr lang="en-GB" dirty="0" err="1">
                <a:ea typeface="Calibri"/>
                <a:cs typeface="Times New Roman"/>
              </a:rPr>
              <a:t>ce</a:t>
            </a:r>
            <a:r>
              <a:rPr lang="en-GB" dirty="0">
                <a:ea typeface="Calibri"/>
                <a:cs typeface="Times New Roman"/>
              </a:rPr>
              <a:t> </a:t>
            </a:r>
            <a:r>
              <a:rPr lang="en-GB" err="1">
                <a:ea typeface="Calibri"/>
                <a:cs typeface="Times New Roman"/>
              </a:rPr>
              <a:t>permite</a:t>
            </a:r>
            <a:r>
              <a:rPr lang="en-GB">
                <a:ea typeface="Calibri"/>
                <a:cs typeface="Times New Roman"/>
              </a:rPr>
              <a:t> </a:t>
            </a:r>
            <a:r>
              <a:rPr lang="ro-MD">
                <a:ea typeface="Calibri"/>
                <a:cs typeface="Times New Roman"/>
              </a:rPr>
              <a:t>același lucru, adăugând ID-ul de graf ca al 4-lea termen:</a:t>
            </a:r>
            <a:endParaRPr lang="ro-RO" dirty="0">
              <a:ea typeface="Calibri"/>
              <a:cs typeface="Times New Roman"/>
            </a:endParaRPr>
          </a:p>
          <a:p>
            <a:r>
              <a:rPr lang="en-GB" sz="1200" dirty="0">
                <a:solidFill>
                  <a:srgbClr val="FF0000"/>
                </a:solidFill>
                <a:ea typeface="Calibri"/>
                <a:cs typeface="Times New Roman"/>
              </a:rPr>
              <a:t>&lt;http://buchmann.ro#Peter&gt; &lt;http://buchmann.ro#isFatherOf&gt; _:x .</a:t>
            </a:r>
          </a:p>
          <a:p>
            <a:r>
              <a:rPr lang="en-GB" sz="1200" dirty="0">
                <a:solidFill>
                  <a:srgbClr val="FF0000"/>
                </a:solidFill>
                <a:ea typeface="Calibri"/>
                <a:cs typeface="Times New Roman"/>
              </a:rPr>
              <a:t>_:x &lt;http://buchmann.ro#hasAge&gt; "20"^^</a:t>
            </a:r>
            <a:r>
              <a:rPr lang="ro-RO" sz="1200" dirty="0">
                <a:solidFill>
                  <a:srgbClr val="FF0000"/>
                </a:solidFill>
              </a:rPr>
              <a:t>&lt;http://www.w3.org/XMLSchema#</a:t>
            </a:r>
            <a:r>
              <a:rPr lang="en-GB" sz="1200" dirty="0">
                <a:solidFill>
                  <a:srgbClr val="FF0000"/>
                </a:solidFill>
              </a:rPr>
              <a:t>integer</a:t>
            </a:r>
            <a:r>
              <a:rPr lang="ro-RO" sz="1200" dirty="0">
                <a:solidFill>
                  <a:srgbClr val="FF0000"/>
                </a:solidFill>
              </a:rPr>
              <a:t>&gt;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>
                <a:solidFill>
                  <a:srgbClr val="FF0000"/>
                </a:solidFill>
                <a:ea typeface="Calibri"/>
                <a:cs typeface="Times New Roman"/>
              </a:rPr>
              <a:t>.</a:t>
            </a:r>
            <a:endParaRPr lang="ro-RO" sz="1200" dirty="0">
              <a:solidFill>
                <a:srgbClr val="FF0000"/>
              </a:solidFill>
              <a:ea typeface="Calibri"/>
              <a:cs typeface="Times New Roman"/>
            </a:endParaRPr>
          </a:p>
          <a:p>
            <a:r>
              <a:rPr lang="en-GB" sz="1200" dirty="0">
                <a:solidFill>
                  <a:srgbClr val="FF0000"/>
                </a:solidFill>
                <a:ea typeface="Calibri"/>
                <a:cs typeface="Times New Roman"/>
              </a:rPr>
              <a:t>&lt;http://buchmann.ro#hasAge&gt;</a:t>
            </a:r>
            <a:r>
              <a:rPr lang="ro-RO" sz="1200" dirty="0">
                <a:solidFill>
                  <a:srgbClr val="FF0000"/>
                </a:solidFill>
                <a:ea typeface="Calibri"/>
                <a:cs typeface="Times New Roman"/>
              </a:rPr>
              <a:t> </a:t>
            </a:r>
            <a:r>
              <a:rPr lang="en-GB" sz="1200" dirty="0">
                <a:solidFill>
                  <a:srgbClr val="FF0000"/>
                </a:solidFill>
                <a:ea typeface="Calibri"/>
                <a:cs typeface="Times New Roman"/>
              </a:rPr>
              <a:t>&lt;http://buchmann.ro#</a:t>
            </a:r>
            <a:r>
              <a:rPr lang="ro-RO" sz="1200" dirty="0" err="1">
                <a:solidFill>
                  <a:srgbClr val="FF0000"/>
                </a:solidFill>
                <a:ea typeface="Calibri"/>
                <a:cs typeface="Times New Roman"/>
              </a:rPr>
              <a:t>measuredIn</a:t>
            </a:r>
            <a:r>
              <a:rPr lang="en-GB" sz="1200" dirty="0">
                <a:solidFill>
                  <a:srgbClr val="FF0000"/>
                </a:solidFill>
                <a:ea typeface="Calibri"/>
                <a:cs typeface="Times New Roman"/>
              </a:rPr>
              <a:t>&gt;</a:t>
            </a:r>
            <a:r>
              <a:rPr lang="ro-RO" sz="1200" dirty="0">
                <a:solidFill>
                  <a:srgbClr val="FF0000"/>
                </a:solidFill>
                <a:ea typeface="Calibri"/>
                <a:cs typeface="Times New Roman"/>
              </a:rPr>
              <a:t> </a:t>
            </a:r>
            <a:r>
              <a:rPr lang="en-GB" sz="1200" dirty="0">
                <a:solidFill>
                  <a:srgbClr val="FF0000"/>
                </a:solidFill>
                <a:ea typeface="Calibri"/>
                <a:cs typeface="Times New Roman"/>
              </a:rPr>
              <a:t>&lt;http://buchmann.ro#</a:t>
            </a:r>
            <a:r>
              <a:rPr lang="ro-RO" sz="1200" dirty="0" err="1">
                <a:solidFill>
                  <a:srgbClr val="FF0000"/>
                </a:solidFill>
                <a:ea typeface="Calibri"/>
                <a:cs typeface="Times New Roman"/>
              </a:rPr>
              <a:t>years</a:t>
            </a:r>
            <a:r>
              <a:rPr lang="en-GB" sz="1200" dirty="0">
                <a:solidFill>
                  <a:srgbClr val="FF0000"/>
                </a:solidFill>
                <a:ea typeface="Calibri"/>
                <a:cs typeface="Times New Roman"/>
              </a:rPr>
              <a:t>&gt;</a:t>
            </a:r>
            <a:r>
              <a:rPr lang="ro-RO" sz="1200" dirty="0">
                <a:solidFill>
                  <a:srgbClr val="FF0000"/>
                </a:solidFill>
                <a:ea typeface="Calibri"/>
                <a:cs typeface="Times New Roman"/>
              </a:rPr>
              <a:t> .</a:t>
            </a:r>
          </a:p>
          <a:p>
            <a:r>
              <a:rPr lang="en-GB" sz="1200" dirty="0">
                <a:solidFill>
                  <a:srgbClr val="FF0000"/>
                </a:solidFill>
                <a:ea typeface="Calibri"/>
                <a:cs typeface="Times New Roman"/>
              </a:rPr>
              <a:t>&lt;http://buchmann.ro#</a:t>
            </a:r>
            <a:r>
              <a:rPr lang="ro-RO" sz="1200" dirty="0">
                <a:solidFill>
                  <a:srgbClr val="FF0000"/>
                </a:solidFill>
                <a:ea typeface="Calibri"/>
                <a:cs typeface="Times New Roman"/>
              </a:rPr>
              <a:t>Mary</a:t>
            </a:r>
            <a:r>
              <a:rPr lang="en-GB" sz="1200" dirty="0">
                <a:solidFill>
                  <a:srgbClr val="FF0000"/>
                </a:solidFill>
                <a:ea typeface="Calibri"/>
                <a:cs typeface="Times New Roman"/>
              </a:rPr>
              <a:t>&gt;</a:t>
            </a:r>
            <a:r>
              <a:rPr lang="ro-RO" sz="1200" dirty="0">
                <a:solidFill>
                  <a:srgbClr val="FF0000"/>
                </a:solidFill>
                <a:ea typeface="Calibri"/>
                <a:cs typeface="Times New Roman"/>
              </a:rPr>
              <a:t> </a:t>
            </a:r>
            <a:r>
              <a:rPr lang="en-GB" sz="1200" dirty="0">
                <a:solidFill>
                  <a:srgbClr val="FF0000"/>
                </a:solidFill>
                <a:ea typeface="Calibri"/>
                <a:cs typeface="Times New Roman"/>
              </a:rPr>
              <a:t>&lt;http://buchmann.ro#</a:t>
            </a:r>
            <a:r>
              <a:rPr lang="ro-RO" sz="1200" dirty="0" err="1">
                <a:solidFill>
                  <a:srgbClr val="FF0000"/>
                </a:solidFill>
                <a:ea typeface="Calibri"/>
                <a:cs typeface="Times New Roman"/>
              </a:rPr>
              <a:t>believes</a:t>
            </a:r>
            <a:r>
              <a:rPr lang="en-GB" sz="1200" dirty="0">
                <a:solidFill>
                  <a:srgbClr val="FF0000"/>
                </a:solidFill>
                <a:ea typeface="Calibri"/>
                <a:cs typeface="Times New Roman"/>
              </a:rPr>
              <a:t>&gt;</a:t>
            </a:r>
            <a:r>
              <a:rPr lang="ro-RO" sz="1200" dirty="0">
                <a:solidFill>
                  <a:srgbClr val="FF0000"/>
                </a:solidFill>
                <a:ea typeface="Calibri"/>
                <a:cs typeface="Times New Roman"/>
              </a:rPr>
              <a:t> </a:t>
            </a:r>
            <a:r>
              <a:rPr lang="en-GB" sz="1200" u="sng" dirty="0">
                <a:solidFill>
                  <a:srgbClr val="FF0000"/>
                </a:solidFill>
                <a:ea typeface="Calibri"/>
                <a:cs typeface="Times New Roman"/>
              </a:rPr>
              <a:t>&lt;http://buchmann.ro#</a:t>
            </a:r>
            <a:r>
              <a:rPr lang="ro-RO" sz="1200" u="sng" dirty="0" err="1">
                <a:solidFill>
                  <a:srgbClr val="FF0000"/>
                </a:solidFill>
                <a:ea typeface="Calibri"/>
                <a:cs typeface="Times New Roman"/>
              </a:rPr>
              <a:t>someBeliefs</a:t>
            </a:r>
            <a:r>
              <a:rPr lang="en-GB" sz="1200" u="sng" dirty="0">
                <a:solidFill>
                  <a:srgbClr val="FF0000"/>
                </a:solidFill>
                <a:ea typeface="Calibri"/>
                <a:cs typeface="Times New Roman"/>
              </a:rPr>
              <a:t>&gt;</a:t>
            </a:r>
            <a:r>
              <a:rPr lang="ro-RO" sz="1200" dirty="0">
                <a:solidFill>
                  <a:srgbClr val="FF0000"/>
                </a:solidFill>
                <a:ea typeface="Calibri"/>
                <a:cs typeface="Times New Roman"/>
              </a:rPr>
              <a:t> .</a:t>
            </a:r>
          </a:p>
          <a:p>
            <a:r>
              <a:rPr lang="en-GB" sz="1200" dirty="0">
                <a:solidFill>
                  <a:srgbClr val="FF0000"/>
                </a:solidFill>
                <a:ea typeface="Calibri"/>
                <a:cs typeface="Times New Roman"/>
              </a:rPr>
              <a:t>&lt;http://buchmann.ro#Anna&gt; &lt;http://buchmann.ro#isMotherOf&gt; &lt;http://buchmann.ro#Andrew&gt; </a:t>
            </a:r>
            <a:r>
              <a:rPr lang="en-GB" sz="1200" u="sng" dirty="0">
                <a:solidFill>
                  <a:srgbClr val="FF0000"/>
                </a:solidFill>
                <a:ea typeface="Calibri"/>
                <a:cs typeface="Times New Roman"/>
              </a:rPr>
              <a:t>&lt;http://buchmann.ro#</a:t>
            </a:r>
            <a:r>
              <a:rPr lang="ro-RO" sz="1200" u="sng" dirty="0" err="1">
                <a:solidFill>
                  <a:srgbClr val="FF0000"/>
                </a:solidFill>
                <a:ea typeface="Calibri"/>
                <a:cs typeface="Times New Roman"/>
              </a:rPr>
              <a:t>someBeliefs</a:t>
            </a:r>
            <a:r>
              <a:rPr lang="en-GB" sz="1200" u="sng" dirty="0">
                <a:solidFill>
                  <a:srgbClr val="FF0000"/>
                </a:solidFill>
                <a:ea typeface="Calibri"/>
                <a:cs typeface="Times New Roman"/>
              </a:rPr>
              <a:t>&gt;</a:t>
            </a:r>
            <a:r>
              <a:rPr lang="ro-RO" sz="1200" u="sng" dirty="0">
                <a:solidFill>
                  <a:srgbClr val="FF0000"/>
                </a:solidFill>
                <a:ea typeface="Calibri"/>
                <a:cs typeface="Times New Roman"/>
              </a:rPr>
              <a:t> </a:t>
            </a:r>
            <a:r>
              <a:rPr lang="en-GB" sz="1200" dirty="0">
                <a:solidFill>
                  <a:srgbClr val="FF0000"/>
                </a:solidFill>
                <a:ea typeface="Calibri"/>
                <a:cs typeface="Times New Roman"/>
              </a:rPr>
              <a:t>.</a:t>
            </a:r>
          </a:p>
          <a:p>
            <a:r>
              <a:rPr lang="en-GB" sz="1200" dirty="0">
                <a:solidFill>
                  <a:srgbClr val="FF0000"/>
                </a:solidFill>
                <a:ea typeface="Calibri"/>
                <a:cs typeface="Times New Roman"/>
              </a:rPr>
              <a:t>&lt;http://buchmann.ro#Anna&gt; &lt;http://buchmann.ro#isMotherOf&gt; &lt;http://buchmann.ro#Peter&gt; </a:t>
            </a:r>
            <a:r>
              <a:rPr lang="en-GB" sz="1200" u="sng" dirty="0">
                <a:solidFill>
                  <a:srgbClr val="FF0000"/>
                </a:solidFill>
                <a:ea typeface="Calibri"/>
                <a:cs typeface="Times New Roman"/>
              </a:rPr>
              <a:t>&lt;http://buchmann.ro#</a:t>
            </a:r>
            <a:r>
              <a:rPr lang="ro-RO" sz="1200" u="sng" dirty="0" err="1">
                <a:solidFill>
                  <a:srgbClr val="FF0000"/>
                </a:solidFill>
                <a:ea typeface="Calibri"/>
                <a:cs typeface="Times New Roman"/>
              </a:rPr>
              <a:t>someBeliefs</a:t>
            </a:r>
            <a:r>
              <a:rPr lang="en-GB" sz="1200" u="sng" dirty="0">
                <a:solidFill>
                  <a:srgbClr val="FF0000"/>
                </a:solidFill>
                <a:ea typeface="Calibri"/>
                <a:cs typeface="Times New Roman"/>
              </a:rPr>
              <a:t>&gt;</a:t>
            </a:r>
            <a:r>
              <a:rPr lang="ro-RO" sz="1200" u="sng" dirty="0">
                <a:solidFill>
                  <a:srgbClr val="FF0000"/>
                </a:solidFill>
                <a:ea typeface="Calibri"/>
                <a:cs typeface="Times New Roman"/>
              </a:rPr>
              <a:t> </a:t>
            </a:r>
            <a:r>
              <a:rPr lang="en-GB" sz="1200" dirty="0">
                <a:solidFill>
                  <a:srgbClr val="FF0000"/>
                </a:solidFill>
                <a:ea typeface="Calibri"/>
                <a:cs typeface="Times New Roman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67969" y="6015467"/>
            <a:ext cx="2008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i="1"/>
              <a:t>Graful identificat </a:t>
            </a:r>
          </a:p>
          <a:p>
            <a:r>
              <a:rPr lang="ro-RO" sz="1400" i="1"/>
              <a:t>(cvadrupleți, al 4-lea termen e IDul de graf!)</a:t>
            </a:r>
            <a:endParaRPr lang="de-AT" sz="1400" i="1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7020272" y="5712608"/>
            <a:ext cx="72008" cy="314405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57299" y="2883113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i="1"/>
              <a:t>Graf identificat, despre care se face o afirmație în graful default</a:t>
            </a:r>
            <a:endParaRPr lang="de-AT" sz="1400" i="1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4899623" y="3058566"/>
            <a:ext cx="957676" cy="8615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13879" y="2132856"/>
            <a:ext cx="4151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i="1"/>
              <a:t>Se permite un graf default, lipsit de ID</a:t>
            </a:r>
            <a:endParaRPr lang="de-AT" sz="1400" i="1"/>
          </a:p>
        </p:txBody>
      </p:sp>
      <p:cxnSp>
        <p:nvCxnSpPr>
          <p:cNvPr id="11" name="Straight Arrow Connector 10"/>
          <p:cNvCxnSpPr>
            <a:cxnSpLocks/>
            <a:stCxn id="10" idx="1"/>
          </p:cNvCxnSpPr>
          <p:nvPr/>
        </p:nvCxnSpPr>
        <p:spPr>
          <a:xfrm flipH="1">
            <a:off x="3275856" y="2286745"/>
            <a:ext cx="1238023" cy="283024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e 13"/>
          <p:cNvSpPr/>
          <p:nvPr/>
        </p:nvSpPr>
        <p:spPr>
          <a:xfrm>
            <a:off x="2976292" y="2164362"/>
            <a:ext cx="216024" cy="738947"/>
          </a:xfrm>
          <a:prstGeom prst="rightBrac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TextBox 11"/>
          <p:cNvSpPr txBox="1"/>
          <p:nvPr/>
        </p:nvSpPr>
        <p:spPr>
          <a:xfrm>
            <a:off x="7398099" y="4718380"/>
            <a:ext cx="1882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i="1"/>
              <a:t>Graful default</a:t>
            </a:r>
          </a:p>
          <a:p>
            <a:r>
              <a:rPr lang="ro-RO" sz="1400" i="1"/>
              <a:t>(tripleți)</a:t>
            </a:r>
            <a:endParaRPr lang="de-AT" sz="1400" i="1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6760889" y="4969748"/>
            <a:ext cx="691431" cy="41385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6352503" y="4689857"/>
            <a:ext cx="320449" cy="642553"/>
          </a:xfrm>
          <a:prstGeom prst="rightBrac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697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4" grpId="0" animBg="1"/>
      <p:bldP spid="12" grpId="0"/>
      <p:bldP spid="1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1826"/>
          </a:xfrm>
        </p:spPr>
        <p:txBody>
          <a:bodyPr>
            <a:normAutofit fontScale="90000"/>
          </a:bodyPr>
          <a:lstStyle/>
          <a:p>
            <a:r>
              <a:rPr lang="ro-RO"/>
              <a:t>Datele</a:t>
            </a:r>
            <a:endParaRPr lang="de-AT"/>
          </a:p>
        </p:txBody>
      </p:sp>
      <p:sp>
        <p:nvSpPr>
          <p:cNvPr id="3" name="TextBox 2"/>
          <p:cNvSpPr txBox="1"/>
          <p:nvPr/>
        </p:nvSpPr>
        <p:spPr>
          <a:xfrm>
            <a:off x="70871" y="1268760"/>
            <a:ext cx="90004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>
                <a:ea typeface="Calibri"/>
                <a:cs typeface="Times New Roman"/>
              </a:rPr>
              <a:t>Datele</a:t>
            </a:r>
            <a:r>
              <a:rPr lang="en-GB">
                <a:ea typeface="Calibri"/>
                <a:cs typeface="Times New Roman"/>
              </a:rPr>
              <a:t> </a:t>
            </a:r>
            <a:r>
              <a:rPr lang="ro-RO">
                <a:ea typeface="Calibri"/>
                <a:cs typeface="Times New Roman"/>
              </a:rPr>
              <a:t>= valori simple de diverse tipuri (ceea ce trebuie să se afișeze în front-end)</a:t>
            </a:r>
            <a:r>
              <a:rPr lang="en-GB">
                <a:ea typeface="Calibri"/>
                <a:cs typeface="Times New Roman"/>
              </a:rPr>
              <a:t>. </a:t>
            </a:r>
            <a:r>
              <a:rPr lang="ro-RO">
                <a:ea typeface="Calibri"/>
                <a:cs typeface="Times New Roman"/>
              </a:rPr>
              <a:t>Întotdeauna datele vor fi noduri terminale</a:t>
            </a:r>
            <a:r>
              <a:rPr lang="en-GB">
                <a:ea typeface="Calibri"/>
                <a:cs typeface="Times New Roman"/>
              </a:rPr>
              <a:t> (</a:t>
            </a:r>
            <a:r>
              <a:rPr lang="ro-RO">
                <a:ea typeface="Calibri"/>
                <a:cs typeface="Times New Roman"/>
              </a:rPr>
              <a:t>o afirmație nu poate începe cu date</a:t>
            </a:r>
            <a:r>
              <a:rPr lang="en-GB">
                <a:ea typeface="Calibri"/>
                <a:cs typeface="Times New Roman"/>
              </a:rPr>
              <a:t>):</a:t>
            </a:r>
          </a:p>
          <a:p>
            <a:r>
              <a:rPr lang="en-GB">
                <a:solidFill>
                  <a:srgbClr val="FF0000"/>
                </a:solidFill>
                <a:ea typeface="Calibri"/>
                <a:cs typeface="Times New Roman"/>
              </a:rPr>
              <a:t>:Peter :hasAge </a:t>
            </a:r>
            <a:r>
              <a:rPr lang="en-GB" b="1">
                <a:solidFill>
                  <a:srgbClr val="FF0000"/>
                </a:solidFill>
                <a:ea typeface="Calibri"/>
                <a:cs typeface="Times New Roman"/>
              </a:rPr>
              <a:t>40</a:t>
            </a:r>
            <a:r>
              <a:rPr lang="en-GB">
                <a:solidFill>
                  <a:srgbClr val="FF0000"/>
                </a:solidFill>
                <a:ea typeface="Calibri"/>
                <a:cs typeface="Times New Roman"/>
              </a:rPr>
              <a:t>; :isFatherOf [:hasAge </a:t>
            </a:r>
            <a:r>
              <a:rPr lang="en-GB" b="1">
                <a:solidFill>
                  <a:srgbClr val="FF0000"/>
                </a:solidFill>
                <a:ea typeface="Calibri"/>
                <a:cs typeface="Times New Roman"/>
              </a:rPr>
              <a:t>20</a:t>
            </a:r>
            <a:r>
              <a:rPr lang="en-GB">
                <a:solidFill>
                  <a:srgbClr val="FF0000"/>
                </a:solidFill>
                <a:ea typeface="Calibri"/>
                <a:cs typeface="Times New Roman"/>
              </a:rPr>
              <a:t>].</a:t>
            </a:r>
            <a:endParaRPr lang="ro-RO">
              <a:solidFill>
                <a:srgbClr val="FF0000"/>
              </a:solidFill>
              <a:ea typeface="Calibri"/>
              <a:cs typeface="Times New Roman"/>
            </a:endParaRPr>
          </a:p>
          <a:p>
            <a:pPr algn="just"/>
            <a:endParaRPr lang="ro-RO">
              <a:ea typeface="Calibri"/>
              <a:cs typeface="Times New Roman"/>
            </a:endParaRPr>
          </a:p>
          <a:p>
            <a:pPr algn="just"/>
            <a:endParaRPr lang="en-GB" sz="2000">
              <a:ea typeface="Calibri"/>
              <a:cs typeface="Times New Roman"/>
            </a:endParaRPr>
          </a:p>
          <a:p>
            <a:pPr algn="just"/>
            <a:r>
              <a:rPr lang="ro-RO" sz="2000">
                <a:ea typeface="Calibri"/>
                <a:cs typeface="Times New Roman"/>
              </a:rPr>
              <a:t>Cum ar arăta un tabel SQL ca graf</a:t>
            </a:r>
            <a:r>
              <a:rPr lang="en-GB" sz="2000">
                <a:ea typeface="Calibri"/>
                <a:cs typeface="Times New Roman"/>
              </a:rPr>
              <a:t>?</a:t>
            </a:r>
          </a:p>
          <a:p>
            <a:pPr algn="just"/>
            <a:endParaRPr lang="en-GB" sz="2000">
              <a:ea typeface="Calibri"/>
              <a:cs typeface="Times New Roman"/>
            </a:endParaRPr>
          </a:p>
          <a:p>
            <a:pPr algn="just"/>
            <a:endParaRPr lang="en-GB" sz="2000">
              <a:ea typeface="Calibri"/>
              <a:cs typeface="Times New Roman"/>
            </a:endParaRPr>
          </a:p>
          <a:p>
            <a:pPr algn="just"/>
            <a:endParaRPr lang="en-GB" sz="2000">
              <a:ea typeface="Calibri"/>
              <a:cs typeface="Times New Roman"/>
            </a:endParaRPr>
          </a:p>
          <a:p>
            <a:endParaRPr lang="en-GB" sz="2000">
              <a:ea typeface="Calibri"/>
              <a:cs typeface="Times New Roman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95536" y="3752802"/>
          <a:ext cx="36003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6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FF0000"/>
                          </a:solidFill>
                        </a:rPr>
                        <a:t>Key</a:t>
                      </a:r>
                      <a:endParaRPr lang="de-AT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Name</a:t>
                      </a:r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Salary</a:t>
                      </a:r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FF0000"/>
                          </a:solidFill>
                        </a:rPr>
                        <a:t>E1</a:t>
                      </a:r>
                      <a:endParaRPr lang="de-AT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"Peter</a:t>
                      </a:r>
                      <a:r>
                        <a:rPr lang="en-GB" baseline="0"/>
                        <a:t> Smith"</a:t>
                      </a:r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1000</a:t>
                      </a:r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FF0000"/>
                          </a:solidFill>
                        </a:rPr>
                        <a:t>E2</a:t>
                      </a:r>
                      <a:endParaRPr lang="de-AT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"Mary Smith"</a:t>
                      </a:r>
                      <a:endParaRPr lang="de-A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2000</a:t>
                      </a:r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357" y="4984478"/>
            <a:ext cx="9000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>
                <a:ea typeface="Calibri"/>
                <a:cs typeface="Times New Roman"/>
              </a:rPr>
              <a:t>Reprezentare Turtle:</a:t>
            </a:r>
            <a:endParaRPr lang="en-GB" b="1">
              <a:ea typeface="Calibri"/>
              <a:cs typeface="Times New Roman"/>
            </a:endParaRPr>
          </a:p>
          <a:p>
            <a:r>
              <a:rPr lang="en-GB">
                <a:solidFill>
                  <a:srgbClr val="FF0000"/>
                </a:solidFill>
                <a:ea typeface="Calibri"/>
                <a:cs typeface="Times New Roman"/>
              </a:rPr>
              <a:t>:E1 :hasName "Peter Smith"; :hasSalary 1000; </a:t>
            </a:r>
            <a:r>
              <a:rPr lang="ro-MD">
                <a:solidFill>
                  <a:srgbClr val="FF0000"/>
                </a:solidFill>
                <a:ea typeface="Calibri"/>
                <a:cs typeface="Times New Roman"/>
              </a:rPr>
              <a:t>a </a:t>
            </a:r>
            <a:r>
              <a:rPr lang="en-GB">
                <a:solidFill>
                  <a:srgbClr val="FF0000"/>
                </a:solidFill>
                <a:ea typeface="Calibri"/>
                <a:cs typeface="Times New Roman"/>
              </a:rPr>
              <a:t>:Employee.</a:t>
            </a:r>
          </a:p>
          <a:p>
            <a:r>
              <a:rPr lang="en-GB">
                <a:solidFill>
                  <a:srgbClr val="FF0000"/>
                </a:solidFill>
                <a:ea typeface="Calibri"/>
                <a:cs typeface="Times New Roman"/>
              </a:rPr>
              <a:t>:E2 :hasName "Mary Smith"; :hasSalary 2000; </a:t>
            </a:r>
            <a:r>
              <a:rPr lang="ro-MD">
                <a:solidFill>
                  <a:srgbClr val="FF0000"/>
                </a:solidFill>
                <a:ea typeface="Calibri"/>
                <a:cs typeface="Times New Roman"/>
              </a:rPr>
              <a:t>a </a:t>
            </a:r>
            <a:r>
              <a:rPr lang="en-GB">
                <a:solidFill>
                  <a:srgbClr val="FF0000"/>
                </a:solidFill>
                <a:ea typeface="Calibri"/>
                <a:cs typeface="Times New Roman"/>
              </a:rPr>
              <a:t>:Employee.</a:t>
            </a:r>
            <a:endParaRPr lang="ro-RO">
              <a:solidFill>
                <a:srgbClr val="FF0000"/>
              </a:solidFill>
              <a:ea typeface="Calibri"/>
              <a:cs typeface="Times New Roman"/>
            </a:endParaRPr>
          </a:p>
          <a:p>
            <a:r>
              <a:rPr lang="en-GB">
                <a:ea typeface="Calibri"/>
                <a:cs typeface="Times New Roman"/>
              </a:rPr>
              <a:t>(</a:t>
            </a:r>
            <a:r>
              <a:rPr lang="ro-RO">
                <a:ea typeface="Calibri"/>
                <a:cs typeface="Times New Roman"/>
              </a:rPr>
              <a:t>e necesară și generarea unui prefix, care în mod normal nu există în tabele SQL</a:t>
            </a:r>
            <a:r>
              <a:rPr lang="en-GB">
                <a:ea typeface="Calibri"/>
                <a:cs typeface="Times New Roman"/>
              </a:rPr>
              <a:t>)</a:t>
            </a:r>
          </a:p>
          <a:p>
            <a:r>
              <a:rPr lang="en-GB">
                <a:ea typeface="Calibri"/>
                <a:cs typeface="Times New Roman"/>
              </a:rPr>
              <a:t>(</a:t>
            </a:r>
            <a:r>
              <a:rPr lang="ro-RO">
                <a:ea typeface="Calibri"/>
                <a:cs typeface="Times New Roman"/>
              </a:rPr>
              <a:t>datele pot avea tipuri atașate lor</a:t>
            </a:r>
            <a:r>
              <a:rPr lang="en-GB">
                <a:ea typeface="Calibri"/>
                <a:cs typeface="Times New Roman"/>
              </a:rPr>
              <a:t>)</a:t>
            </a:r>
            <a:endParaRPr lang="en-GB" b="1">
              <a:ea typeface="Calibri"/>
              <a:cs typeface="Times New Roman"/>
            </a:endParaRPr>
          </a:p>
          <a:p>
            <a:endParaRPr lang="ro-RO">
              <a:solidFill>
                <a:srgbClr val="FF0000"/>
              </a:solidFill>
              <a:ea typeface="Calibri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3424120"/>
            <a:ext cx="1808893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o-RO"/>
              <a:t>Tabel</a:t>
            </a:r>
            <a:r>
              <a:rPr lang="en-GB"/>
              <a:t>: Employees</a:t>
            </a:r>
            <a:endParaRPr lang="de-AT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6357924" y="3793452"/>
            <a:ext cx="648072" cy="37027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:E1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cxnSp>
        <p:nvCxnSpPr>
          <p:cNvPr id="8" name="AutoShape 11"/>
          <p:cNvCxnSpPr>
            <a:cxnSpLocks noChangeShapeType="1"/>
            <a:stCxn id="7" idx="6"/>
            <a:endCxn id="20" idx="1"/>
          </p:cNvCxnSpPr>
          <p:nvPr/>
        </p:nvCxnSpPr>
        <p:spPr bwMode="auto">
          <a:xfrm flipV="1">
            <a:off x="7005996" y="3522144"/>
            <a:ext cx="970245" cy="45644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6389385" y="4474971"/>
            <a:ext cx="648072" cy="37027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:E2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5237257" y="3151865"/>
            <a:ext cx="1296144" cy="37027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:Employee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cxnSp>
        <p:nvCxnSpPr>
          <p:cNvPr id="12" name="AutoShape 11"/>
          <p:cNvCxnSpPr>
            <a:cxnSpLocks noChangeShapeType="1"/>
            <a:stCxn id="7" idx="1"/>
            <a:endCxn id="11" idx="4"/>
          </p:cNvCxnSpPr>
          <p:nvPr/>
        </p:nvCxnSpPr>
        <p:spPr bwMode="auto">
          <a:xfrm flipH="1" flipV="1">
            <a:off x="5885329" y="3522144"/>
            <a:ext cx="567503" cy="32553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11"/>
          <p:cNvCxnSpPr>
            <a:cxnSpLocks noChangeShapeType="1"/>
            <a:stCxn id="10" idx="2"/>
            <a:endCxn id="11" idx="4"/>
          </p:cNvCxnSpPr>
          <p:nvPr/>
        </p:nvCxnSpPr>
        <p:spPr bwMode="auto">
          <a:xfrm flipH="1" flipV="1">
            <a:off x="5885329" y="3522144"/>
            <a:ext cx="504056" cy="113796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976241" y="3386786"/>
            <a:ext cx="882225" cy="27071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Peter Smith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086015" y="4547040"/>
            <a:ext cx="882225" cy="27071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Mary Smith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209275" y="3985790"/>
            <a:ext cx="590681" cy="27071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1000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8231786" y="5173488"/>
            <a:ext cx="590681" cy="27071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2000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cxnSp>
        <p:nvCxnSpPr>
          <p:cNvPr id="26" name="AutoShape 11"/>
          <p:cNvCxnSpPr>
            <a:cxnSpLocks noChangeShapeType="1"/>
            <a:stCxn id="7" idx="6"/>
            <a:endCxn id="22" idx="1"/>
          </p:cNvCxnSpPr>
          <p:nvPr/>
        </p:nvCxnSpPr>
        <p:spPr bwMode="auto">
          <a:xfrm>
            <a:off x="7005996" y="3978592"/>
            <a:ext cx="1203279" cy="142556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11"/>
          <p:cNvCxnSpPr>
            <a:cxnSpLocks noChangeShapeType="1"/>
            <a:stCxn id="10" idx="6"/>
            <a:endCxn id="21" idx="1"/>
          </p:cNvCxnSpPr>
          <p:nvPr/>
        </p:nvCxnSpPr>
        <p:spPr bwMode="auto">
          <a:xfrm>
            <a:off x="7037457" y="4660111"/>
            <a:ext cx="1048558" cy="222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11"/>
          <p:cNvCxnSpPr>
            <a:cxnSpLocks noChangeShapeType="1"/>
            <a:stCxn id="10" idx="6"/>
            <a:endCxn id="23" idx="1"/>
          </p:cNvCxnSpPr>
          <p:nvPr/>
        </p:nvCxnSpPr>
        <p:spPr bwMode="auto">
          <a:xfrm>
            <a:off x="7037457" y="4660111"/>
            <a:ext cx="1194329" cy="64873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5745731" y="3906095"/>
            <a:ext cx="1042402" cy="394667"/>
          </a:xfrm>
          <a:prstGeom prst="ellipse">
            <a:avLst/>
          </a:prstGeom>
          <a:noFill/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MD" sz="1200" b="1">
                <a:effectLst/>
                <a:latin typeface="Arial Narrow"/>
                <a:ea typeface="Calibri"/>
                <a:cs typeface="Times New Roman"/>
              </a:rPr>
              <a:t>a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5868184" y="3454066"/>
            <a:ext cx="1042402" cy="394667"/>
          </a:xfrm>
          <a:prstGeom prst="ellipse">
            <a:avLst/>
          </a:prstGeom>
          <a:noFill/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MD" sz="1200" b="1">
                <a:effectLst/>
                <a:latin typeface="Arial Narrow"/>
                <a:ea typeface="Calibri"/>
                <a:cs typeface="Times New Roman"/>
              </a:rPr>
              <a:t>a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7001462" y="3930077"/>
            <a:ext cx="1207813" cy="394667"/>
          </a:xfrm>
          <a:prstGeom prst="ellipse">
            <a:avLst/>
          </a:prstGeom>
          <a:noFill/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:hasSalary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6957829" y="4829701"/>
            <a:ext cx="1207813" cy="394667"/>
          </a:xfrm>
          <a:prstGeom prst="ellipse">
            <a:avLst/>
          </a:prstGeom>
          <a:noFill/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:hasSalary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56" name="Oval 55"/>
          <p:cNvSpPr>
            <a:spLocks noChangeArrowheads="1"/>
          </p:cNvSpPr>
          <p:nvPr/>
        </p:nvSpPr>
        <p:spPr bwMode="auto">
          <a:xfrm>
            <a:off x="6851133" y="4361064"/>
            <a:ext cx="1207813" cy="394667"/>
          </a:xfrm>
          <a:prstGeom prst="ellipse">
            <a:avLst/>
          </a:prstGeom>
          <a:noFill/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:hasName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61" name="Oval 60"/>
          <p:cNvSpPr>
            <a:spLocks noChangeArrowheads="1"/>
          </p:cNvSpPr>
          <p:nvPr/>
        </p:nvSpPr>
        <p:spPr bwMode="auto">
          <a:xfrm>
            <a:off x="6990885" y="3487577"/>
            <a:ext cx="1207813" cy="394667"/>
          </a:xfrm>
          <a:prstGeom prst="ellipse">
            <a:avLst/>
          </a:prstGeom>
          <a:noFill/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:hasName</a:t>
            </a:r>
            <a:endParaRPr lang="ro-RO" sz="1200" b="1">
              <a:effectLst/>
              <a:latin typeface="Arial Narrow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970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0" grpId="0" animBg="1"/>
      <p:bldP spid="11" grpId="0" animBg="1"/>
      <p:bldP spid="20" grpId="0" animBg="1"/>
      <p:bldP spid="21" grpId="0" animBg="1"/>
      <p:bldP spid="22" grpId="0" animBg="1"/>
      <p:bldP spid="23" grpId="0" animBg="1"/>
      <p:bldP spid="48" grpId="0"/>
      <p:bldP spid="49" grpId="0"/>
      <p:bldP spid="53" grpId="0"/>
      <p:bldP spid="54" grpId="0"/>
      <p:bldP spid="56" grpId="0"/>
      <p:bldP spid="6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Etichete și tipuri</a:t>
            </a:r>
            <a:endParaRPr lang="de-AT"/>
          </a:p>
        </p:txBody>
      </p:sp>
      <p:sp>
        <p:nvSpPr>
          <p:cNvPr id="3" name="Rectangle 2"/>
          <p:cNvSpPr/>
          <p:nvPr/>
        </p:nvSpPr>
        <p:spPr>
          <a:xfrm>
            <a:off x="393270" y="1484784"/>
            <a:ext cx="82809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o-RO">
                <a:ea typeface="Calibri"/>
                <a:cs typeface="Times New Roman"/>
              </a:rPr>
              <a:t>În general orice entitate menționată în grafurile RDF ar trebui să aibă</a:t>
            </a:r>
            <a:r>
              <a:rPr lang="en-GB">
                <a:ea typeface="Calibri"/>
                <a:cs typeface="Times New Roman"/>
              </a:rPr>
              <a:t>:</a:t>
            </a:r>
            <a:endParaRPr lang="ro-MD">
              <a:ea typeface="Calibri"/>
              <a:cs typeface="Times New Roman"/>
            </a:endParaRPr>
          </a:p>
          <a:p>
            <a:pPr algn="just"/>
            <a:endParaRPr lang="en-GB">
              <a:ea typeface="Calibri"/>
              <a:cs typeface="Times New 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o-RO" b="1">
                <a:ea typeface="Calibri"/>
                <a:cs typeface="Times New Roman"/>
              </a:rPr>
              <a:t>O etichetă string</a:t>
            </a:r>
            <a:r>
              <a:rPr lang="en-GB" b="1">
                <a:ea typeface="Calibri"/>
                <a:cs typeface="Times New Roman"/>
              </a:rPr>
              <a:t> </a:t>
            </a:r>
            <a:r>
              <a:rPr lang="en-GB">
                <a:ea typeface="Calibri"/>
                <a:cs typeface="Times New Roman"/>
              </a:rPr>
              <a:t>– </a:t>
            </a:r>
            <a:r>
              <a:rPr lang="ro-RO">
                <a:ea typeface="Calibri"/>
                <a:cs typeface="Times New Roman"/>
              </a:rPr>
              <a:t>de afișat în front-end</a:t>
            </a:r>
            <a:r>
              <a:rPr lang="en-GB">
                <a:ea typeface="Calibri"/>
                <a:cs typeface="Times New Roman"/>
              </a:rPr>
              <a:t> (</a:t>
            </a:r>
            <a:r>
              <a:rPr lang="ro-MD">
                <a:ea typeface="Calibri"/>
                <a:cs typeface="Times New Roman"/>
              </a:rPr>
              <a:t>unde nu trebuie afișate ID-uri de tip URI</a:t>
            </a:r>
            <a:r>
              <a:rPr lang="en-GB">
                <a:ea typeface="Calibri"/>
                <a:cs typeface="Times New Roman"/>
              </a:rPr>
              <a:t>);</a:t>
            </a:r>
            <a:endParaRPr lang="ro-MD">
              <a:ea typeface="Calibri"/>
              <a:cs typeface="Times New Roman"/>
            </a:endParaRP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ro-MD">
                <a:ea typeface="Calibri"/>
                <a:cs typeface="Times New Roman"/>
              </a:rPr>
              <a:t>proprietatea standard rdfs:label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endParaRPr lang="en-GB">
              <a:ea typeface="Calibri"/>
              <a:cs typeface="Times New 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o-RO" b="1">
                <a:ea typeface="Calibri"/>
                <a:cs typeface="Times New Roman"/>
              </a:rPr>
              <a:t>Un tip</a:t>
            </a:r>
            <a:r>
              <a:rPr lang="en-GB" b="1">
                <a:ea typeface="Calibri"/>
                <a:cs typeface="Times New Roman"/>
              </a:rPr>
              <a:t> </a:t>
            </a:r>
            <a:r>
              <a:rPr lang="en-GB">
                <a:ea typeface="Calibri"/>
                <a:cs typeface="Times New Roman"/>
              </a:rPr>
              <a:t>(clas</a:t>
            </a:r>
            <a:r>
              <a:rPr lang="ro-RO">
                <a:ea typeface="Calibri"/>
                <a:cs typeface="Times New Roman"/>
              </a:rPr>
              <a:t>ă</a:t>
            </a:r>
            <a:r>
              <a:rPr lang="en-GB">
                <a:ea typeface="Calibri"/>
                <a:cs typeface="Times New Roman"/>
              </a:rPr>
              <a:t>) –</a:t>
            </a:r>
            <a:r>
              <a:rPr lang="ro-MD">
                <a:ea typeface="Calibri"/>
                <a:cs typeface="Times New Roman"/>
              </a:rPr>
              <a:t> </a:t>
            </a:r>
            <a:r>
              <a:rPr lang="ro-RO">
                <a:ea typeface="Calibri"/>
                <a:cs typeface="Times New Roman"/>
              </a:rPr>
              <a:t>să se poată interoga CE SUNT entitățile menționate în graf, să se poată filtra după semnificația lor, să li se poată defini o schemă etc.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ro-MD">
                <a:ea typeface="Calibri"/>
                <a:cs typeface="Times New Roman"/>
              </a:rPr>
              <a:t>proprietatea standard rdf:type (prescurtat </a:t>
            </a:r>
            <a:r>
              <a:rPr lang="en-US">
                <a:ea typeface="Calibri"/>
                <a:cs typeface="Times New Roman"/>
              </a:rPr>
              <a:t>"a" f</a:t>
            </a:r>
            <a:r>
              <a:rPr lang="ro-MD">
                <a:ea typeface="Calibri"/>
                <a:cs typeface="Times New Roman"/>
              </a:rPr>
              <a:t>ără prefix)</a:t>
            </a:r>
          </a:p>
          <a:p>
            <a:pPr lvl="1" algn="just"/>
            <a:endParaRPr lang="en-GB">
              <a:ea typeface="Calibri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3933056"/>
            <a:ext cx="90004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ea typeface="Calibri"/>
                <a:cs typeface="Times New Roman"/>
              </a:rPr>
              <a:t>@prefix rdf: &lt;</a:t>
            </a:r>
            <a:r>
              <a:rPr lang="de-AT" sz="2000">
                <a:solidFill>
                  <a:srgbClr val="FF0000"/>
                </a:solidFill>
              </a:rPr>
              <a:t>http://www.w3.org/1999/02/22-rdf-syntax-ns#type</a:t>
            </a:r>
            <a:r>
              <a:rPr lang="en-GB" sz="2000">
                <a:solidFill>
                  <a:srgbClr val="FF0000"/>
                </a:solidFill>
              </a:rPr>
              <a:t>&gt;.</a:t>
            </a:r>
            <a:endParaRPr lang="en-US" sz="2000">
              <a:solidFill>
                <a:srgbClr val="FF0000"/>
              </a:solidFill>
              <a:ea typeface="Calibri"/>
              <a:cs typeface="Times New Roman"/>
            </a:endParaRPr>
          </a:p>
          <a:p>
            <a:r>
              <a:rPr lang="en-US" sz="2000">
                <a:solidFill>
                  <a:srgbClr val="FF0000"/>
                </a:solidFill>
                <a:ea typeface="Calibri"/>
                <a:cs typeface="Times New Roman"/>
              </a:rPr>
              <a:t>@prefix rdfs: &lt;</a:t>
            </a:r>
            <a:r>
              <a:rPr lang="de-AT" sz="2000">
                <a:solidFill>
                  <a:srgbClr val="FF0000"/>
                </a:solidFill>
              </a:rPr>
              <a:t>http://www.w3.org/2000/01/rdf-schema#&gt;.</a:t>
            </a:r>
            <a:endParaRPr lang="en-US" sz="2000">
              <a:solidFill>
                <a:srgbClr val="FF0000"/>
              </a:solidFill>
              <a:ea typeface="Calibri"/>
              <a:cs typeface="Times New Roman"/>
            </a:endParaRPr>
          </a:p>
          <a:p>
            <a:r>
              <a:rPr lang="en-US" sz="2000">
                <a:solidFill>
                  <a:srgbClr val="FF0000"/>
                </a:solidFill>
                <a:ea typeface="Calibri"/>
                <a:cs typeface="Times New Roman"/>
              </a:rPr>
              <a:t>@prefix : &lt;http://buchmann.ro</a:t>
            </a:r>
            <a:r>
              <a:rPr lang="de-AT" sz="2000">
                <a:solidFill>
                  <a:srgbClr val="FF0000"/>
                </a:solidFill>
                <a:ea typeface="Calibri"/>
                <a:cs typeface="Times New Roman"/>
              </a:rPr>
              <a:t>#</a:t>
            </a:r>
            <a:r>
              <a:rPr lang="en-GB" sz="2000">
                <a:solidFill>
                  <a:srgbClr val="FF0000"/>
                </a:solidFill>
                <a:ea typeface="Calibri"/>
                <a:cs typeface="Times New Roman"/>
              </a:rPr>
              <a:t>&gt;.</a:t>
            </a:r>
            <a:endParaRPr lang="ro-MD" sz="2000">
              <a:solidFill>
                <a:srgbClr val="FF0000"/>
              </a:solidFill>
              <a:ea typeface="Calibri"/>
              <a:cs typeface="Times New Roman"/>
            </a:endParaRPr>
          </a:p>
          <a:p>
            <a:endParaRPr lang="en-GB" sz="2000">
              <a:solidFill>
                <a:srgbClr val="FF0000"/>
              </a:solidFill>
              <a:ea typeface="Calibri"/>
              <a:cs typeface="Times New Roman"/>
            </a:endParaRPr>
          </a:p>
          <a:p>
            <a:r>
              <a:rPr lang="en-GB" sz="2000">
                <a:solidFill>
                  <a:srgbClr val="FF0000"/>
                </a:solidFill>
                <a:ea typeface="Calibri"/>
                <a:cs typeface="Times New Roman"/>
              </a:rPr>
              <a:t>:E1 </a:t>
            </a:r>
            <a:r>
              <a:rPr lang="en-GB" sz="2000" b="1">
                <a:solidFill>
                  <a:srgbClr val="FF0000"/>
                </a:solidFill>
                <a:ea typeface="Calibri"/>
                <a:cs typeface="Times New Roman"/>
              </a:rPr>
              <a:t>rdfs:label</a:t>
            </a:r>
            <a:r>
              <a:rPr lang="en-GB" sz="2000">
                <a:solidFill>
                  <a:srgbClr val="FF0000"/>
                </a:solidFill>
                <a:ea typeface="Calibri"/>
                <a:cs typeface="Times New Roman"/>
              </a:rPr>
              <a:t> "Peter Smith"; :hasSalary 1000; </a:t>
            </a:r>
            <a:r>
              <a:rPr lang="en-GB" sz="2000" b="1">
                <a:solidFill>
                  <a:srgbClr val="FF0000"/>
                </a:solidFill>
                <a:ea typeface="Calibri"/>
                <a:cs typeface="Times New Roman"/>
              </a:rPr>
              <a:t>rdf:type</a:t>
            </a:r>
            <a:r>
              <a:rPr lang="en-GB" sz="2000">
                <a:solidFill>
                  <a:srgbClr val="FF0000"/>
                </a:solidFill>
                <a:ea typeface="Calibri"/>
                <a:cs typeface="Times New Roman"/>
              </a:rPr>
              <a:t> :Employee.</a:t>
            </a:r>
          </a:p>
          <a:p>
            <a:r>
              <a:rPr lang="en-GB" sz="2000">
                <a:solidFill>
                  <a:srgbClr val="FF0000"/>
                </a:solidFill>
                <a:ea typeface="Calibri"/>
                <a:cs typeface="Times New Roman"/>
              </a:rPr>
              <a:t>:E2 </a:t>
            </a:r>
            <a:r>
              <a:rPr lang="en-GB" sz="2000" b="1">
                <a:solidFill>
                  <a:srgbClr val="FF0000"/>
                </a:solidFill>
                <a:ea typeface="Calibri"/>
                <a:cs typeface="Times New Roman"/>
              </a:rPr>
              <a:t>rdfs:label</a:t>
            </a:r>
            <a:r>
              <a:rPr lang="en-GB" sz="2000">
                <a:solidFill>
                  <a:srgbClr val="FF0000"/>
                </a:solidFill>
                <a:ea typeface="Calibri"/>
                <a:cs typeface="Times New Roman"/>
              </a:rPr>
              <a:t> "Mary Smith"; :hasSalary 2000; </a:t>
            </a:r>
            <a:r>
              <a:rPr lang="en-GB" sz="2000" b="1">
                <a:solidFill>
                  <a:srgbClr val="FF0000"/>
                </a:solidFill>
                <a:ea typeface="Calibri"/>
                <a:cs typeface="Times New Roman"/>
              </a:rPr>
              <a:t>rdf:type</a:t>
            </a:r>
            <a:r>
              <a:rPr lang="en-GB" sz="2000">
                <a:solidFill>
                  <a:srgbClr val="FF0000"/>
                </a:solidFill>
                <a:ea typeface="Calibri"/>
                <a:cs typeface="Times New Roman"/>
              </a:rPr>
              <a:t> :Employee.</a:t>
            </a:r>
            <a:endParaRPr lang="ro-RO" sz="2000">
              <a:solidFill>
                <a:srgbClr val="FF0000"/>
              </a:solidFill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693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39660-9237-4439-BC30-13C90C44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MD"/>
              <a:t>Proprietăți atașate la proprietăți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BBAB9-061B-45DC-ACAB-2551DB2C3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14" y="1556792"/>
            <a:ext cx="8668697" cy="4925144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o-MD" b="1"/>
              <a:t>Dacă afirmăm ceva valabil pentru toate utilizările proprietății:</a:t>
            </a: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:marriedTo </a:t>
            </a:r>
            <a:r>
              <a:rPr lang="ro-MD">
                <a:solidFill>
                  <a:srgbClr val="FF0000"/>
                </a:solidFill>
              </a:rPr>
              <a:t>	</a:t>
            </a:r>
            <a:r>
              <a:rPr lang="en-US">
                <a:solidFill>
                  <a:srgbClr val="FF0000"/>
                </a:solidFill>
              </a:rPr>
              <a:t>a owl:SymmetricProperty</a:t>
            </a:r>
            <a:r>
              <a:rPr lang="ro-MD">
                <a:solidFill>
                  <a:srgbClr val="FF0000"/>
                </a:solidFill>
              </a:rPr>
              <a:t>; </a:t>
            </a:r>
          </a:p>
          <a:p>
            <a:pPr marL="0" indent="0">
              <a:buNone/>
            </a:pPr>
            <a:r>
              <a:rPr lang="ro-MD">
                <a:solidFill>
                  <a:srgbClr val="FF0000"/>
                </a:solidFill>
              </a:rPr>
              <a:t>		rdfs:comment </a:t>
            </a:r>
            <a:r>
              <a:rPr lang="en-US">
                <a:solidFill>
                  <a:srgbClr val="FF0000"/>
                </a:solidFill>
              </a:rPr>
              <a:t>"exprima rela</a:t>
            </a:r>
            <a:r>
              <a:rPr lang="ro-MD">
                <a:solidFill>
                  <a:srgbClr val="FF0000"/>
                </a:solidFill>
              </a:rPr>
              <a:t>ția de căsătorie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ro-MD">
                <a:solidFill>
                  <a:srgbClr val="FF0000"/>
                </a:solidFill>
              </a:rPr>
              <a:t>între doi oameni</a:t>
            </a:r>
            <a:r>
              <a:rPr lang="en-US">
                <a:solidFill>
                  <a:srgbClr val="FF0000"/>
                </a:solidFill>
              </a:rPr>
              <a:t>".</a:t>
            </a:r>
          </a:p>
          <a:p>
            <a:pPr marL="514350" indent="-514350">
              <a:buFont typeface="+mj-lt"/>
              <a:buAutoNum type="arabicPeriod"/>
            </a:pPr>
            <a:endParaRPr lang="ro-MD"/>
          </a:p>
          <a:p>
            <a:pPr marL="514350" indent="-514350">
              <a:buFont typeface="+mj-lt"/>
              <a:buAutoNum type="arabicPeriod"/>
            </a:pPr>
            <a:endParaRPr lang="ro-MD"/>
          </a:p>
          <a:p>
            <a:pPr marL="0" indent="0">
              <a:buNone/>
            </a:pPr>
            <a:endParaRPr lang="ro-MD"/>
          </a:p>
          <a:p>
            <a:pPr marL="514350" indent="-514350">
              <a:buFont typeface="+mj-lt"/>
              <a:buAutoNum type="arabicPeriod" startAt="2"/>
            </a:pPr>
            <a:r>
              <a:rPr lang="ro-MD" b="1"/>
              <a:t>Dacă afirmăm ceva diferențiat de la o utilizare la alta a aceleiași proprietăți</a:t>
            </a:r>
            <a:r>
              <a:rPr lang="ro-MD"/>
              <a:t>:</a:t>
            </a:r>
          </a:p>
          <a:p>
            <a:pPr lvl="1"/>
            <a:r>
              <a:rPr lang="en-US"/>
              <a:t>Sintaxa RDF-star (RDF*), extensie </a:t>
            </a:r>
            <a:r>
              <a:rPr lang="ro-MD"/>
              <a:t>încă nestandardizată:</a:t>
            </a:r>
            <a:r>
              <a:rPr lang="en-US"/>
              <a:t> </a:t>
            </a:r>
            <a:endParaRPr lang="ro-MD"/>
          </a:p>
          <a:p>
            <a:pPr marL="0" indent="0">
              <a:buNone/>
            </a:pPr>
            <a:r>
              <a:rPr lang="en-US" sz="2200">
                <a:solidFill>
                  <a:srgbClr val="FF0000"/>
                </a:solidFill>
              </a:rPr>
              <a:t>&lt;&lt; :Ana :marriedTo :Andrei</a:t>
            </a:r>
            <a:r>
              <a:rPr lang="ro-MD" sz="2200">
                <a:solidFill>
                  <a:srgbClr val="FF0000"/>
                </a:solidFill>
              </a:rPr>
              <a:t> </a:t>
            </a:r>
            <a:r>
              <a:rPr lang="en-US" sz="2200">
                <a:solidFill>
                  <a:srgbClr val="FF0000"/>
                </a:solidFill>
              </a:rPr>
              <a:t>&gt;&gt; :since 2000.</a:t>
            </a:r>
          </a:p>
          <a:p>
            <a:pPr marL="0" indent="0">
              <a:buNone/>
            </a:pPr>
            <a:r>
              <a:rPr lang="en-US" sz="2200">
                <a:solidFill>
                  <a:srgbClr val="FF0000"/>
                </a:solidFill>
              </a:rPr>
              <a:t>&lt;&lt; :Paul :marriedTo :Mary</a:t>
            </a:r>
            <a:r>
              <a:rPr lang="ro-MD" sz="2200">
                <a:solidFill>
                  <a:srgbClr val="FF0000"/>
                </a:solidFill>
              </a:rPr>
              <a:t> </a:t>
            </a:r>
            <a:r>
              <a:rPr lang="en-US" sz="2200">
                <a:solidFill>
                  <a:srgbClr val="FF0000"/>
                </a:solidFill>
              </a:rPr>
              <a:t>&gt;&gt; :since </a:t>
            </a:r>
            <a:r>
              <a:rPr lang="ro-MD" sz="2200">
                <a:solidFill>
                  <a:srgbClr val="FF0000"/>
                </a:solidFill>
              </a:rPr>
              <a:t>1999</a:t>
            </a:r>
            <a:r>
              <a:rPr lang="en-US" sz="2200">
                <a:solidFill>
                  <a:srgbClr val="FF0000"/>
                </a:solidFill>
              </a:rPr>
              <a:t>.</a:t>
            </a:r>
            <a:endParaRPr lang="ro-MD" sz="2200">
              <a:solidFill>
                <a:srgbClr val="FF0000"/>
              </a:solidFill>
            </a:endParaRPr>
          </a:p>
          <a:p>
            <a:pPr lvl="1"/>
            <a:r>
              <a:rPr lang="ro-MD"/>
              <a:t>Noduri anonime:</a:t>
            </a:r>
          </a:p>
          <a:p>
            <a:pPr marL="0" indent="0">
              <a:buNone/>
            </a:pPr>
            <a:r>
              <a:rPr lang="en-US" sz="2200">
                <a:solidFill>
                  <a:srgbClr val="FF0000"/>
                </a:solidFill>
              </a:rPr>
              <a:t>[</a:t>
            </a:r>
            <a:r>
              <a:rPr lang="ro-MD" sz="2200">
                <a:solidFill>
                  <a:srgbClr val="FF0000"/>
                </a:solidFill>
              </a:rPr>
              <a:t>a :Marriage; :partners :Ana, :Andrei; :since 2000</a:t>
            </a:r>
            <a:r>
              <a:rPr lang="en-US" sz="2200">
                <a:solidFill>
                  <a:srgbClr val="FF0000"/>
                </a:solidFill>
              </a:rPr>
              <a:t>]</a:t>
            </a:r>
            <a:r>
              <a:rPr lang="ro-MD" sz="220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200">
                <a:solidFill>
                  <a:srgbClr val="FF0000"/>
                </a:solidFill>
              </a:rPr>
              <a:t>[</a:t>
            </a:r>
            <a:r>
              <a:rPr lang="ro-MD" sz="2200">
                <a:solidFill>
                  <a:srgbClr val="FF0000"/>
                </a:solidFill>
              </a:rPr>
              <a:t>a :Marriage; :partners :</a:t>
            </a:r>
            <a:r>
              <a:rPr lang="en-US" sz="2200">
                <a:solidFill>
                  <a:srgbClr val="FF0000"/>
                </a:solidFill>
              </a:rPr>
              <a:t>Paul</a:t>
            </a:r>
            <a:r>
              <a:rPr lang="ro-MD" sz="2200">
                <a:solidFill>
                  <a:srgbClr val="FF0000"/>
                </a:solidFill>
              </a:rPr>
              <a:t>, :</a:t>
            </a:r>
            <a:r>
              <a:rPr lang="en-US" sz="2200">
                <a:solidFill>
                  <a:srgbClr val="FF0000"/>
                </a:solidFill>
              </a:rPr>
              <a:t>Mary</a:t>
            </a:r>
            <a:r>
              <a:rPr lang="ro-MD" sz="2200">
                <a:solidFill>
                  <a:srgbClr val="FF0000"/>
                </a:solidFill>
              </a:rPr>
              <a:t>; :since 1999</a:t>
            </a:r>
            <a:r>
              <a:rPr lang="en-US" sz="2200">
                <a:solidFill>
                  <a:srgbClr val="FF0000"/>
                </a:solidFill>
              </a:rPr>
              <a:t>]</a:t>
            </a:r>
            <a:r>
              <a:rPr lang="ro-MD" sz="220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ro-MD"/>
              <a:t>Reificare</a:t>
            </a:r>
            <a:r>
              <a:rPr lang="en-US"/>
              <a:t> (</a:t>
            </a:r>
            <a:r>
              <a:rPr lang="ro-MD"/>
              <a:t>descompunerea unei afirmații într-un mod standard)</a:t>
            </a:r>
          </a:p>
          <a:p>
            <a:pPr marL="0" indent="0">
              <a:buNone/>
            </a:pPr>
            <a:r>
              <a:rPr lang="en-US" sz="2200">
                <a:solidFill>
                  <a:srgbClr val="FF0000"/>
                </a:solidFill>
              </a:rPr>
              <a:t>[a rdf:Statement; rdf:subject :Ana; rdf:predicate :marriedTo; rdf:object :Andrei; since 2000].</a:t>
            </a:r>
            <a:endParaRPr lang="ro-MD" sz="22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200">
                <a:solidFill>
                  <a:srgbClr val="FF0000"/>
                </a:solidFill>
              </a:rPr>
              <a:t>[a rdf:Statement; rdf:subject :Paul; rdf:predicate :marriedTo; rdf:object :Mary; since </a:t>
            </a:r>
            <a:r>
              <a:rPr lang="ro-MD" sz="2200">
                <a:solidFill>
                  <a:srgbClr val="FF0000"/>
                </a:solidFill>
              </a:rPr>
              <a:t>1999</a:t>
            </a:r>
            <a:r>
              <a:rPr lang="en-US" sz="2200">
                <a:solidFill>
                  <a:srgbClr val="FF0000"/>
                </a:solidFill>
              </a:rPr>
              <a:t>].</a:t>
            </a:r>
            <a:endParaRPr lang="ro-MD" sz="22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44CFB-2AB0-4AB1-A2DF-9B1B44119AFA}"/>
              </a:ext>
            </a:extLst>
          </p:cNvPr>
          <p:cNvSpPr txBox="1"/>
          <p:nvPr/>
        </p:nvSpPr>
        <p:spPr>
          <a:xfrm>
            <a:off x="734795" y="5949280"/>
            <a:ext cx="5269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*practic e vorba de a trata o afirma</a:t>
            </a:r>
            <a:r>
              <a:rPr lang="ro-MD" i="1"/>
              <a:t>ție întreagă ca nod</a:t>
            </a:r>
          </a:p>
          <a:p>
            <a:r>
              <a:rPr lang="ro-MD" i="1"/>
              <a:t>(vezi și următoarea secțiune despre afirmații relative)</a:t>
            </a:r>
            <a:endParaRPr lang="ro-RO" i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DFE20-84F6-4B03-8F59-32BBE9411E36}"/>
              </a:ext>
            </a:extLst>
          </p:cNvPr>
          <p:cNvSpPr txBox="1"/>
          <p:nvPr/>
        </p:nvSpPr>
        <p:spPr>
          <a:xfrm>
            <a:off x="528582" y="2492896"/>
            <a:ext cx="829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i="1"/>
              <a:t>*fixează semnificația și modul de utilizare a unei proprietăți indiferent unde va fi folosită (=</a:t>
            </a:r>
            <a:r>
              <a:rPr lang="en-US" i="1"/>
              <a:t>&gt;</a:t>
            </a:r>
            <a:r>
              <a:rPr lang="ro-MD" i="1"/>
              <a:t> astfel de declarații aparțin schemei bazei de grafuri)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48559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467544" y="270892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MD"/>
              <a:t>Despre afirmații relative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966348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GB"/>
              <a:t>Ce sunt afirma</a:t>
            </a:r>
            <a:r>
              <a:rPr lang="ro-RO"/>
              <a:t>ţiile relative</a:t>
            </a:r>
            <a:r>
              <a:rPr lang="en-GB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5400" y="1447800"/>
            <a:ext cx="9144000" cy="5638800"/>
          </a:xfrm>
        </p:spPr>
        <p:txBody>
          <a:bodyPr>
            <a:noAutofit/>
          </a:bodyPr>
          <a:lstStyle/>
          <a:p>
            <a:pPr marL="0" lvl="1" indent="39688">
              <a:buNone/>
            </a:pPr>
            <a:r>
              <a:rPr lang="en-US" sz="1600">
                <a:latin typeface="Calibri (Body)"/>
              </a:rPr>
              <a:t>= </a:t>
            </a:r>
            <a:r>
              <a:rPr lang="ro-RO" sz="1600">
                <a:latin typeface="Calibri (Body)"/>
              </a:rPr>
              <a:t>afirmații pentru care prezumția de adevăr e limitată (</a:t>
            </a:r>
            <a:r>
              <a:rPr lang="en-US" sz="1600">
                <a:latin typeface="Calibri (Body)"/>
              </a:rPr>
              <a:t>relativ</a:t>
            </a:r>
            <a:r>
              <a:rPr lang="ro-MD" sz="1600">
                <a:latin typeface="Calibri (Body)"/>
              </a:rPr>
              <a:t>ă </a:t>
            </a:r>
            <a:r>
              <a:rPr lang="ro-RO" sz="1600">
                <a:latin typeface="Calibri (Body)"/>
              </a:rPr>
              <a:t>la anumite condiţii, supusă unei evaluări etc.)</a:t>
            </a:r>
            <a:r>
              <a:rPr lang="ro-MD" sz="1600">
                <a:latin typeface="Calibri (Body)"/>
              </a:rPr>
              <a:t>. </a:t>
            </a:r>
            <a:r>
              <a:rPr lang="ro-RO" sz="1600">
                <a:latin typeface="Calibri (Body)"/>
              </a:rPr>
              <a:t>Exe</a:t>
            </a:r>
            <a:r>
              <a:rPr lang="en-US" sz="1600">
                <a:latin typeface="Calibri (Body)"/>
              </a:rPr>
              <a:t>mple (</a:t>
            </a:r>
            <a:r>
              <a:rPr lang="ro-RO" sz="1600">
                <a:latin typeface="Calibri (Body)"/>
              </a:rPr>
              <a:t>cuvintele </a:t>
            </a:r>
            <a:r>
              <a:rPr lang="en-GB" sz="1600">
                <a:latin typeface="Calibri (Body)"/>
              </a:rPr>
              <a:t>colorate</a:t>
            </a:r>
            <a:r>
              <a:rPr lang="ro-RO" sz="1600">
                <a:latin typeface="Calibri (Body)"/>
              </a:rPr>
              <a:t> </a:t>
            </a:r>
            <a:r>
              <a:rPr lang="en-GB" sz="1600">
                <a:latin typeface="Calibri (Body)"/>
              </a:rPr>
              <a:t>sugerea</a:t>
            </a:r>
            <a:r>
              <a:rPr lang="ro-RO" sz="1600">
                <a:latin typeface="Calibri (Body)"/>
              </a:rPr>
              <a:t>ză relativizarea):</a:t>
            </a:r>
            <a:endParaRPr lang="ro-RO" sz="1600" dirty="0">
              <a:latin typeface="Calibri (Body)"/>
            </a:endParaRPr>
          </a:p>
          <a:p>
            <a:pPr marL="325438" lvl="1"/>
            <a:endParaRPr lang="ro-RO" sz="1600" b="1">
              <a:latin typeface="Calibri (Body)"/>
            </a:endParaRPr>
          </a:p>
          <a:p>
            <a:pPr marL="325438" lvl="1"/>
            <a:r>
              <a:rPr lang="ro-RO" sz="1600" b="1">
                <a:latin typeface="Calibri (Body)"/>
              </a:rPr>
              <a:t>Afirmații subiective (asociate unei "surse"):</a:t>
            </a:r>
            <a:endParaRPr lang="ro-RO" sz="1600" b="1" dirty="0">
              <a:latin typeface="Calibri (Body)"/>
            </a:endParaRPr>
          </a:p>
          <a:p>
            <a:pPr marL="39688" lvl="1" indent="0">
              <a:buNone/>
            </a:pPr>
            <a:r>
              <a:rPr lang="ro-RO" sz="1600">
                <a:solidFill>
                  <a:srgbClr val="FF0000"/>
                </a:solidFill>
                <a:latin typeface="Calibri (Body)"/>
              </a:rPr>
              <a:t>George</a:t>
            </a:r>
            <a:r>
              <a:rPr lang="ro-RO" sz="1600">
                <a:latin typeface="Calibri (Body)"/>
              </a:rPr>
              <a:t> </a:t>
            </a:r>
            <a:r>
              <a:rPr lang="en-US" sz="1600">
                <a:latin typeface="Calibri (Body)"/>
              </a:rPr>
              <a:t>believes that Peter is the brother of Andrew</a:t>
            </a:r>
            <a:r>
              <a:rPr lang="ro-RO" sz="1600">
                <a:latin typeface="Calibri (Body)"/>
              </a:rPr>
              <a:t>.</a:t>
            </a:r>
          </a:p>
          <a:p>
            <a:pPr marL="39688" lvl="1" indent="0">
              <a:buNone/>
            </a:pPr>
            <a:r>
              <a:rPr lang="ro-RO" sz="1600">
                <a:latin typeface="Calibri (Body)"/>
              </a:rPr>
              <a:t>"James Cameron directed Terminator" according to </a:t>
            </a:r>
            <a:r>
              <a:rPr lang="ro-RO" sz="1600">
                <a:solidFill>
                  <a:srgbClr val="FF0000"/>
                </a:solidFill>
                <a:latin typeface="Calibri (Body)"/>
              </a:rPr>
              <a:t>IMDB</a:t>
            </a:r>
            <a:r>
              <a:rPr lang="ro-RO" sz="1600">
                <a:latin typeface="Calibri (Body)"/>
              </a:rPr>
              <a:t>.</a:t>
            </a:r>
            <a:endParaRPr lang="ro-RO" sz="1600" dirty="0">
              <a:latin typeface="Calibri (Body)"/>
            </a:endParaRPr>
          </a:p>
          <a:p>
            <a:pPr marL="325438" lvl="1">
              <a:buFontTx/>
              <a:buChar char="-"/>
            </a:pPr>
            <a:endParaRPr lang="ro-RO" sz="1600" b="1">
              <a:latin typeface="Calibri (Body)"/>
            </a:endParaRPr>
          </a:p>
          <a:p>
            <a:pPr marL="325438" lvl="1">
              <a:buFontTx/>
              <a:buChar char="-"/>
            </a:pPr>
            <a:r>
              <a:rPr lang="ro-RO" sz="1600" b="1">
                <a:latin typeface="Calibri (Body)"/>
              </a:rPr>
              <a:t>Afirmații constrânse de spațiu sau timp:</a:t>
            </a:r>
            <a:endParaRPr lang="ro-RO" sz="1600" b="1" dirty="0">
              <a:latin typeface="Calibri (Body)"/>
            </a:endParaRPr>
          </a:p>
          <a:p>
            <a:pPr marL="39688" lvl="1" indent="0">
              <a:buNone/>
            </a:pPr>
            <a:r>
              <a:rPr lang="vi-VN" sz="1600">
                <a:latin typeface="Calibri (Body)"/>
              </a:rPr>
              <a:t>Mary </a:t>
            </a:r>
            <a:r>
              <a:rPr lang="en-US" sz="1600">
                <a:latin typeface="Calibri (Body)"/>
              </a:rPr>
              <a:t>works for the ABC company, </a:t>
            </a:r>
            <a:r>
              <a:rPr lang="ro-MD" sz="1600">
                <a:solidFill>
                  <a:srgbClr val="FF0000"/>
                </a:solidFill>
                <a:latin typeface="Calibri (Body)"/>
              </a:rPr>
              <a:t>since 2000</a:t>
            </a:r>
            <a:r>
              <a:rPr lang="vi-VN" sz="1600">
                <a:latin typeface="Calibri (Body)"/>
              </a:rPr>
              <a:t>.</a:t>
            </a:r>
            <a:endParaRPr lang="vi-VN" sz="1600" dirty="0">
              <a:latin typeface="Calibri (Body)"/>
            </a:endParaRPr>
          </a:p>
          <a:p>
            <a:pPr marL="39688" lvl="1" indent="0">
              <a:buNone/>
            </a:pPr>
            <a:r>
              <a:rPr lang="vi-VN" sz="1600">
                <a:latin typeface="Calibri (Body)"/>
              </a:rPr>
              <a:t>Mary </a:t>
            </a:r>
            <a:r>
              <a:rPr lang="en-US" sz="1600">
                <a:latin typeface="Calibri (Body)"/>
              </a:rPr>
              <a:t>will work for the ABC company</a:t>
            </a:r>
            <a:r>
              <a:rPr lang="vi-VN" sz="1600">
                <a:latin typeface="Calibri (Body)"/>
              </a:rPr>
              <a:t> (</a:t>
            </a:r>
            <a:r>
              <a:rPr lang="ro-RO" sz="1600">
                <a:solidFill>
                  <a:srgbClr val="FF0000"/>
                </a:solidFill>
                <a:latin typeface="Calibri (Body)"/>
              </a:rPr>
              <a:t>timpul viitor, </a:t>
            </a:r>
            <a:r>
              <a:rPr lang="ro-RO" sz="1600">
                <a:latin typeface="Calibri (Body)"/>
              </a:rPr>
              <a:t>sugerat gramatical</a:t>
            </a:r>
            <a:r>
              <a:rPr lang="vi-VN" sz="1600">
                <a:latin typeface="Calibri (Body)"/>
              </a:rPr>
              <a:t>).</a:t>
            </a:r>
            <a:endParaRPr lang="vi-VN" sz="1600" dirty="0">
              <a:latin typeface="Calibri (Body)"/>
            </a:endParaRPr>
          </a:p>
          <a:p>
            <a:pPr marL="325438" lvl="1">
              <a:buFontTx/>
              <a:buChar char="-"/>
            </a:pPr>
            <a:endParaRPr lang="ro-RO" sz="1600" b="1">
              <a:latin typeface="Calibri (Body)"/>
            </a:endParaRPr>
          </a:p>
          <a:p>
            <a:pPr marL="325438" lvl="1">
              <a:buFontTx/>
              <a:buChar char="-"/>
            </a:pPr>
            <a:r>
              <a:rPr lang="ro-RO" sz="1600" b="1">
                <a:latin typeface="Calibri (Body)"/>
              </a:rPr>
              <a:t>Afirmații cu evaluări (dacă dorim să stocăm afirmații false sau incerte):</a:t>
            </a:r>
            <a:endParaRPr lang="ro-RO" sz="1600" b="1" dirty="0">
              <a:latin typeface="Calibri (Body)"/>
            </a:endParaRPr>
          </a:p>
          <a:p>
            <a:pPr marL="39688" lvl="1" indent="0">
              <a:buNone/>
            </a:pPr>
            <a:r>
              <a:rPr lang="en-US" sz="1600">
                <a:latin typeface="Calibri (Body)"/>
              </a:rPr>
              <a:t>The Sun orbits the Earth is a</a:t>
            </a:r>
            <a:r>
              <a:rPr lang="en-US" sz="1600">
                <a:solidFill>
                  <a:srgbClr val="FF0000"/>
                </a:solidFill>
                <a:latin typeface="Calibri (Body)"/>
              </a:rPr>
              <a:t> false statement</a:t>
            </a:r>
            <a:r>
              <a:rPr lang="vi-VN" sz="1600">
                <a:latin typeface="Calibri (Body)"/>
              </a:rPr>
              <a:t>.</a:t>
            </a:r>
            <a:endParaRPr lang="vi-VN" sz="1600" dirty="0">
              <a:latin typeface="Calibri (Body)"/>
            </a:endParaRPr>
          </a:p>
          <a:p>
            <a:pPr marL="39688" lvl="1" indent="0">
              <a:buNone/>
            </a:pPr>
            <a:r>
              <a:rPr lang="en-US" sz="1600">
                <a:latin typeface="Calibri (Body)"/>
              </a:rPr>
              <a:t>Earth orbits the Sun </a:t>
            </a:r>
            <a:r>
              <a:rPr lang="en-US" sz="1600">
                <a:solidFill>
                  <a:srgbClr val="FF0000"/>
                </a:solidFill>
                <a:latin typeface="Calibri (Body)"/>
              </a:rPr>
              <a:t>with</a:t>
            </a:r>
            <a:r>
              <a:rPr lang="vi-VN" sz="1600">
                <a:solidFill>
                  <a:srgbClr val="FF0000"/>
                </a:solidFill>
                <a:latin typeface="Calibri (Body)"/>
              </a:rPr>
              <a:t> 30 </a:t>
            </a:r>
            <a:r>
              <a:rPr lang="vi-VN" sz="1600" dirty="0">
                <a:solidFill>
                  <a:srgbClr val="FF0000"/>
                </a:solidFill>
                <a:latin typeface="Calibri (Body)"/>
              </a:rPr>
              <a:t>km/s</a:t>
            </a:r>
            <a:r>
              <a:rPr lang="vi-VN" sz="1600" dirty="0">
                <a:latin typeface="Calibri (Body)"/>
              </a:rPr>
              <a:t>.</a:t>
            </a:r>
          </a:p>
          <a:p>
            <a:pPr marL="39688" lvl="1" indent="0">
              <a:buNone/>
            </a:pPr>
            <a:r>
              <a:rPr lang="vi-VN" sz="1600">
                <a:latin typeface="Calibri (Body)"/>
              </a:rPr>
              <a:t>Peter </a:t>
            </a:r>
            <a:r>
              <a:rPr lang="en-US" sz="1600">
                <a:latin typeface="Calibri (Body)"/>
              </a:rPr>
              <a:t>plays footbal </a:t>
            </a:r>
            <a:r>
              <a:rPr lang="en-US" sz="1600">
                <a:solidFill>
                  <a:srgbClr val="FF0000"/>
                </a:solidFill>
                <a:latin typeface="Calibri (Body)"/>
              </a:rPr>
              <a:t>well</a:t>
            </a:r>
            <a:r>
              <a:rPr lang="vi-VN" sz="1600">
                <a:latin typeface="Calibri (Body)"/>
              </a:rPr>
              <a:t>.</a:t>
            </a:r>
            <a:endParaRPr lang="vi-VN" sz="1600" dirty="0">
              <a:latin typeface="Calibri (Body)"/>
            </a:endParaRPr>
          </a:p>
          <a:p>
            <a:pPr marL="39688" lvl="1" indent="0">
              <a:buNone/>
            </a:pPr>
            <a:r>
              <a:rPr lang="en-US" sz="1600">
                <a:latin typeface="Calibri (Body)"/>
              </a:rPr>
              <a:t>Weather in UK is rainy</a:t>
            </a:r>
            <a:r>
              <a:rPr lang="vi-VN" sz="1600">
                <a:solidFill>
                  <a:srgbClr val="FF0000"/>
                </a:solidFill>
                <a:latin typeface="Calibri (Body)"/>
              </a:rPr>
              <a:t> </a:t>
            </a:r>
            <a:r>
              <a:rPr lang="en-US" sz="1600">
                <a:solidFill>
                  <a:srgbClr val="FF0000"/>
                </a:solidFill>
                <a:latin typeface="Calibri (Body)"/>
              </a:rPr>
              <a:t>with 75% probabilty</a:t>
            </a:r>
            <a:r>
              <a:rPr lang="vi-VN" sz="1600">
                <a:solidFill>
                  <a:srgbClr val="FF0000"/>
                </a:solidFill>
                <a:latin typeface="Calibri (Body)"/>
              </a:rPr>
              <a:t>.</a:t>
            </a:r>
            <a:endParaRPr lang="vi-VN" sz="1600" dirty="0">
              <a:solidFill>
                <a:srgbClr val="FF0000"/>
              </a:solidFill>
              <a:latin typeface="Calibri (Body)"/>
            </a:endParaRPr>
          </a:p>
          <a:p>
            <a:pPr marL="325438" lvl="1"/>
            <a:endParaRPr lang="ro-RO" sz="1600" i="1" dirty="0">
              <a:latin typeface="Calibri (Body)"/>
            </a:endParaRPr>
          </a:p>
          <a:p>
            <a:pPr marL="325438" lvl="1"/>
            <a:endParaRPr lang="ro-RO" sz="1600" i="1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3603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ro-RO"/>
              <a:t>Avertisment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5638800"/>
          </a:xfrm>
        </p:spPr>
        <p:txBody>
          <a:bodyPr>
            <a:noAutofit/>
          </a:bodyPr>
          <a:lstStyle/>
          <a:p>
            <a:pPr marL="0" lvl="1" indent="39688">
              <a:buNone/>
            </a:pPr>
            <a:r>
              <a:rPr lang="ro-RO" sz="2000">
                <a:latin typeface="Calibri (Body)"/>
              </a:rPr>
              <a:t>Nu confundați </a:t>
            </a:r>
            <a:r>
              <a:rPr lang="ro-RO" sz="2000" b="1">
                <a:latin typeface="Calibri (Body)"/>
              </a:rPr>
              <a:t>afirmațiile relative</a:t>
            </a:r>
            <a:r>
              <a:rPr lang="ro-RO" sz="2000">
                <a:latin typeface="Calibri (Body)"/>
              </a:rPr>
              <a:t> cu afirmații </a:t>
            </a:r>
            <a:r>
              <a:rPr lang="ro-RO" sz="2000" i="1">
                <a:latin typeface="Calibri (Body)"/>
              </a:rPr>
              <a:t>despre obiecte</a:t>
            </a:r>
            <a:r>
              <a:rPr lang="ro-RO" sz="2000">
                <a:latin typeface="Calibri (Body)"/>
              </a:rPr>
              <a:t> sau </a:t>
            </a:r>
            <a:r>
              <a:rPr lang="ro-RO" sz="2000" i="1">
                <a:latin typeface="Calibri (Body)"/>
              </a:rPr>
              <a:t>despre proprietăți</a:t>
            </a:r>
            <a:endParaRPr lang="ro-RO" sz="2000" i="1" dirty="0">
              <a:latin typeface="Calibri (Body)"/>
            </a:endParaRPr>
          </a:p>
          <a:p>
            <a:pPr marL="0" lvl="1" indent="39688">
              <a:buNone/>
            </a:pPr>
            <a:endParaRPr lang="en-GB" sz="2000" b="1">
              <a:latin typeface="Calibri (Body)"/>
            </a:endParaRPr>
          </a:p>
          <a:p>
            <a:pPr marL="0" lvl="1" indent="39688">
              <a:buNone/>
            </a:pPr>
            <a:endParaRPr lang="en-GB" sz="2000" b="1">
              <a:latin typeface="Calibri (Body)"/>
            </a:endParaRPr>
          </a:p>
          <a:p>
            <a:pPr marL="0" lvl="1" indent="39688">
              <a:buNone/>
            </a:pPr>
            <a:endParaRPr lang="en-GB" sz="2000" b="1">
              <a:latin typeface="Calibri (Body)"/>
            </a:endParaRPr>
          </a:p>
          <a:p>
            <a:pPr marL="0" lvl="1" indent="39688">
              <a:buNone/>
            </a:pPr>
            <a:r>
              <a:rPr lang="ro-RO" sz="1700">
                <a:latin typeface="Calibri (Body)"/>
              </a:rPr>
              <a:t>Acest exemplu corespunde afirmaţiei:</a:t>
            </a:r>
          </a:p>
          <a:p>
            <a:pPr marL="0" lvl="1" indent="39688">
              <a:buNone/>
            </a:pPr>
            <a:r>
              <a:rPr lang="vi-VN" sz="1700">
                <a:solidFill>
                  <a:srgbClr val="FF0000"/>
                </a:solidFill>
                <a:latin typeface="Calibri (Body)"/>
              </a:rPr>
              <a:t>Mary </a:t>
            </a:r>
            <a:r>
              <a:rPr lang="en-US" sz="1700">
                <a:solidFill>
                  <a:srgbClr val="FF0000"/>
                </a:solidFill>
                <a:latin typeface="Calibri (Body)"/>
              </a:rPr>
              <a:t>works for the ABC company, which </a:t>
            </a:r>
            <a:r>
              <a:rPr lang="ro-MD" sz="1700">
                <a:solidFill>
                  <a:srgbClr val="FF0000"/>
                </a:solidFill>
                <a:latin typeface="Calibri (Body)"/>
              </a:rPr>
              <a:t>exists since 2000</a:t>
            </a:r>
            <a:r>
              <a:rPr lang="vi-VN" sz="1700">
                <a:solidFill>
                  <a:srgbClr val="FF0000"/>
                </a:solidFill>
                <a:latin typeface="Calibri (Body)"/>
              </a:rPr>
              <a:t>.</a:t>
            </a:r>
            <a:endParaRPr lang="ro-RO" sz="1700" dirty="0">
              <a:solidFill>
                <a:srgbClr val="FF0000"/>
              </a:solidFill>
              <a:latin typeface="Calibri (Body)"/>
            </a:endParaRPr>
          </a:p>
          <a:p>
            <a:pPr marL="0" lvl="1" indent="39688">
              <a:buNone/>
            </a:pPr>
            <a:r>
              <a:rPr lang="ro-RO" sz="1700">
                <a:latin typeface="Calibri (Body)"/>
              </a:rPr>
              <a:t>(compania e din 2000, nu relația sa cu Mary!)</a:t>
            </a:r>
            <a:endParaRPr lang="en-GB" sz="1700">
              <a:latin typeface="Calibri (Body)"/>
            </a:endParaRPr>
          </a:p>
          <a:p>
            <a:pPr marL="0" lvl="1" indent="39688">
              <a:buNone/>
            </a:pPr>
            <a:endParaRPr lang="ro-RO" sz="1700">
              <a:latin typeface="Calibri (Body)"/>
            </a:endParaRPr>
          </a:p>
          <a:p>
            <a:pPr marL="0" lvl="1" indent="39688">
              <a:buNone/>
            </a:pPr>
            <a:endParaRPr lang="ro-RO" sz="1700">
              <a:latin typeface="Calibri (Body)"/>
            </a:endParaRPr>
          </a:p>
          <a:p>
            <a:pPr marL="0" lvl="1" indent="39688">
              <a:buNone/>
            </a:pPr>
            <a:endParaRPr lang="en-GB" sz="1700">
              <a:latin typeface="Calibri (Body)"/>
            </a:endParaRPr>
          </a:p>
          <a:p>
            <a:pPr marL="0" lvl="1" indent="39688">
              <a:buNone/>
            </a:pPr>
            <a:endParaRPr lang="en-GB" sz="1700">
              <a:latin typeface="Calibri (Body)"/>
            </a:endParaRPr>
          </a:p>
          <a:p>
            <a:pPr marL="0" lvl="1" indent="39688">
              <a:buNone/>
            </a:pPr>
            <a:endParaRPr lang="en-GB" sz="1700">
              <a:latin typeface="Calibri (Body)"/>
            </a:endParaRPr>
          </a:p>
          <a:p>
            <a:pPr marL="0" lvl="1" indent="39688">
              <a:buNone/>
            </a:pPr>
            <a:endParaRPr lang="en-GB" sz="1700">
              <a:latin typeface="Calibri (Body)"/>
            </a:endParaRPr>
          </a:p>
          <a:p>
            <a:pPr marL="0" lvl="1" indent="39688">
              <a:buNone/>
            </a:pPr>
            <a:endParaRPr lang="en-GB" sz="1700">
              <a:latin typeface="Calibri (Body)"/>
            </a:endParaRPr>
          </a:p>
          <a:p>
            <a:pPr marL="0" lvl="1" indent="39688">
              <a:buNone/>
            </a:pPr>
            <a:r>
              <a:rPr lang="ro-RO" sz="1700">
                <a:latin typeface="Calibri (Body)"/>
              </a:rPr>
              <a:t>Acest exemplu corespunde afirmaţiilor:</a:t>
            </a:r>
          </a:p>
          <a:p>
            <a:pPr marL="0" lvl="1" indent="39688">
              <a:buNone/>
            </a:pPr>
            <a:r>
              <a:rPr lang="en-GB" sz="1700">
                <a:solidFill>
                  <a:srgbClr val="FF0000"/>
                </a:solidFill>
                <a:latin typeface="Calibri (Body)"/>
              </a:rPr>
              <a:t>Mary works at Company ABC. Everyone who works, </a:t>
            </a:r>
            <a:r>
              <a:rPr lang="ro-RO" sz="1700">
                <a:solidFill>
                  <a:srgbClr val="FF0000"/>
                </a:solidFill>
                <a:latin typeface="Calibri (Body)"/>
              </a:rPr>
              <a:t>works</a:t>
            </a:r>
            <a:r>
              <a:rPr lang="en-GB" sz="1700">
                <a:solidFill>
                  <a:srgbClr val="FF0000"/>
                </a:solidFill>
                <a:latin typeface="Calibri (Body)"/>
              </a:rPr>
              <a:t> </a:t>
            </a:r>
            <a:r>
              <a:rPr lang="ro-MD" sz="1700">
                <a:solidFill>
                  <a:srgbClr val="FF0000"/>
                </a:solidFill>
                <a:latin typeface="Calibri (Body)"/>
              </a:rPr>
              <a:t>since 2000</a:t>
            </a:r>
            <a:r>
              <a:rPr lang="en-GB" sz="1700">
                <a:solidFill>
                  <a:srgbClr val="FF0000"/>
                </a:solidFill>
                <a:latin typeface="Calibri (Body)"/>
              </a:rPr>
              <a:t>.</a:t>
            </a:r>
            <a:endParaRPr lang="ro-RO" sz="1700">
              <a:solidFill>
                <a:srgbClr val="FF0000"/>
              </a:solidFill>
              <a:latin typeface="Calibri (Body)"/>
            </a:endParaRPr>
          </a:p>
          <a:p>
            <a:pPr marL="0" lvl="1" indent="39688">
              <a:buNone/>
            </a:pPr>
            <a:r>
              <a:rPr lang="ro-RO" sz="1700">
                <a:latin typeface="Calibri (Body)"/>
              </a:rPr>
              <a:t>(proprietăţile unei proprietăţi se aplică implicit la toate utilizările sale!)</a:t>
            </a:r>
          </a:p>
          <a:p>
            <a:pPr marL="0" lvl="1" indent="39688">
              <a:buNone/>
            </a:pPr>
            <a:endParaRPr lang="ro-RO" sz="1700" b="1" dirty="0">
              <a:solidFill>
                <a:srgbClr val="FF0000"/>
              </a:solidFill>
              <a:latin typeface="Calibri (Body)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35913" y="1461879"/>
            <a:ext cx="8882130" cy="1267764"/>
            <a:chOff x="-112700" y="107967"/>
            <a:chExt cx="4870846" cy="562663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-112700" y="107967"/>
              <a:ext cx="1257300" cy="2237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GB" sz="1300" b="1">
                  <a:effectLst/>
                  <a:latin typeface="Arial Narrow"/>
                  <a:ea typeface="Calibri"/>
                  <a:cs typeface="Times New Roman"/>
                </a:rPr>
                <a:t>Mary</a:t>
              </a:r>
              <a:endParaRPr lang="ro-RO" sz="13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7" name="AutoShape 383"/>
            <p:cNvCxnSpPr>
              <a:cxnSpLocks noChangeShapeType="1"/>
              <a:stCxn id="6" idx="6"/>
              <a:endCxn id="8" idx="2"/>
            </p:cNvCxnSpPr>
            <p:nvPr/>
          </p:nvCxnSpPr>
          <p:spPr bwMode="auto">
            <a:xfrm>
              <a:off x="1144600" y="219823"/>
              <a:ext cx="1487595" cy="1257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2632195" y="120539"/>
              <a:ext cx="1713731" cy="2237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GB" sz="1300" b="1">
                  <a:effectLst/>
                  <a:latin typeface="Arial Narrow"/>
                  <a:ea typeface="Calibri"/>
                  <a:cs typeface="Times New Roman"/>
                </a:rPr>
                <a:t>CompanyABC</a:t>
              </a:r>
              <a:endParaRPr lang="ro-RO" sz="13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1225808" y="215542"/>
              <a:ext cx="1248434" cy="17145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300" b="1">
                  <a:latin typeface="Arial Narrow"/>
                  <a:ea typeface="Calibri"/>
                  <a:cs typeface="Times New Roman"/>
                </a:rPr>
                <a:t>worksAt</a:t>
              </a:r>
              <a:endParaRPr lang="ro-RO" sz="1300" b="1" dirty="0"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10" name="AutoShape 383"/>
            <p:cNvCxnSpPr>
              <a:cxnSpLocks noChangeShapeType="1"/>
              <a:stCxn id="8" idx="4"/>
            </p:cNvCxnSpPr>
            <p:nvPr/>
          </p:nvCxnSpPr>
          <p:spPr bwMode="auto">
            <a:xfrm>
              <a:off x="3489061" y="344251"/>
              <a:ext cx="343670" cy="21596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3110956" y="327730"/>
              <a:ext cx="1647190" cy="3429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MD" sz="1300" b="1">
                  <a:latin typeface="Arial Narrow"/>
                  <a:ea typeface="Calibri"/>
                  <a:cs typeface="Times New Roman"/>
                </a:rPr>
                <a:t>since</a:t>
              </a:r>
              <a:endParaRPr lang="ro-RO" sz="1300" b="1" dirty="0">
                <a:latin typeface="Arial Narrow"/>
                <a:ea typeface="Calibri"/>
                <a:cs typeface="Times New Roman"/>
              </a:endParaRPr>
            </a:p>
          </p:txBody>
        </p:sp>
      </p:grp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229608" y="2511208"/>
            <a:ext cx="720080" cy="3037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300" b="1">
                <a:latin typeface="Arial Narrow"/>
                <a:ea typeface="Calibri"/>
                <a:cs typeface="Times New Roman"/>
              </a:rPr>
              <a:t>2000</a:t>
            </a:r>
            <a:endParaRPr lang="ro-RO" sz="1300" b="1" dirty="0">
              <a:effectLst/>
              <a:latin typeface="Arial Narrow"/>
              <a:ea typeface="Calibri"/>
              <a:cs typeface="Times New Roman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26614" y="3864045"/>
            <a:ext cx="8130435" cy="1376131"/>
            <a:chOff x="-112700" y="107967"/>
            <a:chExt cx="4458626" cy="610759"/>
          </a:xfrm>
        </p:grpSpPr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-112700" y="107967"/>
              <a:ext cx="1257300" cy="2237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GB" sz="1300" b="1">
                  <a:effectLst/>
                  <a:latin typeface="Arial Narrow"/>
                  <a:ea typeface="Calibri"/>
                  <a:cs typeface="Times New Roman"/>
                </a:rPr>
                <a:t>Mary</a:t>
              </a:r>
              <a:endParaRPr lang="ro-RO" sz="13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19" name="AutoShape 383"/>
            <p:cNvCxnSpPr>
              <a:cxnSpLocks noChangeShapeType="1"/>
              <a:stCxn id="18" idx="6"/>
              <a:endCxn id="20" idx="2"/>
            </p:cNvCxnSpPr>
            <p:nvPr/>
          </p:nvCxnSpPr>
          <p:spPr bwMode="auto">
            <a:xfrm>
              <a:off x="1144600" y="219823"/>
              <a:ext cx="1487595" cy="1257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2632195" y="120539"/>
              <a:ext cx="1713731" cy="2237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GB" sz="1300" b="1">
                  <a:effectLst/>
                  <a:latin typeface="Arial Narrow"/>
                  <a:ea typeface="Calibri"/>
                  <a:cs typeface="Times New Roman"/>
                </a:rPr>
                <a:t>CompanyABC</a:t>
              </a:r>
              <a:endParaRPr lang="ro-RO" sz="13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225808" y="215542"/>
              <a:ext cx="1248434" cy="171450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300" b="1">
                  <a:latin typeface="Arial Narrow"/>
                  <a:ea typeface="Calibri"/>
                  <a:cs typeface="Times New Roman"/>
                </a:rPr>
                <a:t>worksAt</a:t>
              </a:r>
              <a:endParaRPr lang="ro-RO" sz="1300" b="1" dirty="0"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22" name="AutoShape 383"/>
            <p:cNvCxnSpPr>
              <a:cxnSpLocks noChangeShapeType="1"/>
              <a:stCxn id="21" idx="4"/>
            </p:cNvCxnSpPr>
            <p:nvPr/>
          </p:nvCxnSpPr>
          <p:spPr bwMode="auto">
            <a:xfrm>
              <a:off x="1850025" y="386992"/>
              <a:ext cx="241826" cy="33173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1650647" y="367214"/>
              <a:ext cx="1647190" cy="3429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300" b="1">
                  <a:latin typeface="Arial Narrow"/>
                  <a:ea typeface="Calibri"/>
                  <a:cs typeface="Times New Roman"/>
                </a:rPr>
                <a:t>since</a:t>
              </a:r>
              <a:endParaRPr lang="ro-RO" sz="1300" b="1" dirty="0">
                <a:latin typeface="Arial Narrow"/>
                <a:ea typeface="Calibri"/>
                <a:cs typeface="Times New Roman"/>
              </a:endParaRPr>
            </a:p>
          </p:txBody>
        </p:sp>
      </p:grp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114438" y="5215738"/>
            <a:ext cx="792088" cy="36703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300" b="1">
                <a:effectLst/>
                <a:latin typeface="Arial Narrow"/>
                <a:ea typeface="Calibri"/>
                <a:cs typeface="Times New Roman"/>
              </a:rPr>
              <a:t>2000</a:t>
            </a:r>
            <a:endParaRPr lang="ro-RO" sz="1300" b="1" dirty="0">
              <a:effectLst/>
              <a:latin typeface="Arial Narrow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39731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ro-RO"/>
              <a:t>Soluţii pentru afirmații relative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5638800"/>
          </a:xfrm>
        </p:spPr>
        <p:txBody>
          <a:bodyPr>
            <a:noAutofit/>
          </a:bodyPr>
          <a:lstStyle/>
          <a:p>
            <a:pPr marL="39688" lvl="1" indent="0">
              <a:buNone/>
            </a:pPr>
            <a:endParaRPr lang="ro-RO" sz="1600" dirty="0">
              <a:latin typeface="Calibri (Body)"/>
            </a:endParaRPr>
          </a:p>
          <a:p>
            <a:pPr marL="39688" lvl="1" indent="0">
              <a:buNone/>
            </a:pPr>
            <a:r>
              <a:rPr lang="en-GB" sz="1600">
                <a:latin typeface="Calibri (Body)"/>
              </a:rPr>
              <a:t>Solu</a:t>
            </a:r>
            <a:r>
              <a:rPr lang="ro-RO" sz="1600">
                <a:latin typeface="Calibri (Body)"/>
              </a:rPr>
              <a:t>ția</a:t>
            </a:r>
            <a:r>
              <a:rPr lang="en-GB" sz="1600">
                <a:latin typeface="Calibri (Body)"/>
              </a:rPr>
              <a:t>1. </a:t>
            </a:r>
            <a:r>
              <a:rPr lang="ro-RO" sz="1600" b="1">
                <a:latin typeface="Calibri (Body)"/>
              </a:rPr>
              <a:t>Relații n-are </a:t>
            </a:r>
            <a:r>
              <a:rPr lang="ro-RO" sz="1600">
                <a:latin typeface="Calibri (Body)"/>
              </a:rPr>
              <a:t>(cu mai mult de 2 participanţi), modelate cu ajutorul unui nod anonim ce conectează laolaltă toţi participanţii, inclusiv proprietățile de relativizare (aici persoana, angajatorul, locaţia... ar putea fi şi altele):</a:t>
            </a:r>
          </a:p>
          <a:p>
            <a:pPr marL="0" lvl="1" indent="39688">
              <a:buNone/>
            </a:pPr>
            <a:endParaRPr lang="en-GB" sz="1600">
              <a:latin typeface="Calibri (Body)"/>
            </a:endParaRPr>
          </a:p>
          <a:p>
            <a:pPr marL="0" lvl="1" indent="39688">
              <a:buNone/>
            </a:pPr>
            <a:endParaRPr lang="en-GB" sz="1600">
              <a:latin typeface="Calibri (Body)"/>
            </a:endParaRPr>
          </a:p>
          <a:p>
            <a:pPr marL="0" lvl="1" indent="39688">
              <a:buNone/>
            </a:pPr>
            <a:endParaRPr lang="en-GB" sz="1600">
              <a:latin typeface="Calibri (Body)"/>
            </a:endParaRPr>
          </a:p>
          <a:p>
            <a:pPr marL="0" lvl="1" indent="39688">
              <a:buNone/>
            </a:pPr>
            <a:endParaRPr lang="en-GB" sz="1600">
              <a:latin typeface="Calibri (Body)"/>
            </a:endParaRPr>
          </a:p>
          <a:p>
            <a:pPr marL="0" lvl="1" indent="39688">
              <a:buNone/>
            </a:pPr>
            <a:endParaRPr lang="ro-RO" sz="1600">
              <a:latin typeface="Calibri (Body)"/>
            </a:endParaRPr>
          </a:p>
          <a:p>
            <a:pPr marL="0" lvl="1" indent="39688">
              <a:buNone/>
            </a:pPr>
            <a:endParaRPr lang="en-GB" sz="1600">
              <a:latin typeface="Calibri (Body)"/>
            </a:endParaRPr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1728373" y="2431876"/>
            <a:ext cx="6186835" cy="2203001"/>
            <a:chOff x="1832" y="7344"/>
            <a:chExt cx="4430" cy="1571"/>
          </a:xfrm>
        </p:grpSpPr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4019" y="8603"/>
              <a:ext cx="2160" cy="3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GB" sz="1300" b="1">
                  <a:effectLst/>
                  <a:latin typeface="Arial Narrow"/>
                  <a:ea typeface="Calibri"/>
                  <a:cs typeface="Times New Roman"/>
                </a:rPr>
                <a:t>CompanyABC</a:t>
              </a:r>
              <a:endParaRPr lang="ro-RO" sz="1300" b="1" dirty="0">
                <a:effectLst/>
                <a:latin typeface="Arial Narrow"/>
                <a:ea typeface="Calibri"/>
                <a:cs typeface="Times New Roman"/>
              </a:endParaRPr>
            </a:p>
            <a:p>
              <a:pPr>
                <a:spcAft>
                  <a:spcPts val="0"/>
                </a:spcAft>
              </a:pPr>
              <a:r>
                <a:rPr lang="ro-RO" sz="1300" b="1" dirty="0">
                  <a:effectLst/>
                  <a:latin typeface="Arial Narrow"/>
                  <a:ea typeface="Calibri"/>
                  <a:cs typeface="Times New Roman"/>
                </a:rPr>
                <a:t> </a:t>
              </a: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2677" y="7344"/>
              <a:ext cx="2180" cy="27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300" b="1">
                  <a:effectLst/>
                  <a:latin typeface="Arial Narrow"/>
                  <a:ea typeface="Calibri"/>
                  <a:cs typeface="Times New Roman"/>
                </a:rPr>
                <a:t>Mary</a:t>
              </a:r>
              <a:endParaRPr lang="ro-RO" sz="13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497" y="7858"/>
              <a:ext cx="1980" cy="27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300" b="1">
                  <a:effectLst/>
                  <a:latin typeface="Arial Narrow"/>
                  <a:ea typeface="Calibri"/>
                  <a:cs typeface="Times New Roman"/>
                </a:rPr>
                <a:t>_:</a:t>
              </a:r>
              <a:r>
                <a:rPr lang="en-US" sz="1300" b="1">
                  <a:effectLst/>
                  <a:latin typeface="Arial Narrow"/>
                  <a:ea typeface="Calibri"/>
                  <a:cs typeface="Times New Roman"/>
                </a:rPr>
                <a:t>workRelation</a:t>
              </a:r>
              <a:endParaRPr lang="ro-RO" sz="13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1832" y="7955"/>
              <a:ext cx="2360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300" b="1">
                  <a:effectLst/>
                  <a:latin typeface="Arial Narrow"/>
                  <a:ea typeface="Calibri"/>
                  <a:cs typeface="Times New Roman"/>
                </a:rPr>
                <a:t>since</a:t>
              </a:r>
              <a:endParaRPr lang="ro-RO" sz="13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3241" y="7536"/>
              <a:ext cx="259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300" b="1">
                  <a:latin typeface="Arial Narrow"/>
                  <a:ea typeface="Calibri"/>
                  <a:cs typeface="Times New Roman"/>
                </a:rPr>
                <a:t>worker</a:t>
              </a:r>
              <a:endParaRPr lang="ro-RO" sz="13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19" name="AutoShape 332"/>
            <p:cNvCxnSpPr>
              <a:cxnSpLocks noChangeShapeType="1"/>
              <a:stCxn id="16" idx="0"/>
            </p:cNvCxnSpPr>
            <p:nvPr/>
          </p:nvCxnSpPr>
          <p:spPr bwMode="auto">
            <a:xfrm flipV="1">
              <a:off x="3487" y="7614"/>
              <a:ext cx="110" cy="24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333"/>
            <p:cNvCxnSpPr>
              <a:cxnSpLocks noChangeShapeType="1"/>
              <a:stCxn id="16" idx="4"/>
            </p:cNvCxnSpPr>
            <p:nvPr/>
          </p:nvCxnSpPr>
          <p:spPr bwMode="auto">
            <a:xfrm flipH="1">
              <a:off x="2188" y="8128"/>
              <a:ext cx="1299" cy="15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335"/>
            <p:cNvCxnSpPr>
              <a:cxnSpLocks noChangeShapeType="1"/>
              <a:stCxn id="16" idx="4"/>
              <a:endCxn id="14" idx="0"/>
            </p:cNvCxnSpPr>
            <p:nvPr/>
          </p:nvCxnSpPr>
          <p:spPr bwMode="auto">
            <a:xfrm>
              <a:off x="3487" y="8128"/>
              <a:ext cx="1612" cy="4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3742" y="8125"/>
              <a:ext cx="2520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300" b="1">
                  <a:effectLst/>
                  <a:latin typeface="Arial Narrow"/>
                  <a:ea typeface="Calibri"/>
                  <a:cs typeface="Times New Roman"/>
                </a:rPr>
                <a:t>employer</a:t>
              </a:r>
              <a:endParaRPr lang="ro-RO" sz="13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</p:grp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665236" y="3702233"/>
            <a:ext cx="560318" cy="4519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300" b="1">
                <a:effectLst/>
                <a:latin typeface="Arial Narrow"/>
                <a:ea typeface="Calibri"/>
                <a:cs typeface="Times New Roman"/>
              </a:rPr>
              <a:t>2000</a:t>
            </a:r>
            <a:endParaRPr lang="ro-RO" sz="1300" b="1" dirty="0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5598532"/>
            <a:ext cx="533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[:</a:t>
            </a:r>
            <a:r>
              <a:rPr lang="en-GB" dirty="0">
                <a:solidFill>
                  <a:srgbClr val="FF0000"/>
                </a:solidFill>
              </a:rPr>
              <a:t>worker :Mary; :employer :</a:t>
            </a:r>
            <a:r>
              <a:rPr lang="en-GB" dirty="0" err="1">
                <a:solidFill>
                  <a:srgbClr val="FF0000"/>
                </a:solidFill>
              </a:rPr>
              <a:t>CompanyABC</a:t>
            </a:r>
            <a:r>
              <a:rPr lang="en-GB">
                <a:solidFill>
                  <a:srgbClr val="FF0000"/>
                </a:solidFill>
              </a:rPr>
              <a:t>; :</a:t>
            </a:r>
            <a:r>
              <a:rPr lang="ro-MD">
                <a:solidFill>
                  <a:srgbClr val="FF0000"/>
                </a:solidFill>
              </a:rPr>
              <a:t>since</a:t>
            </a:r>
            <a:r>
              <a:rPr lang="en-GB">
                <a:solidFill>
                  <a:srgbClr val="FF0000"/>
                </a:solidFill>
              </a:rPr>
              <a:t> </a:t>
            </a:r>
            <a:r>
              <a:rPr lang="ro-MD">
                <a:solidFill>
                  <a:srgbClr val="FF0000"/>
                </a:solidFill>
              </a:rPr>
              <a:t>2000</a:t>
            </a:r>
            <a:r>
              <a:rPr lang="en-GB">
                <a:solidFill>
                  <a:srgbClr val="FF0000"/>
                </a:solidFill>
              </a:rPr>
              <a:t>].</a:t>
            </a:r>
            <a:endParaRPr lang="de-AT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7346" y="5229200"/>
            <a:ext cx="79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Turtle: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085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5A783-7AA5-415A-BF19-86CC78CC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US"/>
              <a:t>Viitorul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BC1CAC-C25F-4D61-90A5-17BDA2747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7323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ro-MD" sz="2000"/>
              <a:t>= integrarea mai multor tehnologii care există deja:</a:t>
            </a:r>
            <a:endParaRPr lang="en-US" sz="2000"/>
          </a:p>
          <a:p>
            <a:r>
              <a:rPr lang="ro-MD" sz="2000" i="1"/>
              <a:t>knowledge graphs, </a:t>
            </a:r>
            <a:endParaRPr lang="en-US" sz="2000" i="1"/>
          </a:p>
          <a:p>
            <a:r>
              <a:rPr lang="en-US" sz="2000" i="1"/>
              <a:t>c</a:t>
            </a:r>
            <a:r>
              <a:rPr lang="ro-MD" sz="2000" i="1"/>
              <a:t>hatbots</a:t>
            </a:r>
            <a:r>
              <a:rPr lang="en-US" sz="2000" i="1"/>
              <a:t> (NLP, NLU)</a:t>
            </a:r>
            <a:r>
              <a:rPr lang="ro-MD" sz="2000" i="1"/>
              <a:t>, </a:t>
            </a:r>
            <a:endParaRPr lang="en-US" sz="2000" i="1"/>
          </a:p>
          <a:p>
            <a:r>
              <a:rPr lang="ro-MD" sz="2000" i="1"/>
              <a:t>IoT,</a:t>
            </a:r>
            <a:endParaRPr lang="en-US" sz="2000" i="1"/>
          </a:p>
          <a:p>
            <a:r>
              <a:rPr lang="ro-MD" sz="2000" i="1"/>
              <a:t>process automation,</a:t>
            </a:r>
            <a:endParaRPr lang="en-US" sz="2000" i="1"/>
          </a:p>
          <a:p>
            <a:r>
              <a:rPr lang="ro-MD" sz="2000" i="1"/>
              <a:t>deep learning,</a:t>
            </a:r>
            <a:endParaRPr lang="en-US" sz="2000" i="1"/>
          </a:p>
          <a:p>
            <a:r>
              <a:rPr lang="ro-MD" sz="2000"/>
              <a:t>etc.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… </a:t>
            </a:r>
            <a:r>
              <a:rPr lang="ro-MD" sz="2000"/>
              <a:t>dar sunt rareori îmbinate, developerii având </a:t>
            </a:r>
            <a:r>
              <a:rPr lang="en-US" sz="2000"/>
              <a:t>tendin</a:t>
            </a:r>
            <a:r>
              <a:rPr lang="ro-MD" sz="2000"/>
              <a:t>ța să se </a:t>
            </a:r>
            <a:r>
              <a:rPr lang="en-US" sz="2000"/>
              <a:t>"</a:t>
            </a:r>
            <a:r>
              <a:rPr lang="ro-MD" sz="2000"/>
              <a:t>autoizoleze</a:t>
            </a:r>
            <a:r>
              <a:rPr lang="en-US" sz="2000"/>
              <a:t>"</a:t>
            </a:r>
            <a:r>
              <a:rPr lang="ro-MD" sz="2000"/>
              <a:t> într-o tehnologie preferată, ca pretext pentru a se opri din învățare</a:t>
            </a:r>
            <a:r>
              <a:rPr lang="en-US" sz="2000"/>
              <a:t> </a:t>
            </a:r>
            <a:endParaRPr lang="ro-MD" sz="2000"/>
          </a:p>
          <a:p>
            <a:pPr marL="0" indent="0">
              <a:buNone/>
            </a:pPr>
            <a:r>
              <a:rPr lang="en-US" sz="2000"/>
              <a:t>(</a:t>
            </a:r>
            <a:r>
              <a:rPr lang="en-US" sz="2000" i="1"/>
              <a:t>"eu sunt programator React, nu m</a:t>
            </a:r>
            <a:r>
              <a:rPr lang="ro-MD" sz="2000" i="1"/>
              <a:t>ă interesează nimic altceva!</a:t>
            </a:r>
            <a:r>
              <a:rPr lang="en-US" sz="2000" i="1"/>
              <a:t>"</a:t>
            </a:r>
            <a:r>
              <a:rPr lang="ro-MD" sz="200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70638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ro-RO"/>
              <a:t>Soluţii pentru afirmații relative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6792"/>
            <a:ext cx="9144000" cy="5134744"/>
          </a:xfrm>
        </p:spPr>
        <p:txBody>
          <a:bodyPr>
            <a:noAutofit/>
          </a:bodyPr>
          <a:lstStyle/>
          <a:p>
            <a:pPr marL="0" lvl="1" indent="39688">
              <a:buNone/>
            </a:pPr>
            <a:r>
              <a:rPr lang="en-GB" sz="1600">
                <a:latin typeface="Calibri (Body)"/>
              </a:rPr>
              <a:t>Solu</a:t>
            </a:r>
            <a:r>
              <a:rPr lang="ro-RO" sz="1600">
                <a:latin typeface="Calibri (Body)"/>
              </a:rPr>
              <a:t>ția</a:t>
            </a:r>
            <a:r>
              <a:rPr lang="en-GB" sz="1600">
                <a:latin typeface="Calibri (Body)"/>
              </a:rPr>
              <a:t>2. </a:t>
            </a:r>
            <a:r>
              <a:rPr lang="ro-RO" sz="1600" b="1">
                <a:latin typeface="Calibri (Body)"/>
              </a:rPr>
              <a:t>Reificarea</a:t>
            </a:r>
            <a:r>
              <a:rPr lang="ro-RO" sz="1600">
                <a:latin typeface="Calibri (Body)"/>
              </a:rPr>
              <a:t> ("afirmaţii despre afirmaţii"): seamănă cu relaţiile n-are, dar foloseşte termeni standardizaţi pentru a descompune afirmaţia despre care se fac afirmaţii.</a:t>
            </a:r>
            <a:endParaRPr lang="ro-RO" sz="1600" dirty="0">
              <a:latin typeface="Calibri (Body)"/>
            </a:endParaRPr>
          </a:p>
        </p:txBody>
      </p: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331640" y="2874340"/>
            <a:ext cx="6988470" cy="2468033"/>
            <a:chOff x="1636" y="7453"/>
            <a:chExt cx="5004" cy="1760"/>
          </a:xfrm>
        </p:grpSpPr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2677" y="8901"/>
              <a:ext cx="2160" cy="31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GB" sz="1300" b="1">
                  <a:effectLst/>
                  <a:latin typeface="Arial Narrow"/>
                  <a:ea typeface="Calibri"/>
                  <a:cs typeface="Times New Roman"/>
                </a:rPr>
                <a:t>worksAt</a:t>
              </a:r>
              <a:endParaRPr lang="ro-RO" sz="1300" b="1" dirty="0">
                <a:effectLst/>
                <a:latin typeface="Arial Narrow"/>
                <a:ea typeface="Calibri"/>
                <a:cs typeface="Times New Roman"/>
              </a:endParaRPr>
            </a:p>
            <a:p>
              <a:pPr>
                <a:spcAft>
                  <a:spcPts val="0"/>
                </a:spcAft>
              </a:pPr>
              <a:r>
                <a:rPr lang="ro-RO" sz="1300" b="1" dirty="0">
                  <a:effectLst/>
                  <a:latin typeface="Arial Narrow"/>
                  <a:ea typeface="Calibri"/>
                  <a:cs typeface="Times New Roman"/>
                </a:rPr>
                <a:t> 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4435" y="7459"/>
              <a:ext cx="371" cy="27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300" b="1">
                  <a:effectLst/>
                  <a:latin typeface="Arial Narrow"/>
                  <a:ea typeface="Calibri"/>
                  <a:cs typeface="Times New Roman"/>
                </a:rPr>
                <a:t>2000</a:t>
              </a:r>
              <a:endParaRPr lang="ro-RO" sz="13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2497" y="7858"/>
              <a:ext cx="1980" cy="27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300" b="1">
                  <a:effectLst/>
                  <a:latin typeface="Arial Narrow"/>
                  <a:ea typeface="Calibri"/>
                  <a:cs typeface="Times New Roman"/>
                </a:rPr>
                <a:t>_:x</a:t>
              </a: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1753" y="8117"/>
              <a:ext cx="2360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300" b="1">
                  <a:solidFill>
                    <a:srgbClr val="FF0000"/>
                  </a:solidFill>
                  <a:latin typeface="Arial Narrow"/>
                  <a:ea typeface="Calibri"/>
                  <a:cs typeface="Times New Roman"/>
                </a:rPr>
                <a:t>r</a:t>
              </a:r>
              <a:r>
                <a:rPr lang="ro-RO" sz="1300" b="1">
                  <a:solidFill>
                    <a:srgbClr val="FF0000"/>
                  </a:solidFill>
                  <a:effectLst/>
                  <a:latin typeface="Arial Narrow"/>
                  <a:ea typeface="Calibri"/>
                  <a:cs typeface="Times New Roman"/>
                </a:rPr>
                <a:t>df:subject</a:t>
              </a: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3534" y="7588"/>
              <a:ext cx="259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MD" sz="1300" b="1">
                  <a:effectLst/>
                  <a:latin typeface="Arial Narrow"/>
                  <a:ea typeface="Calibri"/>
                  <a:cs typeface="Times New Roman"/>
                </a:rPr>
                <a:t>since</a:t>
              </a:r>
              <a:endParaRPr lang="ro-RO" sz="13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36" name="AutoShape 332"/>
            <p:cNvCxnSpPr>
              <a:cxnSpLocks noChangeShapeType="1"/>
              <a:stCxn id="33" idx="0"/>
            </p:cNvCxnSpPr>
            <p:nvPr/>
          </p:nvCxnSpPr>
          <p:spPr bwMode="auto">
            <a:xfrm flipV="1">
              <a:off x="3487" y="7594"/>
              <a:ext cx="948" cy="26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AutoShape 333"/>
            <p:cNvCxnSpPr>
              <a:cxnSpLocks noChangeShapeType="1"/>
            </p:cNvCxnSpPr>
            <p:nvPr/>
          </p:nvCxnSpPr>
          <p:spPr bwMode="auto">
            <a:xfrm flipH="1">
              <a:off x="2248" y="8125"/>
              <a:ext cx="1080" cy="36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335"/>
            <p:cNvCxnSpPr>
              <a:cxnSpLocks noChangeShapeType="1"/>
            </p:cNvCxnSpPr>
            <p:nvPr/>
          </p:nvCxnSpPr>
          <p:spPr bwMode="auto">
            <a:xfrm>
              <a:off x="3351" y="8128"/>
              <a:ext cx="246" cy="73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2994" y="8451"/>
              <a:ext cx="2520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300" b="1">
                  <a:solidFill>
                    <a:srgbClr val="FF0000"/>
                  </a:solidFill>
                  <a:latin typeface="Arial Narrow"/>
                  <a:ea typeface="Calibri"/>
                  <a:cs typeface="Times New Roman"/>
                </a:rPr>
                <a:t>r</a:t>
              </a:r>
              <a:r>
                <a:rPr lang="ro-RO" sz="1300" b="1">
                  <a:solidFill>
                    <a:srgbClr val="FF0000"/>
                  </a:solidFill>
                  <a:effectLst/>
                  <a:latin typeface="Arial Narrow"/>
                  <a:ea typeface="Calibri"/>
                  <a:cs typeface="Times New Roman"/>
                </a:rPr>
                <a:t>df:predicate</a:t>
              </a: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4477" y="8541"/>
              <a:ext cx="2163" cy="36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GB" sz="1300" b="1">
                  <a:effectLst/>
                  <a:latin typeface="Arial Narrow"/>
                  <a:ea typeface="Calibri"/>
                  <a:cs typeface="Times New Roman"/>
                </a:rPr>
                <a:t>CompanyABC</a:t>
              </a:r>
              <a:endParaRPr lang="ro-RO" sz="1300" b="1" dirty="0">
                <a:effectLst/>
                <a:latin typeface="Arial Narrow"/>
                <a:ea typeface="Calibri"/>
                <a:cs typeface="Times New Roman"/>
              </a:endParaRPr>
            </a:p>
            <a:p>
              <a:pPr>
                <a:spcAft>
                  <a:spcPts val="0"/>
                </a:spcAft>
              </a:pPr>
              <a:r>
                <a:rPr lang="ro-RO" sz="1300" b="1" dirty="0">
                  <a:effectLst/>
                  <a:latin typeface="Arial Narrow"/>
                  <a:ea typeface="Calibri"/>
                  <a:cs typeface="Times New Roman"/>
                </a:rPr>
                <a:t> </a:t>
              </a:r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>
              <a:off x="3825" y="8181"/>
              <a:ext cx="2343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300" b="1">
                  <a:solidFill>
                    <a:srgbClr val="FF0000"/>
                  </a:solidFill>
                  <a:latin typeface="Arial Narrow"/>
                  <a:ea typeface="Calibri"/>
                  <a:cs typeface="Times New Roman"/>
                </a:rPr>
                <a:t>r</a:t>
              </a:r>
              <a:r>
                <a:rPr lang="ro-RO" sz="1300" b="1">
                  <a:solidFill>
                    <a:srgbClr val="FF0000"/>
                  </a:solidFill>
                  <a:effectLst/>
                  <a:latin typeface="Arial Narrow"/>
                  <a:ea typeface="Calibri"/>
                  <a:cs typeface="Times New Roman"/>
                </a:rPr>
                <a:t>df:object</a:t>
              </a:r>
            </a:p>
          </p:txBody>
        </p:sp>
        <p:cxnSp>
          <p:nvCxnSpPr>
            <p:cNvPr id="42" name="AutoShape 340"/>
            <p:cNvCxnSpPr>
              <a:cxnSpLocks noChangeShapeType="1"/>
            </p:cNvCxnSpPr>
            <p:nvPr/>
          </p:nvCxnSpPr>
          <p:spPr bwMode="auto">
            <a:xfrm>
              <a:off x="3397" y="8133"/>
              <a:ext cx="1440" cy="44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>
              <a:off x="1636" y="7453"/>
              <a:ext cx="259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300" b="1">
                  <a:solidFill>
                    <a:srgbClr val="FF0000"/>
                  </a:solidFill>
                  <a:latin typeface="Arial Narrow"/>
                  <a:ea typeface="Calibri"/>
                  <a:cs typeface="Times New Roman"/>
                </a:rPr>
                <a:t>r</a:t>
              </a:r>
              <a:r>
                <a:rPr lang="ro-RO" sz="1300" b="1">
                  <a:solidFill>
                    <a:srgbClr val="FF0000"/>
                  </a:solidFill>
                  <a:effectLst/>
                  <a:latin typeface="Arial Narrow"/>
                  <a:ea typeface="Calibri"/>
                  <a:cs typeface="Times New Roman"/>
                </a:rPr>
                <a:t>df:type</a:t>
              </a:r>
            </a:p>
          </p:txBody>
        </p:sp>
      </p:grp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710162" y="4341319"/>
            <a:ext cx="3016606" cy="43751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300" b="1">
                <a:effectLst/>
                <a:latin typeface="Arial Narrow"/>
                <a:ea typeface="Calibri"/>
                <a:cs typeface="Times New Roman"/>
              </a:rPr>
              <a:t>Mary</a:t>
            </a:r>
            <a:endParaRPr lang="ro-RO" sz="1300" b="1" dirty="0">
              <a:effectLst/>
              <a:latin typeface="Arial Narrow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ro-RO" sz="1300" b="1" dirty="0">
                <a:effectLst/>
                <a:latin typeface="Arial Narrow"/>
                <a:ea typeface="Calibri"/>
                <a:cs typeface="Times New Roman"/>
              </a:rPr>
              <a:t> </a:t>
            </a:r>
          </a:p>
        </p:txBody>
      </p:sp>
      <p:sp>
        <p:nvSpPr>
          <p:cNvPr id="43" name="Oval 42"/>
          <p:cNvSpPr>
            <a:spLocks noChangeArrowheads="1"/>
          </p:cNvSpPr>
          <p:nvPr/>
        </p:nvSpPr>
        <p:spPr bwMode="auto">
          <a:xfrm>
            <a:off x="526685" y="2511754"/>
            <a:ext cx="3044538" cy="37861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300" b="1">
                <a:solidFill>
                  <a:srgbClr val="FF0000"/>
                </a:solidFill>
                <a:latin typeface="Arial Narrow"/>
                <a:ea typeface="Calibri"/>
                <a:cs typeface="Times New Roman"/>
              </a:rPr>
              <a:t>r</a:t>
            </a:r>
            <a:r>
              <a:rPr lang="ro-RO" sz="1300" b="1">
                <a:solidFill>
                  <a:srgbClr val="FF0000"/>
                </a:solidFill>
                <a:effectLst/>
                <a:latin typeface="Arial Narrow"/>
                <a:ea typeface="Calibri"/>
                <a:cs typeface="Times New Roman"/>
              </a:rPr>
              <a:t>df:Statement</a:t>
            </a:r>
          </a:p>
        </p:txBody>
      </p:sp>
      <p:cxnSp>
        <p:nvCxnSpPr>
          <p:cNvPr id="45" name="AutoShape 332"/>
          <p:cNvCxnSpPr>
            <a:cxnSpLocks noChangeShapeType="1"/>
            <a:stCxn id="33" idx="0"/>
            <a:endCxn id="43" idx="4"/>
          </p:cNvCxnSpPr>
          <p:nvPr/>
        </p:nvCxnSpPr>
        <p:spPr bwMode="auto">
          <a:xfrm flipH="1" flipV="1">
            <a:off x="2048954" y="2890373"/>
            <a:ext cx="1867749" cy="55189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TextBox 45"/>
          <p:cNvSpPr txBox="1"/>
          <p:nvPr/>
        </p:nvSpPr>
        <p:spPr>
          <a:xfrm>
            <a:off x="145880" y="5479943"/>
            <a:ext cx="82957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rgbClr val="FF0000"/>
                </a:solidFill>
              </a:rPr>
              <a:t>[</a:t>
            </a:r>
            <a:r>
              <a:rPr lang="en-GB" sz="1600" dirty="0">
                <a:solidFill>
                  <a:srgbClr val="FF0000"/>
                </a:solidFill>
              </a:rPr>
              <a:t>a </a:t>
            </a:r>
            <a:r>
              <a:rPr lang="en-GB" sz="1600" dirty="0" err="1">
                <a:solidFill>
                  <a:srgbClr val="FF0000"/>
                </a:solidFill>
              </a:rPr>
              <a:t>rdf:Statement</a:t>
            </a:r>
            <a:r>
              <a:rPr lang="en-GB" sz="1600" dirty="0">
                <a:solidFill>
                  <a:srgbClr val="FF0000"/>
                </a:solidFill>
              </a:rPr>
              <a:t>; </a:t>
            </a:r>
            <a:r>
              <a:rPr lang="en-GB" sz="1600" dirty="0" err="1">
                <a:solidFill>
                  <a:srgbClr val="FF0000"/>
                </a:solidFill>
              </a:rPr>
              <a:t>rdf:subject</a:t>
            </a:r>
            <a:r>
              <a:rPr lang="en-GB" sz="1600" dirty="0">
                <a:solidFill>
                  <a:srgbClr val="FF0000"/>
                </a:solidFill>
              </a:rPr>
              <a:t> :Mary; </a:t>
            </a:r>
            <a:r>
              <a:rPr lang="en-GB" sz="1600" dirty="0" err="1">
                <a:solidFill>
                  <a:srgbClr val="FF0000"/>
                </a:solidFill>
              </a:rPr>
              <a:t>rdf:predicate</a:t>
            </a:r>
            <a:r>
              <a:rPr lang="en-GB" sz="1600" dirty="0">
                <a:solidFill>
                  <a:srgbClr val="FF0000"/>
                </a:solidFill>
              </a:rPr>
              <a:t> :</a:t>
            </a:r>
            <a:r>
              <a:rPr lang="en-GB" sz="1600" dirty="0" err="1">
                <a:solidFill>
                  <a:srgbClr val="FF0000"/>
                </a:solidFill>
              </a:rPr>
              <a:t>worksAt</a:t>
            </a:r>
            <a:r>
              <a:rPr lang="en-GB" sz="1600" dirty="0">
                <a:solidFill>
                  <a:srgbClr val="FF0000"/>
                </a:solidFill>
              </a:rPr>
              <a:t>; </a:t>
            </a:r>
            <a:r>
              <a:rPr lang="en-GB" sz="1600" dirty="0" err="1">
                <a:solidFill>
                  <a:srgbClr val="FF0000"/>
                </a:solidFill>
              </a:rPr>
              <a:t>rdf:object</a:t>
            </a:r>
            <a:r>
              <a:rPr lang="en-GB" sz="1600" dirty="0">
                <a:solidFill>
                  <a:srgbClr val="FF0000"/>
                </a:solidFill>
              </a:rPr>
              <a:t> :</a:t>
            </a:r>
            <a:r>
              <a:rPr lang="en-GB" sz="1600" dirty="0" err="1">
                <a:solidFill>
                  <a:srgbClr val="FF0000"/>
                </a:solidFill>
              </a:rPr>
              <a:t>CompanyABC</a:t>
            </a:r>
            <a:r>
              <a:rPr lang="en-GB" sz="1600">
                <a:solidFill>
                  <a:srgbClr val="FF0000"/>
                </a:solidFill>
              </a:rPr>
              <a:t>; :</a:t>
            </a:r>
            <a:r>
              <a:rPr lang="ro-MD" sz="1600">
                <a:solidFill>
                  <a:srgbClr val="FF0000"/>
                </a:solidFill>
              </a:rPr>
              <a:t>since</a:t>
            </a:r>
            <a:r>
              <a:rPr lang="en-GB" sz="1600">
                <a:solidFill>
                  <a:srgbClr val="FF0000"/>
                </a:solidFill>
              </a:rPr>
              <a:t> </a:t>
            </a:r>
            <a:r>
              <a:rPr lang="ro-MD" sz="1600">
                <a:solidFill>
                  <a:srgbClr val="FF0000"/>
                </a:solidFill>
              </a:rPr>
              <a:t>2000</a:t>
            </a:r>
            <a:r>
              <a:rPr lang="en-GB" sz="1600">
                <a:solidFill>
                  <a:srgbClr val="FF0000"/>
                </a:solidFill>
              </a:rPr>
              <a:t>]</a:t>
            </a:r>
            <a:endParaRPr lang="ro-MD" sz="1600">
              <a:solidFill>
                <a:srgbClr val="FF0000"/>
              </a:solidFill>
            </a:endParaRPr>
          </a:p>
          <a:p>
            <a:endParaRPr lang="ro-MD" sz="1600"/>
          </a:p>
          <a:p>
            <a:r>
              <a:rPr lang="ro-MD" sz="1600"/>
              <a:t>Sau (doar </a:t>
            </a:r>
            <a:r>
              <a:rPr lang="en-US" sz="1600"/>
              <a:t>pe</a:t>
            </a:r>
            <a:r>
              <a:rPr lang="ro-MD" sz="1600"/>
              <a:t> serverele ce suportă </a:t>
            </a:r>
            <a:r>
              <a:rPr lang="ro-MD" sz="1600" b="1"/>
              <a:t>extensia sintactică RDF-star</a:t>
            </a:r>
            <a:r>
              <a:rPr lang="en-US" sz="1600"/>
              <a:t>, deocamdat</a:t>
            </a:r>
            <a:r>
              <a:rPr lang="ro-MD" sz="1600"/>
              <a:t>ă nestandardizată):</a:t>
            </a:r>
          </a:p>
          <a:p>
            <a:r>
              <a:rPr lang="en-US" sz="1600">
                <a:solidFill>
                  <a:srgbClr val="FF0000"/>
                </a:solidFill>
              </a:rPr>
              <a:t>&lt;&lt; :Mary :worksAt :CompanyABC &gt;&gt; :since 2000.</a:t>
            </a:r>
            <a:endParaRPr lang="de-AT" sz="16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5880" y="5226492"/>
            <a:ext cx="79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Turtle: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2402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ro-RO"/>
              <a:t>Soluţii pentru afirmații relative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036496" cy="2011107"/>
          </a:xfrm>
        </p:spPr>
        <p:txBody>
          <a:bodyPr>
            <a:noAutofit/>
          </a:bodyPr>
          <a:lstStyle/>
          <a:p>
            <a:pPr marL="93663" lvl="1" indent="0">
              <a:buNone/>
            </a:pPr>
            <a:r>
              <a:rPr lang="en-GB" sz="1600">
                <a:latin typeface="Calibri (Body)"/>
              </a:rPr>
              <a:t>Solu</a:t>
            </a:r>
            <a:r>
              <a:rPr lang="ro-RO" sz="1600">
                <a:latin typeface="Calibri (Body)"/>
              </a:rPr>
              <a:t>ția</a:t>
            </a:r>
            <a:r>
              <a:rPr lang="en-GB" sz="1600">
                <a:latin typeface="Calibri (Body)"/>
              </a:rPr>
              <a:t>3. </a:t>
            </a:r>
            <a:r>
              <a:rPr lang="ro-RO" sz="1600" b="1">
                <a:latin typeface="Calibri (Body)"/>
              </a:rPr>
              <a:t>Grafurile identificate</a:t>
            </a:r>
            <a:r>
              <a:rPr lang="ro-RO" sz="1600">
                <a:latin typeface="Calibri (Body)"/>
              </a:rPr>
              <a:t> permit gruparea de afirmaţii într-un graf ce va căpăta apoi proprietăți valabile pentru tot ce se spune în acel graf</a:t>
            </a:r>
          </a:p>
          <a:p>
            <a:pPr marL="379413" lvl="1"/>
            <a:r>
              <a:rPr lang="ro-MD" sz="1600" b="1">
                <a:latin typeface="Calibri (Body)"/>
              </a:rPr>
              <a:t>are rost dacă știm că am putea acumula mai multe afirmații supuse aceleiași relativizări </a:t>
            </a:r>
            <a:r>
              <a:rPr lang="ro-MD" sz="1600">
                <a:latin typeface="Calibri (Body)"/>
              </a:rPr>
              <a:t>(ex. un graf cu afirmații false, un graf cu afirmații subiective etc.)</a:t>
            </a:r>
            <a:endParaRPr lang="en-US" sz="1600">
              <a:latin typeface="Calibri (Body)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114671" y="3165094"/>
            <a:ext cx="6224274" cy="1743592"/>
            <a:chOff x="2149" y="1457"/>
            <a:chExt cx="5564" cy="833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3397" y="1750"/>
              <a:ext cx="2594" cy="5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>
                  <a:latin typeface="Arial Narrow"/>
                  <a:ea typeface="Calibri"/>
                  <a:cs typeface="Times New Roman"/>
                </a:rPr>
                <a:t>worksAt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2149" y="1830"/>
              <a:ext cx="1788" cy="2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>
                  <a:effectLst/>
                  <a:latin typeface="Arial Narrow"/>
                  <a:ea typeface="Calibri"/>
                  <a:cs typeface="Times New Roman"/>
                </a:rPr>
                <a:t>Mary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9" name="AutoShape 11"/>
            <p:cNvCxnSpPr>
              <a:cxnSpLocks noChangeShapeType="1"/>
              <a:stCxn id="7" idx="6"/>
              <a:endCxn id="11" idx="2"/>
            </p:cNvCxnSpPr>
            <p:nvPr/>
          </p:nvCxnSpPr>
          <p:spPr bwMode="auto">
            <a:xfrm>
              <a:off x="3937" y="1975"/>
              <a:ext cx="1437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374" y="1830"/>
              <a:ext cx="2339" cy="2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>
                  <a:effectLst/>
                  <a:latin typeface="Arial Narrow"/>
                  <a:ea typeface="Calibri"/>
                  <a:cs typeface="Times New Roman"/>
                </a:rPr>
                <a:t>CompanyABC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>
              <a:off x="2500" y="1457"/>
              <a:ext cx="259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i="1" u="sng" dirty="0">
                  <a:effectLst/>
                  <a:latin typeface="Arial Narrow"/>
                  <a:ea typeface="Calibri"/>
                  <a:cs typeface="Times New Roman"/>
                </a:rPr>
                <a:t>http://buchmann.</a:t>
              </a:r>
              <a:r>
                <a:rPr lang="ro-RO" sz="1200" b="1" i="1" u="sng">
                  <a:effectLst/>
                  <a:latin typeface="Arial Narrow"/>
                  <a:ea typeface="Calibri"/>
                  <a:cs typeface="Times New Roman"/>
                </a:rPr>
                <a:t>ro#g1</a:t>
              </a:r>
              <a:endParaRPr lang="ro-RO" sz="1200" b="1" i="1" u="sng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</p:grpSp>
      <p:sp>
        <p:nvSpPr>
          <p:cNvPr id="23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2FA790-6AE4-4375-B44F-AA63724CA025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935446" y="3500895"/>
            <a:ext cx="6547823" cy="2365824"/>
          </a:xfrm>
          <a:custGeom>
            <a:avLst/>
            <a:gdLst>
              <a:gd name="connsiteX0" fmla="*/ 6185000 w 6476853"/>
              <a:gd name="connsiteY0" fmla="*/ 487808 h 2365824"/>
              <a:gd name="connsiteX1" fmla="*/ 3612488 w 6476853"/>
              <a:gd name="connsiteY1" fmla="*/ 128 h 2365824"/>
              <a:gd name="connsiteX2" fmla="*/ 174344 w 6476853"/>
              <a:gd name="connsiteY2" fmla="*/ 536576 h 2365824"/>
              <a:gd name="connsiteX3" fmla="*/ 771752 w 6476853"/>
              <a:gd name="connsiteY3" fmla="*/ 2158112 h 2365824"/>
              <a:gd name="connsiteX4" fmla="*/ 3063848 w 6476853"/>
              <a:gd name="connsiteY4" fmla="*/ 2255648 h 2365824"/>
              <a:gd name="connsiteX5" fmla="*/ 4685384 w 6476853"/>
              <a:gd name="connsiteY5" fmla="*/ 1341248 h 2365824"/>
              <a:gd name="connsiteX6" fmla="*/ 6026504 w 6476853"/>
              <a:gd name="connsiteY6" fmla="*/ 1085216 h 2365824"/>
              <a:gd name="connsiteX7" fmla="*/ 6404456 w 6476853"/>
              <a:gd name="connsiteY7" fmla="*/ 695072 h 2365824"/>
              <a:gd name="connsiteX8" fmla="*/ 6185000 w 6476853"/>
              <a:gd name="connsiteY8" fmla="*/ 487808 h 236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76853" h="2365824">
                <a:moveTo>
                  <a:pt x="6185000" y="487808"/>
                </a:moveTo>
                <a:cubicBezTo>
                  <a:pt x="5719672" y="371984"/>
                  <a:pt x="4614264" y="-8000"/>
                  <a:pt x="3612488" y="128"/>
                </a:cubicBezTo>
                <a:cubicBezTo>
                  <a:pt x="2610712" y="8256"/>
                  <a:pt x="647800" y="176912"/>
                  <a:pt x="174344" y="536576"/>
                </a:cubicBezTo>
                <a:cubicBezTo>
                  <a:pt x="-299112" y="896240"/>
                  <a:pt x="290168" y="1871600"/>
                  <a:pt x="771752" y="2158112"/>
                </a:cubicBezTo>
                <a:cubicBezTo>
                  <a:pt x="1253336" y="2444624"/>
                  <a:pt x="2411576" y="2391792"/>
                  <a:pt x="3063848" y="2255648"/>
                </a:cubicBezTo>
                <a:cubicBezTo>
                  <a:pt x="3716120" y="2119504"/>
                  <a:pt x="4191608" y="1536320"/>
                  <a:pt x="4685384" y="1341248"/>
                </a:cubicBezTo>
                <a:cubicBezTo>
                  <a:pt x="5179160" y="1146176"/>
                  <a:pt x="5739992" y="1192912"/>
                  <a:pt x="6026504" y="1085216"/>
                </a:cubicBezTo>
                <a:cubicBezTo>
                  <a:pt x="6313016" y="977520"/>
                  <a:pt x="6384136" y="794640"/>
                  <a:pt x="6404456" y="695072"/>
                </a:cubicBezTo>
                <a:cubicBezTo>
                  <a:pt x="6424776" y="595504"/>
                  <a:pt x="6650328" y="603632"/>
                  <a:pt x="6185000" y="48780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 err="1">
              <a:solidFill>
                <a:schemeClr val="tx1"/>
              </a:solidFill>
            </a:endParaRPr>
          </a:p>
        </p:txBody>
      </p: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1383537" y="4606642"/>
            <a:ext cx="2973423" cy="301413"/>
            <a:chOff x="2303" y="958"/>
            <a:chExt cx="2658" cy="144"/>
          </a:xfrm>
        </p:grpSpPr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2303" y="958"/>
              <a:ext cx="1141" cy="1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40" name="AutoShape 11"/>
            <p:cNvCxnSpPr>
              <a:cxnSpLocks noChangeShapeType="1"/>
              <a:stCxn id="38" idx="6"/>
              <a:endCxn id="41" idx="2"/>
            </p:cNvCxnSpPr>
            <p:nvPr/>
          </p:nvCxnSpPr>
          <p:spPr bwMode="auto">
            <a:xfrm>
              <a:off x="3444" y="1030"/>
              <a:ext cx="533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>
              <a:off x="3977" y="958"/>
              <a:ext cx="984" cy="1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</p:grpSp>
      <p:grpSp>
        <p:nvGrpSpPr>
          <p:cNvPr id="44" name="Group 43"/>
          <p:cNvGrpSpPr>
            <a:grpSpLocks/>
          </p:cNvGrpSpPr>
          <p:nvPr/>
        </p:nvGrpSpPr>
        <p:grpSpPr bwMode="auto">
          <a:xfrm>
            <a:off x="1628139" y="4855483"/>
            <a:ext cx="2973423" cy="301413"/>
            <a:chOff x="2303" y="958"/>
            <a:chExt cx="2658" cy="144"/>
          </a:xfrm>
        </p:grpSpPr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2303" y="958"/>
              <a:ext cx="1141" cy="1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46" name="AutoShape 11"/>
            <p:cNvCxnSpPr>
              <a:cxnSpLocks noChangeShapeType="1"/>
              <a:stCxn id="45" idx="6"/>
              <a:endCxn id="47" idx="2"/>
            </p:cNvCxnSpPr>
            <p:nvPr/>
          </p:nvCxnSpPr>
          <p:spPr bwMode="auto">
            <a:xfrm>
              <a:off x="3444" y="1030"/>
              <a:ext cx="533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3977" y="958"/>
              <a:ext cx="984" cy="1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</p:grp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1769478" y="5103958"/>
            <a:ext cx="2973423" cy="301413"/>
            <a:chOff x="2303" y="958"/>
            <a:chExt cx="2658" cy="144"/>
          </a:xfrm>
        </p:grpSpPr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2303" y="958"/>
              <a:ext cx="1141" cy="1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50" name="AutoShape 11"/>
            <p:cNvCxnSpPr>
              <a:cxnSpLocks noChangeShapeType="1"/>
              <a:stCxn id="49" idx="6"/>
              <a:endCxn id="51" idx="2"/>
            </p:cNvCxnSpPr>
            <p:nvPr/>
          </p:nvCxnSpPr>
          <p:spPr bwMode="auto">
            <a:xfrm>
              <a:off x="3444" y="1030"/>
              <a:ext cx="533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3977" y="958"/>
              <a:ext cx="984" cy="1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endParaRPr lang="ro-RO" sz="1200" b="1">
                <a:effectLst/>
                <a:latin typeface="Arial Narrow"/>
                <a:ea typeface="Calibri"/>
                <a:cs typeface="Times New Roman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816721" y="4993054"/>
            <a:ext cx="3034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i="1"/>
              <a:t>Se pot adăuga apoi şi alte afirmații valabile doar începând din 2000</a:t>
            </a:r>
            <a:endParaRPr lang="de-AT" sz="1400" i="1"/>
          </a:p>
        </p:txBody>
      </p:sp>
      <p:cxnSp>
        <p:nvCxnSpPr>
          <p:cNvPr id="54" name="Straight Arrow Connector 53"/>
          <p:cNvCxnSpPr>
            <a:stCxn id="52" idx="1"/>
          </p:cNvCxnSpPr>
          <p:nvPr/>
        </p:nvCxnSpPr>
        <p:spPr>
          <a:xfrm flipH="1" flipV="1">
            <a:off x="4891625" y="5156896"/>
            <a:ext cx="925096" cy="977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4891625" y="2478331"/>
            <a:ext cx="639626" cy="3324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>
                <a:effectLst/>
                <a:latin typeface="Arial Narrow"/>
                <a:ea typeface="Calibri"/>
                <a:cs typeface="Times New Roman"/>
              </a:rPr>
              <a:t>2000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cxnSp>
        <p:nvCxnSpPr>
          <p:cNvPr id="61" name="AutoShape 11"/>
          <p:cNvCxnSpPr>
            <a:cxnSpLocks noChangeShapeType="1"/>
          </p:cNvCxnSpPr>
          <p:nvPr/>
        </p:nvCxnSpPr>
        <p:spPr bwMode="auto">
          <a:xfrm flipV="1">
            <a:off x="3256190" y="2721196"/>
            <a:ext cx="1635435" cy="8518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Oval 63"/>
          <p:cNvSpPr>
            <a:spLocks noChangeArrowheads="1"/>
          </p:cNvSpPr>
          <p:nvPr/>
        </p:nvSpPr>
        <p:spPr bwMode="auto">
          <a:xfrm>
            <a:off x="3629891" y="2881792"/>
            <a:ext cx="2901827" cy="1130300"/>
          </a:xfrm>
          <a:prstGeom prst="ellipse">
            <a:avLst/>
          </a:prstGeom>
          <a:noFill/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RO" sz="1200" b="1">
                <a:latin typeface="Arial Narrow"/>
                <a:ea typeface="Calibri"/>
                <a:cs typeface="Times New Roman"/>
              </a:rPr>
              <a:t>trueSince</a:t>
            </a:r>
            <a:endParaRPr lang="ro-RO" sz="1200" b="1" dirty="0">
              <a:latin typeface="Arial Narrow"/>
              <a:ea typeface="Calibri"/>
              <a:cs typeface="Times New Roman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318693" y="2458089"/>
            <a:ext cx="26457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i="1"/>
              <a:t>Se pot adăuga și alte "metadate"</a:t>
            </a:r>
          </a:p>
          <a:p>
            <a:r>
              <a:rPr lang="ro-RO" sz="1400" i="1"/>
              <a:t>care pot caracteriza tot ce avem de gând să punem în graful g1</a:t>
            </a:r>
            <a:endParaRPr lang="de-AT" sz="1400" i="1"/>
          </a:p>
        </p:txBody>
      </p:sp>
      <p:cxnSp>
        <p:nvCxnSpPr>
          <p:cNvPr id="66" name="Straight Arrow Connector 65"/>
          <p:cNvCxnSpPr>
            <a:cxnSpLocks/>
          </p:cNvCxnSpPr>
          <p:nvPr/>
        </p:nvCxnSpPr>
        <p:spPr>
          <a:xfrm flipH="1" flipV="1">
            <a:off x="5742629" y="2636483"/>
            <a:ext cx="576064" cy="1077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0" y="5780782"/>
            <a:ext cx="31127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o-MD" sz="1600">
              <a:solidFill>
                <a:srgbClr val="FF0000"/>
              </a:solidFill>
            </a:endParaRPr>
          </a:p>
          <a:p>
            <a:r>
              <a:rPr lang="en-GB" sz="1600">
                <a:solidFill>
                  <a:srgbClr val="FF0000"/>
                </a:solidFill>
              </a:rPr>
              <a:t>:</a:t>
            </a:r>
            <a:r>
              <a:rPr lang="ro-MD" sz="1600">
                <a:solidFill>
                  <a:srgbClr val="FF0000"/>
                </a:solidFill>
              </a:rPr>
              <a:t>g1</a:t>
            </a:r>
            <a:r>
              <a:rPr lang="en-GB" sz="1600">
                <a:solidFill>
                  <a:srgbClr val="FF0000"/>
                </a:solidFill>
              </a:rPr>
              <a:t> </a:t>
            </a:r>
            <a:r>
              <a:rPr lang="en-GB" sz="1600" dirty="0">
                <a:solidFill>
                  <a:srgbClr val="FF0000"/>
                </a:solidFill>
              </a:rPr>
              <a:t>{:Mary :</a:t>
            </a:r>
            <a:r>
              <a:rPr lang="en-GB" sz="1600" dirty="0" err="1">
                <a:solidFill>
                  <a:srgbClr val="FF0000"/>
                </a:solidFill>
              </a:rPr>
              <a:t>worksAt</a:t>
            </a:r>
            <a:r>
              <a:rPr lang="en-GB" sz="1600" dirty="0">
                <a:solidFill>
                  <a:srgbClr val="FF0000"/>
                </a:solidFill>
              </a:rPr>
              <a:t> :</a:t>
            </a:r>
            <a:r>
              <a:rPr lang="en-GB" sz="1600" dirty="0" err="1">
                <a:solidFill>
                  <a:srgbClr val="FF0000"/>
                </a:solidFill>
              </a:rPr>
              <a:t>CompanyABC</a:t>
            </a:r>
            <a:r>
              <a:rPr lang="en-GB" sz="1600" dirty="0">
                <a:solidFill>
                  <a:srgbClr val="FF0000"/>
                </a:solidFill>
              </a:rPr>
              <a:t>}</a:t>
            </a:r>
          </a:p>
          <a:p>
            <a:r>
              <a:rPr lang="en-GB" sz="1600">
                <a:solidFill>
                  <a:srgbClr val="FF0000"/>
                </a:solidFill>
              </a:rPr>
              <a:t>{</a:t>
            </a:r>
            <a:r>
              <a:rPr lang="ro-MD" sz="1600">
                <a:solidFill>
                  <a:srgbClr val="FF0000"/>
                </a:solidFill>
              </a:rPr>
              <a:t>:g1 :trueSince 2000</a:t>
            </a:r>
            <a:r>
              <a:rPr lang="en-GB" sz="1600">
                <a:solidFill>
                  <a:srgbClr val="FF0000"/>
                </a:solidFill>
              </a:rPr>
              <a:t>}</a:t>
            </a:r>
            <a:endParaRPr lang="de-AT" sz="1600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-28719" y="5739451"/>
            <a:ext cx="62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TriG: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6573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6" grpId="0" animBg="1"/>
      <p:bldP spid="64" grpId="0"/>
      <p:bldP spid="65" grpId="0"/>
      <p:bldP spid="69" grpId="0"/>
      <p:bldP spid="7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ro-RO"/>
              <a:t>Exemplu cu afirmaţii subiective</a:t>
            </a:r>
            <a:br>
              <a:rPr lang="ro-RO"/>
            </a:br>
            <a:r>
              <a:rPr lang="ro-RO" sz="2000" i="1"/>
              <a:t>(relativizate la cine le crede, nu la timp/spațiu!)</a:t>
            </a:r>
            <a:endParaRPr lang="en-US" sz="2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2776"/>
            <a:ext cx="9144000" cy="707249"/>
          </a:xfrm>
        </p:spPr>
        <p:txBody>
          <a:bodyPr>
            <a:noAutofit/>
          </a:bodyPr>
          <a:lstStyle/>
          <a:p>
            <a:pPr marL="93663" lvl="1" indent="0">
              <a:buNone/>
            </a:pPr>
            <a:r>
              <a:rPr lang="en-US" sz="1600">
                <a:solidFill>
                  <a:srgbClr val="FF0000"/>
                </a:solidFill>
                <a:latin typeface="Calibri (Body)"/>
              </a:rPr>
              <a:t>Mary believes that Anna is the mother of Andrew and Peter, but does not believe that Peter is the father of George.</a:t>
            </a:r>
          </a:p>
          <a:p>
            <a:pPr marL="0" lvl="1" indent="39688">
              <a:buNone/>
            </a:pPr>
            <a:endParaRPr lang="en-GB" sz="1600" i="1">
              <a:latin typeface="Calibri (Body)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11241" y="1749264"/>
            <a:ext cx="8702126" cy="3399274"/>
            <a:chOff x="2149" y="1413"/>
            <a:chExt cx="7779" cy="1624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3397" y="1750"/>
              <a:ext cx="2594" cy="5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>
                  <a:latin typeface="Arial Narrow"/>
                  <a:ea typeface="Calibri"/>
                  <a:cs typeface="Times New Roman"/>
                </a:rPr>
                <a:t>isMotherOf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2149" y="1830"/>
              <a:ext cx="1788" cy="2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>
                  <a:effectLst/>
                  <a:latin typeface="Arial Narrow"/>
                  <a:ea typeface="Calibri"/>
                  <a:cs typeface="Times New Roman"/>
                </a:rPr>
                <a:t>#</a:t>
              </a:r>
              <a:r>
                <a:rPr lang="ro-RO" sz="1200" b="1" dirty="0">
                  <a:effectLst/>
                  <a:latin typeface="Arial Narrow"/>
                  <a:ea typeface="Calibri"/>
                  <a:cs typeface="Times New Roman"/>
                </a:rPr>
                <a:t>Anna</a:t>
              </a:r>
            </a:p>
          </p:txBody>
        </p:sp>
        <p:cxnSp>
          <p:nvCxnSpPr>
            <p:cNvPr id="9" name="AutoShape 11"/>
            <p:cNvCxnSpPr>
              <a:cxnSpLocks noChangeShapeType="1"/>
              <a:stCxn id="7" idx="6"/>
              <a:endCxn id="11" idx="2"/>
            </p:cNvCxnSpPr>
            <p:nvPr/>
          </p:nvCxnSpPr>
          <p:spPr bwMode="auto">
            <a:xfrm>
              <a:off x="3937" y="1974"/>
              <a:ext cx="1437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2542" y="2417"/>
              <a:ext cx="1980" cy="27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>
                  <a:effectLst/>
                  <a:latin typeface="Arial Narrow"/>
                  <a:ea typeface="Calibri"/>
                  <a:cs typeface="Times New Roman"/>
                </a:rPr>
                <a:t>Andrew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5374" y="1830"/>
              <a:ext cx="1980" cy="2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>
                  <a:effectLst/>
                  <a:latin typeface="Arial Narrow"/>
                  <a:ea typeface="Calibri"/>
                  <a:cs typeface="Times New Roman"/>
                </a:rPr>
                <a:t>Peter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7354" y="2857"/>
              <a:ext cx="1840" cy="18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GB" sz="1200" b="1">
                  <a:effectLst/>
                  <a:latin typeface="Arial Narrow"/>
                  <a:ea typeface="Calibri"/>
                  <a:cs typeface="Times New Roman"/>
                </a:rPr>
                <a:t>George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783" y="2119"/>
              <a:ext cx="259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>
                  <a:effectLst/>
                  <a:latin typeface="Arial Narrow"/>
                  <a:ea typeface="Calibri"/>
                  <a:cs typeface="Times New Roman"/>
                </a:rPr>
                <a:t>isMotherOf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15" name="AutoShape 24"/>
            <p:cNvCxnSpPr>
              <a:cxnSpLocks noChangeShapeType="1"/>
              <a:stCxn id="7" idx="4"/>
              <a:endCxn id="10" idx="0"/>
            </p:cNvCxnSpPr>
            <p:nvPr/>
          </p:nvCxnSpPr>
          <p:spPr bwMode="auto">
            <a:xfrm>
              <a:off x="3043" y="2119"/>
              <a:ext cx="489" cy="29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25"/>
            <p:cNvCxnSpPr>
              <a:cxnSpLocks noChangeShapeType="1"/>
              <a:stCxn id="11" idx="4"/>
              <a:endCxn id="12" idx="1"/>
            </p:cNvCxnSpPr>
            <p:nvPr/>
          </p:nvCxnSpPr>
          <p:spPr bwMode="auto">
            <a:xfrm>
              <a:off x="6364" y="2119"/>
              <a:ext cx="1259" cy="76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6057" y="2397"/>
              <a:ext cx="259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>
                  <a:effectLst/>
                  <a:latin typeface="Arial Narrow"/>
                  <a:ea typeface="Calibri"/>
                  <a:cs typeface="Times New Roman"/>
                </a:rPr>
                <a:t>isFatherOf</a:t>
              </a:r>
              <a:endParaRPr lang="ro-RO" sz="1200" b="1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22" name="AutoShape 25"/>
            <p:cNvCxnSpPr>
              <a:cxnSpLocks noChangeShapeType="1"/>
              <a:stCxn id="26" idx="0"/>
              <a:endCxn id="25" idx="4"/>
            </p:cNvCxnSpPr>
            <p:nvPr/>
          </p:nvCxnSpPr>
          <p:spPr bwMode="auto">
            <a:xfrm flipH="1" flipV="1">
              <a:off x="4664" y="2695"/>
              <a:ext cx="102" cy="21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>
              <a:off x="2854" y="1413"/>
              <a:ext cx="259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i="1" u="sng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  <a:r>
                <a:rPr lang="en-US" sz="1200" b="1" i="1" u="sng" dirty="0">
                  <a:effectLst/>
                  <a:latin typeface="Arial Narrow"/>
                  <a:ea typeface="Calibri"/>
                  <a:cs typeface="Times New Roman"/>
                </a:rPr>
                <a:t>graph1</a:t>
              </a:r>
              <a:endParaRPr lang="ro-RO" sz="1200" b="1" i="1" u="sng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7334" y="1448"/>
              <a:ext cx="2594" cy="54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ro-RO" sz="1200" b="1" i="1" u="sng" dirty="0">
                  <a:effectLst/>
                  <a:latin typeface="Arial Narrow"/>
                  <a:ea typeface="Calibri"/>
                  <a:cs typeface="Times New Roman"/>
                </a:rPr>
                <a:t>http://buchmann.ro#</a:t>
              </a:r>
              <a:r>
                <a:rPr lang="en-US" sz="1200" b="1" i="1" u="sng" dirty="0">
                  <a:effectLst/>
                  <a:latin typeface="Arial Narrow"/>
                  <a:ea typeface="Calibri"/>
                  <a:cs typeface="Times New Roman"/>
                </a:rPr>
                <a:t>graph2</a:t>
              </a:r>
              <a:endParaRPr lang="ro-RO" sz="1200" b="1" i="1" u="sng" dirty="0">
                <a:effectLst/>
                <a:latin typeface="Arial Narrow"/>
                <a:ea typeface="Calibri"/>
                <a:cs typeface="Times New Roman"/>
              </a:endParaRPr>
            </a:p>
          </p:txBody>
        </p:sp>
        <p:cxnSp>
          <p:nvCxnSpPr>
            <p:cNvPr id="36" name="AutoShape 25"/>
            <p:cNvCxnSpPr>
              <a:cxnSpLocks noChangeShapeType="1"/>
              <a:stCxn id="26" idx="0"/>
              <a:endCxn id="34" idx="2"/>
            </p:cNvCxnSpPr>
            <p:nvPr/>
          </p:nvCxnSpPr>
          <p:spPr bwMode="auto">
            <a:xfrm flipV="1">
              <a:off x="4767" y="2453"/>
              <a:ext cx="1186" cy="46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Slide Number Placeholder 2"/>
          <p:cNvSpPr txBox="1">
            <a:spLocks/>
          </p:cNvSpPr>
          <p:nvPr/>
        </p:nvSpPr>
        <p:spPr>
          <a:xfrm>
            <a:off x="6744815" y="49894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2FA790-6AE4-4375-B44F-AA63724CA025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32016" y="2177162"/>
            <a:ext cx="6326893" cy="2365824"/>
          </a:xfrm>
          <a:custGeom>
            <a:avLst/>
            <a:gdLst>
              <a:gd name="connsiteX0" fmla="*/ 6185000 w 6476853"/>
              <a:gd name="connsiteY0" fmla="*/ 487808 h 2365824"/>
              <a:gd name="connsiteX1" fmla="*/ 3612488 w 6476853"/>
              <a:gd name="connsiteY1" fmla="*/ 128 h 2365824"/>
              <a:gd name="connsiteX2" fmla="*/ 174344 w 6476853"/>
              <a:gd name="connsiteY2" fmla="*/ 536576 h 2365824"/>
              <a:gd name="connsiteX3" fmla="*/ 771752 w 6476853"/>
              <a:gd name="connsiteY3" fmla="*/ 2158112 h 2365824"/>
              <a:gd name="connsiteX4" fmla="*/ 3063848 w 6476853"/>
              <a:gd name="connsiteY4" fmla="*/ 2255648 h 2365824"/>
              <a:gd name="connsiteX5" fmla="*/ 4685384 w 6476853"/>
              <a:gd name="connsiteY5" fmla="*/ 1341248 h 2365824"/>
              <a:gd name="connsiteX6" fmla="*/ 6026504 w 6476853"/>
              <a:gd name="connsiteY6" fmla="*/ 1085216 h 2365824"/>
              <a:gd name="connsiteX7" fmla="*/ 6404456 w 6476853"/>
              <a:gd name="connsiteY7" fmla="*/ 695072 h 2365824"/>
              <a:gd name="connsiteX8" fmla="*/ 6185000 w 6476853"/>
              <a:gd name="connsiteY8" fmla="*/ 487808 h 236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76853" h="2365824">
                <a:moveTo>
                  <a:pt x="6185000" y="487808"/>
                </a:moveTo>
                <a:cubicBezTo>
                  <a:pt x="5719672" y="371984"/>
                  <a:pt x="4614264" y="-8000"/>
                  <a:pt x="3612488" y="128"/>
                </a:cubicBezTo>
                <a:cubicBezTo>
                  <a:pt x="2610712" y="8256"/>
                  <a:pt x="647800" y="176912"/>
                  <a:pt x="174344" y="536576"/>
                </a:cubicBezTo>
                <a:cubicBezTo>
                  <a:pt x="-299112" y="896240"/>
                  <a:pt x="290168" y="1871600"/>
                  <a:pt x="771752" y="2158112"/>
                </a:cubicBezTo>
                <a:cubicBezTo>
                  <a:pt x="1253336" y="2444624"/>
                  <a:pt x="2411576" y="2391792"/>
                  <a:pt x="3063848" y="2255648"/>
                </a:cubicBezTo>
                <a:cubicBezTo>
                  <a:pt x="3716120" y="2119504"/>
                  <a:pt x="4191608" y="1536320"/>
                  <a:pt x="4685384" y="1341248"/>
                </a:cubicBezTo>
                <a:cubicBezTo>
                  <a:pt x="5179160" y="1146176"/>
                  <a:pt x="5739992" y="1192912"/>
                  <a:pt x="6026504" y="1085216"/>
                </a:cubicBezTo>
                <a:cubicBezTo>
                  <a:pt x="6313016" y="977520"/>
                  <a:pt x="6384136" y="794640"/>
                  <a:pt x="6404456" y="695072"/>
                </a:cubicBezTo>
                <a:cubicBezTo>
                  <a:pt x="6424776" y="595504"/>
                  <a:pt x="6650328" y="603632"/>
                  <a:pt x="6185000" y="48780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 err="1">
              <a:solidFill>
                <a:schemeClr val="tx1"/>
              </a:solidFill>
            </a:endParaRPr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2232004" y="4889411"/>
            <a:ext cx="2214964" cy="56515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Mary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1403841" y="4408851"/>
            <a:ext cx="2901827" cy="11303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ro-MD" sz="1200" b="1">
                <a:effectLst/>
                <a:latin typeface="Arial Narrow"/>
                <a:ea typeface="Calibri"/>
                <a:cs typeface="Times New Roman"/>
              </a:rPr>
              <a:t>	</a:t>
            </a:r>
            <a:r>
              <a:rPr lang="en-US" sz="1200" b="1">
                <a:effectLst/>
                <a:latin typeface="Arial Narrow"/>
                <a:ea typeface="Calibri"/>
                <a:cs typeface="Times New Roman"/>
              </a:rPr>
              <a:t>believes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3779912" y="2132856"/>
            <a:ext cx="4731282" cy="3334834"/>
          </a:xfrm>
          <a:custGeom>
            <a:avLst/>
            <a:gdLst>
              <a:gd name="connsiteX0" fmla="*/ 914429 w 4731281"/>
              <a:gd name="connsiteY0" fmla="*/ 5418 h 3406295"/>
              <a:gd name="connsiteX1" fmla="*/ 29 w 4731281"/>
              <a:gd name="connsiteY1" fmla="*/ 864400 h 3406295"/>
              <a:gd name="connsiteX2" fmla="*/ 886720 w 4731281"/>
              <a:gd name="connsiteY2" fmla="*/ 1792654 h 3406295"/>
              <a:gd name="connsiteX3" fmla="*/ 2105920 w 4731281"/>
              <a:gd name="connsiteY3" fmla="*/ 3150400 h 3406295"/>
              <a:gd name="connsiteX4" fmla="*/ 4558175 w 4731281"/>
              <a:gd name="connsiteY4" fmla="*/ 3164254 h 3406295"/>
              <a:gd name="connsiteX5" fmla="*/ 4128684 w 4731281"/>
              <a:gd name="connsiteY5" fmla="*/ 642727 h 3406295"/>
              <a:gd name="connsiteX6" fmla="*/ 914429 w 4731281"/>
              <a:gd name="connsiteY6" fmla="*/ 5418 h 3406295"/>
              <a:gd name="connsiteX0" fmla="*/ 914430 w 4731282"/>
              <a:gd name="connsiteY0" fmla="*/ 5418 h 3299880"/>
              <a:gd name="connsiteX1" fmla="*/ 30 w 4731282"/>
              <a:gd name="connsiteY1" fmla="*/ 864400 h 3299880"/>
              <a:gd name="connsiteX2" fmla="*/ 886721 w 4731282"/>
              <a:gd name="connsiteY2" fmla="*/ 1792654 h 3299880"/>
              <a:gd name="connsiteX3" fmla="*/ 2175194 w 4731282"/>
              <a:gd name="connsiteY3" fmla="*/ 2693200 h 3299880"/>
              <a:gd name="connsiteX4" fmla="*/ 4558176 w 4731282"/>
              <a:gd name="connsiteY4" fmla="*/ 3164254 h 3299880"/>
              <a:gd name="connsiteX5" fmla="*/ 4128685 w 4731282"/>
              <a:gd name="connsiteY5" fmla="*/ 642727 h 3299880"/>
              <a:gd name="connsiteX6" fmla="*/ 914430 w 4731282"/>
              <a:gd name="connsiteY6" fmla="*/ 5418 h 3299880"/>
              <a:gd name="connsiteX0" fmla="*/ 914430 w 4731282"/>
              <a:gd name="connsiteY0" fmla="*/ 5418 h 3334834"/>
              <a:gd name="connsiteX1" fmla="*/ 30 w 4731282"/>
              <a:gd name="connsiteY1" fmla="*/ 864400 h 3334834"/>
              <a:gd name="connsiteX2" fmla="*/ 886721 w 4731282"/>
              <a:gd name="connsiteY2" fmla="*/ 1792654 h 3334834"/>
              <a:gd name="connsiteX3" fmla="*/ 2175194 w 4731282"/>
              <a:gd name="connsiteY3" fmla="*/ 2693200 h 3334834"/>
              <a:gd name="connsiteX4" fmla="*/ 4558176 w 4731282"/>
              <a:gd name="connsiteY4" fmla="*/ 3164254 h 3334834"/>
              <a:gd name="connsiteX5" fmla="*/ 4128685 w 4731282"/>
              <a:gd name="connsiteY5" fmla="*/ 642727 h 3334834"/>
              <a:gd name="connsiteX6" fmla="*/ 914430 w 4731282"/>
              <a:gd name="connsiteY6" fmla="*/ 5418 h 333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1282" h="3334834">
                <a:moveTo>
                  <a:pt x="914430" y="5418"/>
                </a:moveTo>
                <a:cubicBezTo>
                  <a:pt x="226321" y="42363"/>
                  <a:pt x="4648" y="566527"/>
                  <a:pt x="30" y="864400"/>
                </a:cubicBezTo>
                <a:cubicBezTo>
                  <a:pt x="-4588" y="1162273"/>
                  <a:pt x="524194" y="1487854"/>
                  <a:pt x="886721" y="1792654"/>
                </a:cubicBezTo>
                <a:cubicBezTo>
                  <a:pt x="1249248" y="2097454"/>
                  <a:pt x="1784958" y="2229073"/>
                  <a:pt x="2175194" y="2693200"/>
                </a:cubicBezTo>
                <a:cubicBezTo>
                  <a:pt x="2565430" y="3157327"/>
                  <a:pt x="4221049" y="3582199"/>
                  <a:pt x="4558176" y="3164254"/>
                </a:cubicBezTo>
                <a:cubicBezTo>
                  <a:pt x="4895303" y="2746309"/>
                  <a:pt x="4733667" y="1171509"/>
                  <a:pt x="4128685" y="642727"/>
                </a:cubicBezTo>
                <a:cubicBezTo>
                  <a:pt x="3523703" y="113945"/>
                  <a:pt x="1602539" y="-31527"/>
                  <a:pt x="914430" y="541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 err="1">
              <a:solidFill>
                <a:schemeClr val="tx1"/>
              </a:solidFill>
            </a:endParaRPr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3335442" y="4074206"/>
            <a:ext cx="2901827" cy="11303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b="1">
                <a:effectLst/>
                <a:latin typeface="Arial Narrow"/>
                <a:ea typeface="Calibri"/>
                <a:cs typeface="Times New Roman"/>
              </a:rPr>
              <a:t>doesNot</a:t>
            </a:r>
            <a:r>
              <a:rPr lang="en-US" sz="1200" b="1" dirty="0">
                <a:effectLst/>
                <a:latin typeface="Arial Narrow"/>
                <a:ea typeface="Calibri"/>
                <a:cs typeface="Times New Roman"/>
              </a:rPr>
              <a:t>Believe</a:t>
            </a:r>
            <a:endParaRPr lang="ro-RO" sz="1200" b="1" dirty="0">
              <a:effectLst/>
              <a:latin typeface="Arial Narrow"/>
              <a:ea typeface="Calibri"/>
              <a:cs typeface="Times New Roman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7C3E66-D076-4507-BE9B-B7EA8BB32C96}"/>
              </a:ext>
            </a:extLst>
          </p:cNvPr>
          <p:cNvSpPr txBox="1"/>
          <p:nvPr/>
        </p:nvSpPr>
        <p:spPr>
          <a:xfrm>
            <a:off x="4018948" y="5732973"/>
            <a:ext cx="51125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>
                <a:solidFill>
                  <a:srgbClr val="FF0000"/>
                </a:solidFill>
              </a:rPr>
              <a:t>{:Mary :believes :graph1; :doesNotBelieve :graph2.}</a:t>
            </a:r>
          </a:p>
          <a:p>
            <a:pPr marL="0" indent="0">
              <a:buNone/>
            </a:pPr>
            <a:r>
              <a:rPr lang="en-GB" sz="1800">
                <a:solidFill>
                  <a:srgbClr val="FF0000"/>
                </a:solidFill>
              </a:rPr>
              <a:t>:graph1</a:t>
            </a:r>
            <a:r>
              <a:rPr lang="ro-MD" sz="1800">
                <a:solidFill>
                  <a:srgbClr val="FF0000"/>
                </a:solidFill>
              </a:rPr>
              <a:t>	</a:t>
            </a:r>
            <a:r>
              <a:rPr lang="en-GB" sz="1800">
                <a:solidFill>
                  <a:srgbClr val="FF0000"/>
                </a:solidFill>
              </a:rPr>
              <a:t>{:Ana :isMotherOf :Peter, :Andrew.}</a:t>
            </a:r>
          </a:p>
          <a:p>
            <a:pPr marL="0" indent="0">
              <a:buNone/>
            </a:pPr>
            <a:r>
              <a:rPr lang="en-GB" sz="1800">
                <a:solidFill>
                  <a:srgbClr val="FF0000"/>
                </a:solidFill>
              </a:rPr>
              <a:t>:graph2</a:t>
            </a:r>
            <a:r>
              <a:rPr lang="ro-MD" sz="1800">
                <a:solidFill>
                  <a:srgbClr val="FF0000"/>
                </a:solidFill>
              </a:rPr>
              <a:t>	</a:t>
            </a:r>
            <a:r>
              <a:rPr lang="en-GB" sz="1800">
                <a:solidFill>
                  <a:srgbClr val="FF0000"/>
                </a:solidFill>
              </a:rPr>
              <a:t>{:Peter :isFatherOf :George</a:t>
            </a:r>
            <a:r>
              <a:rPr lang="ro-MD" sz="1800">
                <a:solidFill>
                  <a:srgbClr val="FF0000"/>
                </a:solidFill>
              </a:rPr>
              <a:t>.</a:t>
            </a:r>
            <a:r>
              <a:rPr lang="en-GB" sz="1800">
                <a:solidFill>
                  <a:srgbClr val="FF0000"/>
                </a:solidFill>
              </a:rPr>
              <a:t>}</a:t>
            </a:r>
            <a:endParaRPr lang="de-AT" sz="18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6ACE3B-6ABC-4136-A2A0-3016C815FCF3}"/>
              </a:ext>
            </a:extLst>
          </p:cNvPr>
          <p:cNvSpPr txBox="1"/>
          <p:nvPr/>
        </p:nvSpPr>
        <p:spPr>
          <a:xfrm>
            <a:off x="35496" y="5800986"/>
            <a:ext cx="30346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i="1"/>
              <a:t>*aici are mai mult sens relativizarea prin grafuri distincte decât pe slideul precedent</a:t>
            </a:r>
            <a:endParaRPr lang="de-AT" sz="1400" i="1"/>
          </a:p>
        </p:txBody>
      </p:sp>
    </p:spTree>
    <p:extLst>
      <p:ext uri="{BB962C8B-B14F-4D97-AF65-F5344CB8AC3E}">
        <p14:creationId xmlns:p14="http://schemas.microsoft.com/office/powerpoint/2010/main" val="258674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ro-MD"/>
              <a:t>Interogarea afirmațiilor relative</a:t>
            </a:r>
            <a:br>
              <a:rPr lang="en-US"/>
            </a:br>
            <a:r>
              <a:rPr lang="en-US" sz="2200"/>
              <a:t>(cine </a:t>
            </a:r>
            <a:r>
              <a:rPr lang="ro-MD" sz="2200"/>
              <a:t>cu cine are o relație de muncă începând din 2000?)</a:t>
            </a:r>
            <a:endParaRPr lang="de-AT" sz="2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o-MD" sz="2000"/>
              <a:t>Abordarea</a:t>
            </a:r>
            <a:r>
              <a:rPr lang="en-US" sz="2000"/>
              <a:t> cu nod anonim</a:t>
            </a: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SELECT ?x ?y WHERE</a:t>
            </a: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?nod :since 2000; :worker ?x; :employer ?y</a:t>
            </a:r>
            <a:r>
              <a:rPr lang="ro-MD" sz="2000">
                <a:solidFill>
                  <a:srgbClr val="FF0000"/>
                </a:solidFill>
              </a:rPr>
              <a:t>.</a:t>
            </a:r>
            <a:endParaRPr lang="en-US" sz="20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}</a:t>
            </a:r>
          </a:p>
          <a:p>
            <a:pPr marL="0" indent="0">
              <a:buNone/>
            </a:pPr>
            <a:endParaRPr lang="ro-MD" sz="2000">
              <a:solidFill>
                <a:srgbClr val="FF0000"/>
              </a:solidFill>
            </a:endParaRPr>
          </a:p>
          <a:p>
            <a:r>
              <a:rPr lang="ro-MD" sz="2000"/>
              <a:t>Abordarea</a:t>
            </a:r>
            <a:r>
              <a:rPr lang="en-US" sz="2000"/>
              <a:t> cu </a:t>
            </a:r>
            <a:r>
              <a:rPr lang="ro-MD" sz="2000"/>
              <a:t>reificare (varianta RDF-star)</a:t>
            </a:r>
            <a:endParaRPr lang="en-US" sz="20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MD" sz="2000">
                <a:solidFill>
                  <a:srgbClr val="FF0000"/>
                </a:solidFill>
              </a:rPr>
              <a:t>SELECT </a:t>
            </a:r>
            <a:r>
              <a:rPr lang="en-US" sz="2000">
                <a:solidFill>
                  <a:srgbClr val="FF0000"/>
                </a:solidFill>
              </a:rPr>
              <a:t>?x ?y </a:t>
            </a:r>
            <a:r>
              <a:rPr lang="ro-MD" sz="2000">
                <a:solidFill>
                  <a:srgbClr val="FF0000"/>
                </a:solidFill>
              </a:rPr>
              <a:t>WHERE </a:t>
            </a: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{</a:t>
            </a:r>
            <a:endParaRPr lang="ro-MD" sz="20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&lt;&lt;?x :worksAt ?y&gt;&gt; :since 2000</a:t>
            </a:r>
            <a:r>
              <a:rPr lang="ro-MD" sz="200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}</a:t>
            </a:r>
            <a:endParaRPr lang="de-AT" sz="20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FF0000"/>
              </a:solidFill>
            </a:endParaRPr>
          </a:p>
          <a:p>
            <a:r>
              <a:rPr lang="ro-MD" sz="2000"/>
              <a:t>Abordarea cu graf distinct pentru afirmațiile valabile din 2000 (căutăm întâi care e graful!)</a:t>
            </a:r>
            <a:endParaRPr lang="en-US" sz="2000"/>
          </a:p>
          <a:p>
            <a:pPr marL="0" indent="0">
              <a:buNone/>
            </a:pPr>
            <a:r>
              <a:rPr lang="ro-MD" sz="2000">
                <a:solidFill>
                  <a:srgbClr val="FF0000"/>
                </a:solidFill>
              </a:rPr>
              <a:t>SELECT</a:t>
            </a:r>
            <a:r>
              <a:rPr lang="en-US" sz="2000">
                <a:solidFill>
                  <a:srgbClr val="FF0000"/>
                </a:solidFill>
              </a:rPr>
              <a:t> ?x ?y WHERE</a:t>
            </a:r>
            <a:endParaRPr lang="ro-MD" sz="20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?g :trueSince 2000</a:t>
            </a:r>
            <a:r>
              <a:rPr lang="ro-MD" sz="2000">
                <a:solidFill>
                  <a:srgbClr val="FF0000"/>
                </a:solidFill>
              </a:rPr>
              <a:t>.</a:t>
            </a:r>
            <a:endParaRPr lang="en-US" sz="20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GRAPH ?g {?x :worksAt ?y</a:t>
            </a:r>
            <a:r>
              <a:rPr lang="ro-MD" sz="2000">
                <a:solidFill>
                  <a:srgbClr val="FF0000"/>
                </a:solidFill>
              </a:rPr>
              <a:t>.</a:t>
            </a:r>
            <a:r>
              <a:rPr lang="en-US" sz="2000">
                <a:solidFill>
                  <a:srgbClr val="FF0000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}</a:t>
            </a:r>
            <a:endParaRPr lang="ro-MD" sz="20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o-MD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9752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467544" y="270892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MD"/>
              <a:t>Erori frecvente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323487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315416"/>
            <a:ext cx="8229600" cy="1143000"/>
          </a:xfrm>
        </p:spPr>
        <p:txBody>
          <a:bodyPr>
            <a:normAutofit/>
          </a:bodyPr>
          <a:lstStyle/>
          <a:p>
            <a:r>
              <a:rPr lang="ro-RO" sz="2000"/>
              <a:t>Erori frecvente</a:t>
            </a:r>
            <a:endParaRPr lang="de-AT" sz="2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404664"/>
            <a:ext cx="8928992" cy="6453336"/>
          </a:xfrm>
        </p:spPr>
        <p:txBody>
          <a:bodyPr>
            <a:normAutofit fontScale="62500" lnSpcReduction="20000"/>
          </a:bodyPr>
          <a:lstStyle/>
          <a:p>
            <a:r>
              <a:rPr lang="ro-RO" b="1"/>
              <a:t>Datele nu pot să apară ca subiecte:</a:t>
            </a:r>
          </a:p>
          <a:p>
            <a:pPr marL="0" indent="0">
              <a:buNone/>
            </a:pPr>
            <a:r>
              <a:rPr lang="de-AT">
                <a:solidFill>
                  <a:srgbClr val="FF0000"/>
                </a:solidFill>
              </a:rPr>
              <a:t>"Andrei" s:knows "Ana".</a:t>
            </a:r>
            <a:endParaRPr lang="ro-RO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i="1"/>
              <a:t>*relațiile se stabilesc între URI, nu între stringuri</a:t>
            </a:r>
            <a:r>
              <a:rPr lang="de-AT" i="1"/>
              <a:t>, deci corect e</a:t>
            </a:r>
            <a:r>
              <a:rPr lang="ro-RO" i="1"/>
              <a:t>:</a:t>
            </a:r>
          </a:p>
          <a:p>
            <a:pPr marL="0" indent="0">
              <a:buNone/>
            </a:pPr>
            <a:r>
              <a:rPr lang="ro-RO">
                <a:solidFill>
                  <a:srgbClr val="FF0000"/>
                </a:solidFill>
              </a:rPr>
              <a:t>:Andrei s:knows :Ana.</a:t>
            </a:r>
            <a:r>
              <a:rPr lang="de-AT">
                <a:solidFill>
                  <a:srgbClr val="FF0000"/>
                </a:solidFill>
              </a:rPr>
              <a:t> </a:t>
            </a:r>
            <a:r>
              <a:rPr lang="ro-RO">
                <a:solidFill>
                  <a:srgbClr val="FF0000"/>
                </a:solidFill>
              </a:rPr>
              <a:t>:Andrei :name </a:t>
            </a:r>
            <a:r>
              <a:rPr lang="de-AT">
                <a:solidFill>
                  <a:srgbClr val="FF0000"/>
                </a:solidFill>
              </a:rPr>
              <a:t>"Andrei". :Ana :name "Ana".</a:t>
            </a:r>
            <a:endParaRPr lang="ro-RO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i="1"/>
              <a:t>**nu e tocmai eronat nici :Andrei s:knows </a:t>
            </a:r>
            <a:r>
              <a:rPr lang="de-AT" i="1"/>
              <a:t>"Ana", </a:t>
            </a:r>
            <a:r>
              <a:rPr lang="ro-RO" i="1"/>
              <a:t>însă pune o piedică majoră: nu vom putea adăuga în viitor informații despre Ana (</a:t>
            </a:r>
            <a:r>
              <a:rPr lang="ro-RO" i="1" u="sng"/>
              <a:t>datele sunt noduri terminale în graf</a:t>
            </a:r>
            <a:r>
              <a:rPr lang="ro-RO" i="1"/>
              <a:t>)</a:t>
            </a:r>
          </a:p>
          <a:p>
            <a:pPr marL="0" indent="0">
              <a:buNone/>
            </a:pPr>
            <a:endParaRPr lang="de-AT"/>
          </a:p>
          <a:p>
            <a:r>
              <a:rPr lang="de-AT" b="1"/>
              <a:t>Datele nu pot </a:t>
            </a:r>
            <a:r>
              <a:rPr lang="ro-MD" b="1"/>
              <a:t>avea</a:t>
            </a:r>
            <a:r>
              <a:rPr lang="ro-RO" b="1"/>
              <a:t> prefixe:</a:t>
            </a:r>
          </a:p>
          <a:p>
            <a:pPr marL="0" indent="0">
              <a:buNone/>
            </a:pPr>
            <a:r>
              <a:rPr lang="ro-RO">
                <a:solidFill>
                  <a:srgbClr val="FF0000"/>
                </a:solidFill>
              </a:rPr>
              <a:t>:Andrei :varsta :20. :Andrei :nume :</a:t>
            </a:r>
            <a:r>
              <a:rPr lang="de-AT">
                <a:solidFill>
                  <a:srgbClr val="FF0000"/>
                </a:solidFill>
              </a:rPr>
              <a:t>"Pop Andrei".</a:t>
            </a:r>
            <a:endParaRPr lang="ro-RO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AT" i="1"/>
              <a:t>*nu </a:t>
            </a:r>
            <a:r>
              <a:rPr lang="ro-RO" i="1"/>
              <a:t>înseamnă că nu putem avea termeni</a:t>
            </a:r>
            <a:r>
              <a:rPr lang="en-GB" i="1"/>
              <a:t> URI</a:t>
            </a:r>
            <a:r>
              <a:rPr lang="ro-RO" i="1"/>
              <a:t> de forma :1, :2, :3... dar </a:t>
            </a:r>
            <a:r>
              <a:rPr lang="en-GB" i="1"/>
              <a:t>ace</a:t>
            </a:r>
            <a:r>
              <a:rPr lang="ro-RO" i="1"/>
              <a:t>știa vor fi </a:t>
            </a:r>
            <a:r>
              <a:rPr lang="ro-RO" i="1" u="sng"/>
              <a:t>ID-uri, nu numere</a:t>
            </a:r>
            <a:r>
              <a:rPr lang="ro-RO" i="1"/>
              <a:t> (nu putem face calcule cu ele!)</a:t>
            </a:r>
            <a:endParaRPr lang="de-AT" i="1"/>
          </a:p>
          <a:p>
            <a:pPr marL="0" indent="0">
              <a:buNone/>
            </a:pPr>
            <a:endParaRPr lang="ro-RO"/>
          </a:p>
          <a:p>
            <a:r>
              <a:rPr lang="ro-RO" b="1"/>
              <a:t>Afirmațiile nu pot avea mai mult de trei termeni:</a:t>
            </a:r>
          </a:p>
          <a:p>
            <a:pPr marL="0" indent="0">
              <a:buNone/>
            </a:pPr>
            <a:r>
              <a:rPr lang="ro-RO">
                <a:solidFill>
                  <a:srgbClr val="FF0000"/>
                </a:solidFill>
              </a:rPr>
              <a:t>:Ana :areCopiiPe :Adrian :Maria.</a:t>
            </a:r>
          </a:p>
          <a:p>
            <a:pPr marL="0" indent="0">
              <a:buNone/>
            </a:pPr>
            <a:r>
              <a:rPr lang="ro-RO" i="1"/>
              <a:t>*lipsa virgulei face ca propoziția să aibă 4 termeni, nepermis</a:t>
            </a:r>
          </a:p>
          <a:p>
            <a:pPr marL="0" indent="0">
              <a:buNone/>
            </a:pPr>
            <a:endParaRPr lang="ro-RO"/>
          </a:p>
          <a:p>
            <a:r>
              <a:rPr lang="ro-RO" b="1"/>
              <a:t>Sintaxa Turtle nu permite enumerarea mai multor subiecte</a:t>
            </a:r>
            <a:r>
              <a:rPr lang="ro-RO"/>
              <a:t>:</a:t>
            </a:r>
          </a:p>
          <a:p>
            <a:pPr marL="0" indent="0">
              <a:buNone/>
            </a:pPr>
            <a:r>
              <a:rPr lang="ro-RO">
                <a:solidFill>
                  <a:srgbClr val="FF0000"/>
                </a:solidFill>
              </a:rPr>
              <a:t>:Ana, :Maria :suntCopiiiLui :Adrian.</a:t>
            </a:r>
          </a:p>
          <a:p>
            <a:pPr marL="0" indent="0">
              <a:buNone/>
            </a:pPr>
            <a:r>
              <a:rPr lang="ro-RO" i="1"/>
              <a:t>*subiectul propozițiilor trebuie să fie singur, virgula se poate folosi doar între obiectele propoziției</a:t>
            </a:r>
            <a:endParaRPr lang="ro-RO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9412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315416"/>
            <a:ext cx="8229600" cy="1143000"/>
          </a:xfrm>
        </p:spPr>
        <p:txBody>
          <a:bodyPr>
            <a:normAutofit/>
          </a:bodyPr>
          <a:lstStyle/>
          <a:p>
            <a:r>
              <a:rPr lang="ro-RO" sz="2000"/>
              <a:t>Erori frecvente</a:t>
            </a:r>
            <a:endParaRPr lang="de-AT" sz="2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404664"/>
            <a:ext cx="8928992" cy="64533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o-RO" sz="2000"/>
          </a:p>
          <a:p>
            <a:r>
              <a:rPr lang="ro-RO" sz="2000" b="1"/>
              <a:t>Un termen URI nu poate avea mai multe prefixe:</a:t>
            </a:r>
          </a:p>
          <a:p>
            <a:pPr marL="0" indent="0">
              <a:buNone/>
            </a:pPr>
            <a:r>
              <a:rPr lang="ro-RO" sz="2000">
                <a:solidFill>
                  <a:srgbClr val="FF0000"/>
                </a:solidFill>
              </a:rPr>
              <a:t>:Andrei :s:knows :Ana.</a:t>
            </a:r>
          </a:p>
          <a:p>
            <a:pPr marL="0" indent="0">
              <a:buNone/>
            </a:pPr>
            <a:r>
              <a:rPr lang="ro-RO" sz="2000" i="1"/>
              <a:t>*ori s:, ori prefixul default :</a:t>
            </a:r>
          </a:p>
          <a:p>
            <a:endParaRPr lang="ro-RO" sz="2000"/>
          </a:p>
          <a:p>
            <a:r>
              <a:rPr lang="ro-RO" sz="2000" b="1"/>
              <a:t>Un același URI nu poate fi folosit cu mai multe semnificații:</a:t>
            </a:r>
          </a:p>
          <a:p>
            <a:pPr marL="0" indent="0">
              <a:buNone/>
            </a:pPr>
            <a:r>
              <a:rPr lang="ro-RO" sz="2000">
                <a:solidFill>
                  <a:srgbClr val="FF0000"/>
                </a:solidFill>
              </a:rPr>
              <a:t>:Luceafarul :scriitor :Eminescu.</a:t>
            </a:r>
          </a:p>
          <a:p>
            <a:pPr marL="0" indent="0">
              <a:buNone/>
            </a:pPr>
            <a:r>
              <a:rPr lang="ro-RO" sz="2000">
                <a:solidFill>
                  <a:srgbClr val="FF0000"/>
                </a:solidFill>
              </a:rPr>
              <a:t>:Eminescu a :scriitor.</a:t>
            </a:r>
          </a:p>
          <a:p>
            <a:pPr marL="0" indent="0">
              <a:buNone/>
            </a:pPr>
            <a:r>
              <a:rPr lang="ro-RO" sz="2000" i="1"/>
              <a:t>*același URI nu poate fi simultan o relație și un tip</a:t>
            </a:r>
          </a:p>
          <a:p>
            <a:pPr marL="0" indent="0">
              <a:buNone/>
            </a:pPr>
            <a:endParaRPr lang="ro-RO" sz="2000"/>
          </a:p>
          <a:p>
            <a:r>
              <a:rPr lang="ro-RO" sz="2000" b="1"/>
              <a:t>Confuzie între tipuri și relații:</a:t>
            </a:r>
            <a:r>
              <a:rPr lang="ro-RO" sz="2000"/>
              <a:t> Ana și Andrei sunt rude, scris astfel:</a:t>
            </a:r>
          </a:p>
          <a:p>
            <a:pPr marL="0" indent="0">
              <a:buNone/>
            </a:pPr>
            <a:r>
              <a:rPr lang="ro-RO" sz="2000">
                <a:solidFill>
                  <a:srgbClr val="FF0000"/>
                </a:solidFill>
              </a:rPr>
              <a:t>:Ana a :ruda.</a:t>
            </a:r>
          </a:p>
          <a:p>
            <a:pPr marL="0" indent="0">
              <a:buNone/>
            </a:pPr>
            <a:r>
              <a:rPr lang="ro-RO" sz="2000">
                <a:solidFill>
                  <a:srgbClr val="FF0000"/>
                </a:solidFill>
              </a:rPr>
              <a:t>:Andrei a :ruda.</a:t>
            </a:r>
          </a:p>
          <a:p>
            <a:pPr marL="0" indent="0">
              <a:buNone/>
            </a:pPr>
            <a:r>
              <a:rPr lang="ro-RO" sz="2000" i="1"/>
              <a:t>* </a:t>
            </a:r>
            <a:r>
              <a:rPr lang="de-AT" sz="2000" i="1"/>
              <a:t>"</a:t>
            </a:r>
            <a:r>
              <a:rPr lang="ro-RO" sz="2000" i="1"/>
              <a:t>rudenia</a:t>
            </a:r>
            <a:r>
              <a:rPr lang="de-AT" sz="2000" i="1"/>
              <a:t>" nu </a:t>
            </a:r>
            <a:r>
              <a:rPr lang="ro-MD" sz="2000" i="1"/>
              <a:t>e un tip, e o relație</a:t>
            </a:r>
            <a:r>
              <a:rPr lang="ro-RO" sz="2000" i="1"/>
              <a:t>! </a:t>
            </a:r>
            <a:r>
              <a:rPr lang="ro-RO" sz="2000"/>
              <a:t>Corect este:</a:t>
            </a:r>
          </a:p>
          <a:p>
            <a:pPr marL="0" indent="0">
              <a:buNone/>
            </a:pPr>
            <a:r>
              <a:rPr lang="ro-RO" sz="2000">
                <a:solidFill>
                  <a:srgbClr val="FF0000"/>
                </a:solidFill>
              </a:rPr>
              <a:t>:Ana :rudaCu :Andrei.</a:t>
            </a:r>
          </a:p>
        </p:txBody>
      </p:sp>
    </p:spTree>
    <p:extLst>
      <p:ext uri="{BB962C8B-B14F-4D97-AF65-F5344CB8AC3E}">
        <p14:creationId xmlns:p14="http://schemas.microsoft.com/office/powerpoint/2010/main" val="24627899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315416"/>
            <a:ext cx="8229600" cy="1143000"/>
          </a:xfrm>
        </p:spPr>
        <p:txBody>
          <a:bodyPr>
            <a:normAutofit/>
          </a:bodyPr>
          <a:lstStyle/>
          <a:p>
            <a:r>
              <a:rPr lang="ro-RO" sz="2000"/>
              <a:t>Erori frecvente</a:t>
            </a:r>
            <a:endParaRPr lang="de-AT" sz="2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404664"/>
            <a:ext cx="8964488" cy="6453336"/>
          </a:xfrm>
        </p:spPr>
        <p:txBody>
          <a:bodyPr>
            <a:normAutofit fontScale="62500" lnSpcReduction="20000"/>
          </a:bodyPr>
          <a:lstStyle/>
          <a:p>
            <a:r>
              <a:rPr lang="ro-RO" b="1" dirty="0"/>
              <a:t>Afirmații </a:t>
            </a:r>
            <a:r>
              <a:rPr lang="ro-RO" b="1"/>
              <a:t>care conectează direct tipuri</a:t>
            </a:r>
            <a:r>
              <a:rPr lang="ro-RO"/>
              <a:t>: </a:t>
            </a:r>
            <a:r>
              <a:rPr lang="ro-RO" i="1" dirty="0"/>
              <a:t>Scriitorii scriu cărți</a:t>
            </a:r>
            <a:r>
              <a:rPr lang="ro-RO" dirty="0"/>
              <a:t>, scris astfel:</a:t>
            </a:r>
          </a:p>
          <a:p>
            <a:pPr marL="0" indent="0">
              <a:buNone/>
            </a:pPr>
            <a:r>
              <a:rPr lang="ro-RO" dirty="0">
                <a:solidFill>
                  <a:srgbClr val="FF0000"/>
                </a:solidFill>
              </a:rPr>
              <a:t>:Scriitori :scriu :Cărți.</a:t>
            </a:r>
          </a:p>
          <a:p>
            <a:pPr marL="0" indent="0">
              <a:buNone/>
            </a:pPr>
            <a:r>
              <a:rPr lang="ro-RO" i="1" dirty="0"/>
              <a:t>* relațiile se stabilesc între instanțe!</a:t>
            </a:r>
          </a:p>
          <a:p>
            <a:pPr marL="0" indent="0">
              <a:buNone/>
            </a:pPr>
            <a:r>
              <a:rPr lang="ro-RO" dirty="0">
                <a:solidFill>
                  <a:srgbClr val="FF0000"/>
                </a:solidFill>
              </a:rPr>
              <a:t>:</a:t>
            </a:r>
            <a:r>
              <a:rPr lang="ro-RO" dirty="0" err="1">
                <a:solidFill>
                  <a:srgbClr val="FF0000"/>
                </a:solidFill>
              </a:rPr>
              <a:t>MihaiEminescu</a:t>
            </a:r>
            <a:r>
              <a:rPr lang="ro-RO" dirty="0">
                <a:solidFill>
                  <a:srgbClr val="FF0000"/>
                </a:solidFill>
              </a:rPr>
              <a:t> :</a:t>
            </a:r>
            <a:r>
              <a:rPr lang="ro-RO" dirty="0" err="1">
                <a:solidFill>
                  <a:srgbClr val="FF0000"/>
                </a:solidFill>
              </a:rPr>
              <a:t>aScris</a:t>
            </a:r>
            <a:r>
              <a:rPr lang="ro-RO" dirty="0">
                <a:solidFill>
                  <a:srgbClr val="FF0000"/>
                </a:solidFill>
              </a:rPr>
              <a:t> :</a:t>
            </a:r>
            <a:r>
              <a:rPr lang="ro-RO" dirty="0" err="1">
                <a:solidFill>
                  <a:srgbClr val="FF0000"/>
                </a:solidFill>
              </a:rPr>
              <a:t>Luceafarul</a:t>
            </a:r>
            <a:r>
              <a:rPr lang="ro-RO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ro-RO" i="1" dirty="0"/>
              <a:t>** se pot defini și relații între tipuri, însă în </a:t>
            </a:r>
            <a:r>
              <a:rPr lang="ro-RO" i="1" u="sng" dirty="0"/>
              <a:t>moduri standard la nivel </a:t>
            </a:r>
            <a:r>
              <a:rPr lang="ro-RO" i="1" u="sng"/>
              <a:t>de schemă</a:t>
            </a:r>
            <a:r>
              <a:rPr lang="ro-RO"/>
              <a:t>:</a:t>
            </a:r>
            <a:endParaRPr lang="ro-RO" dirty="0"/>
          </a:p>
          <a:p>
            <a:pPr marL="0" indent="0">
              <a:buNone/>
            </a:pPr>
            <a:r>
              <a:rPr lang="ro-RO" dirty="0">
                <a:solidFill>
                  <a:srgbClr val="FF0000"/>
                </a:solidFill>
              </a:rPr>
              <a:t>:</a:t>
            </a:r>
            <a:r>
              <a:rPr lang="ro-RO" dirty="0" err="1">
                <a:solidFill>
                  <a:srgbClr val="FF0000"/>
                </a:solidFill>
              </a:rPr>
              <a:t>aScris</a:t>
            </a:r>
            <a:r>
              <a:rPr lang="ro-RO" dirty="0">
                <a:solidFill>
                  <a:srgbClr val="FF0000"/>
                </a:solidFill>
              </a:rPr>
              <a:t> </a:t>
            </a:r>
            <a:r>
              <a:rPr lang="ro-RO" dirty="0" err="1">
                <a:solidFill>
                  <a:srgbClr val="FF0000"/>
                </a:solidFill>
              </a:rPr>
              <a:t>rdfs:domain</a:t>
            </a:r>
            <a:r>
              <a:rPr lang="ro-RO" dirty="0">
                <a:solidFill>
                  <a:srgbClr val="FF0000"/>
                </a:solidFill>
              </a:rPr>
              <a:t> :Scriitor; </a:t>
            </a:r>
            <a:r>
              <a:rPr lang="ro-RO" dirty="0" err="1">
                <a:solidFill>
                  <a:srgbClr val="FF0000"/>
                </a:solidFill>
              </a:rPr>
              <a:t>rdfs:range</a:t>
            </a:r>
            <a:r>
              <a:rPr lang="ro-RO" dirty="0">
                <a:solidFill>
                  <a:srgbClr val="FF0000"/>
                </a:solidFill>
              </a:rPr>
              <a:t> :Carte.</a:t>
            </a:r>
          </a:p>
          <a:p>
            <a:pPr marL="0" indent="0">
              <a:buNone/>
            </a:pPr>
            <a:r>
              <a:rPr lang="ro-RO" i="1"/>
              <a:t>(modul </a:t>
            </a:r>
            <a:r>
              <a:rPr lang="ro-RO" i="1" dirty="0"/>
              <a:t>standard de a </a:t>
            </a:r>
            <a:r>
              <a:rPr lang="ro-RO" i="1"/>
              <a:t>declara cel fel de noduri va conecta o relație)</a:t>
            </a:r>
            <a:endParaRPr lang="ro-RO" i="1" dirty="0"/>
          </a:p>
          <a:p>
            <a:pPr marL="0" indent="0">
              <a:buNone/>
            </a:pPr>
            <a:endParaRPr lang="ro-RO" dirty="0"/>
          </a:p>
          <a:p>
            <a:r>
              <a:rPr lang="ro-RO" b="1" dirty="0"/>
              <a:t> Afirmații care nu respectă </a:t>
            </a:r>
            <a:r>
              <a:rPr lang="ro-MD" b="1" dirty="0"/>
              <a:t>distincția </a:t>
            </a:r>
            <a:r>
              <a:rPr lang="ro-RO" b="1" dirty="0"/>
              <a:t>instanțe/tipuri:</a:t>
            </a:r>
            <a:r>
              <a:rPr lang="ro-RO" dirty="0"/>
              <a:t> </a:t>
            </a:r>
            <a:r>
              <a:rPr lang="en-GB" i="1" dirty="0"/>
              <a:t>Un </a:t>
            </a:r>
            <a:r>
              <a:rPr lang="en-GB" i="1" dirty="0" err="1"/>
              <a:t>scriitor</a:t>
            </a:r>
            <a:r>
              <a:rPr lang="en-GB" i="1" dirty="0"/>
              <a:t> a </a:t>
            </a:r>
            <a:r>
              <a:rPr lang="en-GB" i="1" dirty="0" err="1"/>
              <a:t>scris</a:t>
            </a:r>
            <a:r>
              <a:rPr lang="en-GB" i="1" dirty="0"/>
              <a:t> L</a:t>
            </a:r>
            <a:r>
              <a:rPr lang="ro-RO" i="1" dirty="0" err="1"/>
              <a:t>uceafarul</a:t>
            </a:r>
            <a:r>
              <a:rPr lang="ro-RO" dirty="0"/>
              <a:t>, scris astfel:</a:t>
            </a:r>
          </a:p>
          <a:p>
            <a:pPr marL="0" indent="0">
              <a:buNone/>
            </a:pPr>
            <a:r>
              <a:rPr lang="ro-RO" dirty="0">
                <a:solidFill>
                  <a:srgbClr val="FF0000"/>
                </a:solidFill>
              </a:rPr>
              <a:t>:Scriitor :</a:t>
            </a:r>
            <a:r>
              <a:rPr lang="ro-RO" dirty="0" err="1">
                <a:solidFill>
                  <a:srgbClr val="FF0000"/>
                </a:solidFill>
              </a:rPr>
              <a:t>aScris</a:t>
            </a:r>
            <a:r>
              <a:rPr lang="ro-RO" dirty="0">
                <a:solidFill>
                  <a:srgbClr val="FF0000"/>
                </a:solidFill>
              </a:rPr>
              <a:t> :</a:t>
            </a:r>
            <a:r>
              <a:rPr lang="ro-RO" dirty="0" err="1">
                <a:solidFill>
                  <a:srgbClr val="FF0000"/>
                </a:solidFill>
              </a:rPr>
              <a:t>Luceafarul</a:t>
            </a:r>
            <a:r>
              <a:rPr lang="ro-RO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ro-RO" i="1"/>
              <a:t>* corect e să folosim o instanță anonimă, dacă nu avem deocamdată un ID al autorului:</a:t>
            </a:r>
            <a:endParaRPr lang="ro-RO" i="1" dirty="0"/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[a :</a:t>
            </a:r>
            <a:r>
              <a:rPr lang="en-GB" dirty="0" err="1">
                <a:solidFill>
                  <a:srgbClr val="FF0000"/>
                </a:solidFill>
              </a:rPr>
              <a:t>Scriitor</a:t>
            </a:r>
            <a:r>
              <a:rPr lang="en-GB" dirty="0">
                <a:solidFill>
                  <a:srgbClr val="FF0000"/>
                </a:solidFill>
              </a:rPr>
              <a:t>; :</a:t>
            </a:r>
            <a:r>
              <a:rPr lang="en-GB" dirty="0" err="1">
                <a:solidFill>
                  <a:srgbClr val="FF0000"/>
                </a:solidFill>
              </a:rPr>
              <a:t>aScris</a:t>
            </a:r>
            <a:r>
              <a:rPr lang="en-GB" dirty="0">
                <a:solidFill>
                  <a:srgbClr val="FF0000"/>
                </a:solidFill>
              </a:rPr>
              <a:t> :</a:t>
            </a:r>
            <a:r>
              <a:rPr lang="en-GB" dirty="0" err="1">
                <a:solidFill>
                  <a:srgbClr val="FF0000"/>
                </a:solidFill>
              </a:rPr>
              <a:t>Luceafarul</a:t>
            </a:r>
            <a:r>
              <a:rPr lang="en-GB" dirty="0">
                <a:solidFill>
                  <a:srgbClr val="FF0000"/>
                </a:solidFill>
              </a:rPr>
              <a:t>.]</a:t>
            </a:r>
            <a:endParaRPr lang="ro-RO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o-RO"/>
          </a:p>
          <a:p>
            <a:pPr marL="0" indent="0">
              <a:buNone/>
            </a:pPr>
            <a:r>
              <a:rPr lang="ro-RO"/>
              <a:t>Alt </a:t>
            </a:r>
            <a:r>
              <a:rPr lang="ro-RO" dirty="0"/>
              <a:t>exemplu similar: </a:t>
            </a:r>
            <a:r>
              <a:rPr lang="ro-RO" i="1" dirty="0"/>
              <a:t>Clubul ABC </a:t>
            </a:r>
            <a:r>
              <a:rPr lang="ro-RO" i="1" dirty="0" err="1"/>
              <a:t>gazduieste</a:t>
            </a:r>
            <a:r>
              <a:rPr lang="ro-RO" i="1" dirty="0"/>
              <a:t> un concert Luna Amara</a:t>
            </a:r>
            <a:r>
              <a:rPr lang="ro-RO" dirty="0"/>
              <a:t>, scris astfel:</a:t>
            </a:r>
          </a:p>
          <a:p>
            <a:pPr marL="0" indent="0">
              <a:buNone/>
            </a:pPr>
            <a:r>
              <a:rPr lang="ro-RO" dirty="0">
                <a:solidFill>
                  <a:srgbClr val="FF0000"/>
                </a:solidFill>
              </a:rPr>
              <a:t>:</a:t>
            </a:r>
            <a:r>
              <a:rPr lang="ro-RO" dirty="0" err="1">
                <a:solidFill>
                  <a:srgbClr val="FF0000"/>
                </a:solidFill>
              </a:rPr>
              <a:t>ClubABC</a:t>
            </a:r>
            <a:r>
              <a:rPr lang="ro-RO" dirty="0">
                <a:solidFill>
                  <a:srgbClr val="FF0000"/>
                </a:solidFill>
              </a:rPr>
              <a:t> :concert :</a:t>
            </a:r>
            <a:r>
              <a:rPr lang="ro-RO" dirty="0" err="1">
                <a:solidFill>
                  <a:srgbClr val="FF0000"/>
                </a:solidFill>
              </a:rPr>
              <a:t>LunaAmara</a:t>
            </a:r>
            <a:r>
              <a:rPr lang="ro-RO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ro-RO" i="1"/>
              <a:t>** </a:t>
            </a:r>
            <a:r>
              <a:rPr lang="ro-RO" i="1" dirty="0"/>
              <a:t>corect e:</a:t>
            </a:r>
          </a:p>
          <a:p>
            <a:pPr marL="0" indent="0">
              <a:buNone/>
            </a:pPr>
            <a:r>
              <a:rPr lang="ro-RO" dirty="0">
                <a:solidFill>
                  <a:srgbClr val="FF0000"/>
                </a:solidFill>
              </a:rPr>
              <a:t>:ABC a :Club, :</a:t>
            </a:r>
            <a:r>
              <a:rPr lang="ro-RO" dirty="0" err="1">
                <a:solidFill>
                  <a:srgbClr val="FF0000"/>
                </a:solidFill>
              </a:rPr>
              <a:t>gazduieste</a:t>
            </a:r>
            <a:r>
              <a:rPr lang="ro-RO" dirty="0">
                <a:solidFill>
                  <a:srgbClr val="FF0000"/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[a :Concert; :</a:t>
            </a:r>
            <a:r>
              <a:rPr lang="en-GB" dirty="0" err="1">
                <a:solidFill>
                  <a:srgbClr val="FF0000"/>
                </a:solidFill>
              </a:rPr>
              <a:t>participa</a:t>
            </a:r>
            <a:r>
              <a:rPr lang="en-GB" dirty="0">
                <a:solidFill>
                  <a:srgbClr val="FF0000"/>
                </a:solidFill>
              </a:rPr>
              <a:t> :</a:t>
            </a:r>
            <a:r>
              <a:rPr lang="en-GB" dirty="0" err="1">
                <a:solidFill>
                  <a:srgbClr val="FF0000"/>
                </a:solidFill>
              </a:rPr>
              <a:t>LunaAmara</a:t>
            </a:r>
            <a:r>
              <a:rPr lang="en-GB" dirty="0">
                <a:solidFill>
                  <a:srgbClr val="FF0000"/>
                </a:solidFill>
              </a:rPr>
              <a:t>].</a:t>
            </a:r>
            <a:endParaRPr lang="ro-RO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198953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Erori frecvente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2000" dirty="0" err="1"/>
              <a:t>Vreau</a:t>
            </a:r>
            <a:r>
              <a:rPr lang="en-GB" sz="2000" dirty="0"/>
              <a:t> s</a:t>
            </a:r>
            <a:r>
              <a:rPr lang="ro-RO" sz="2000" dirty="0"/>
              <a:t>ă scriu </a:t>
            </a:r>
            <a:r>
              <a:rPr lang="ro-RO" sz="2000" i="1" dirty="0" err="1"/>
              <a:t>Emag</a:t>
            </a:r>
            <a:r>
              <a:rPr lang="ro-RO" sz="2000" i="1" dirty="0"/>
              <a:t> vinde calculator </a:t>
            </a:r>
            <a:r>
              <a:rPr lang="ro-RO" sz="2000" i="1" dirty="0" err="1"/>
              <a:t>Lenovo</a:t>
            </a:r>
            <a:r>
              <a:rPr lang="ro-RO" sz="2000" i="1" dirty="0"/>
              <a:t> la 4000 RON</a:t>
            </a:r>
            <a:r>
              <a:rPr lang="ro-RO" sz="2000" dirty="0"/>
              <a:t>.</a:t>
            </a:r>
          </a:p>
          <a:p>
            <a:pPr marL="0" indent="0" algn="ctr">
              <a:buNone/>
            </a:pPr>
            <a:r>
              <a:rPr lang="ro-RO" sz="2000" dirty="0"/>
              <a:t>Greșit:</a:t>
            </a:r>
          </a:p>
          <a:p>
            <a:pPr marL="0" indent="0">
              <a:buNone/>
            </a:pPr>
            <a:r>
              <a:rPr lang="ro-RO" sz="2000" dirty="0">
                <a:solidFill>
                  <a:srgbClr val="FF0000"/>
                </a:solidFill>
              </a:rPr>
              <a:t>:</a:t>
            </a:r>
            <a:r>
              <a:rPr lang="ro-RO" sz="2000" dirty="0" err="1">
                <a:solidFill>
                  <a:srgbClr val="FF0000"/>
                </a:solidFill>
              </a:rPr>
              <a:t>Emag</a:t>
            </a:r>
            <a:r>
              <a:rPr lang="ro-RO" sz="2000" dirty="0">
                <a:solidFill>
                  <a:srgbClr val="FF0000"/>
                </a:solidFill>
              </a:rPr>
              <a:t> :vinde :</a:t>
            </a:r>
            <a:r>
              <a:rPr lang="en-GB" sz="2000" dirty="0">
                <a:solidFill>
                  <a:srgbClr val="FF0000"/>
                </a:solidFill>
              </a:rPr>
              <a:t>Lenovo</a:t>
            </a:r>
            <a:r>
              <a:rPr lang="ro-RO" sz="2000" dirty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ro-RO" sz="2000" dirty="0">
                <a:solidFill>
                  <a:srgbClr val="FF0000"/>
                </a:solidFill>
              </a:rPr>
              <a:t>:</a:t>
            </a:r>
            <a:r>
              <a:rPr lang="ro-RO" sz="2000" dirty="0" err="1">
                <a:solidFill>
                  <a:srgbClr val="FF0000"/>
                </a:solidFill>
              </a:rPr>
              <a:t>Lenovo</a:t>
            </a:r>
            <a:r>
              <a:rPr lang="ro-RO" sz="2000" dirty="0">
                <a:solidFill>
                  <a:srgbClr val="FF0000"/>
                </a:solidFill>
              </a:rPr>
              <a:t> </a:t>
            </a:r>
            <a:r>
              <a:rPr lang="en-GB" sz="2000" dirty="0">
                <a:solidFill>
                  <a:srgbClr val="FF0000"/>
                </a:solidFill>
              </a:rPr>
              <a:t>a :Calculator; </a:t>
            </a:r>
            <a:r>
              <a:rPr lang="ro-RO" sz="2000" dirty="0">
                <a:solidFill>
                  <a:srgbClr val="FF0000"/>
                </a:solidFill>
              </a:rPr>
              <a:t>:</a:t>
            </a:r>
            <a:r>
              <a:rPr lang="ro-RO" sz="2000" dirty="0" err="1">
                <a:solidFill>
                  <a:srgbClr val="FF0000"/>
                </a:solidFill>
              </a:rPr>
              <a:t>pret</a:t>
            </a:r>
            <a:r>
              <a:rPr lang="ro-RO" sz="2000" dirty="0">
                <a:solidFill>
                  <a:srgbClr val="FF0000"/>
                </a:solidFill>
              </a:rPr>
              <a:t> 4000 RON.</a:t>
            </a:r>
          </a:p>
          <a:p>
            <a:pPr marL="0" indent="0" algn="ctr">
              <a:buNone/>
            </a:pPr>
            <a:r>
              <a:rPr lang="ro-RO" sz="2000" dirty="0"/>
              <a:t>Corect:</a:t>
            </a:r>
          </a:p>
          <a:p>
            <a:pPr marL="0" indent="0">
              <a:buNone/>
            </a:pPr>
            <a:r>
              <a:rPr lang="ro-RO" sz="2000" dirty="0">
                <a:solidFill>
                  <a:srgbClr val="FF0000"/>
                </a:solidFill>
              </a:rPr>
              <a:t>:</a:t>
            </a:r>
            <a:r>
              <a:rPr lang="ro-RO" sz="2000" dirty="0" err="1">
                <a:solidFill>
                  <a:srgbClr val="FF0000"/>
                </a:solidFill>
              </a:rPr>
              <a:t>Emag</a:t>
            </a:r>
            <a:r>
              <a:rPr lang="ro-RO" sz="2000" dirty="0">
                <a:solidFill>
                  <a:srgbClr val="FF0000"/>
                </a:solidFill>
              </a:rPr>
              <a:t> :vinde </a:t>
            </a:r>
            <a:r>
              <a:rPr lang="en-GB" sz="2000" dirty="0">
                <a:solidFill>
                  <a:srgbClr val="FF0000"/>
                </a:solidFill>
              </a:rPr>
              <a:t>[a :Calculator; :</a:t>
            </a:r>
            <a:r>
              <a:rPr lang="en-GB" sz="2000" dirty="0" err="1">
                <a:solidFill>
                  <a:srgbClr val="FF0000"/>
                </a:solidFill>
              </a:rPr>
              <a:t>marca</a:t>
            </a:r>
            <a:r>
              <a:rPr lang="en-GB" sz="2000" dirty="0">
                <a:solidFill>
                  <a:srgbClr val="FF0000"/>
                </a:solidFill>
              </a:rPr>
              <a:t> :Lenovo; :</a:t>
            </a:r>
            <a:r>
              <a:rPr lang="en-GB" sz="2000" dirty="0" err="1">
                <a:solidFill>
                  <a:srgbClr val="FF0000"/>
                </a:solidFill>
              </a:rPr>
              <a:t>pret</a:t>
            </a:r>
            <a:r>
              <a:rPr lang="en-GB" sz="2000" dirty="0">
                <a:solidFill>
                  <a:srgbClr val="FF0000"/>
                </a:solidFill>
              </a:rPr>
              <a:t> [:</a:t>
            </a:r>
            <a:r>
              <a:rPr lang="en-GB" sz="2000" dirty="0" err="1">
                <a:solidFill>
                  <a:srgbClr val="FF0000"/>
                </a:solidFill>
              </a:rPr>
              <a:t>valoare</a:t>
            </a:r>
            <a:r>
              <a:rPr lang="en-GB" sz="2000" dirty="0">
                <a:solidFill>
                  <a:srgbClr val="FF0000"/>
                </a:solidFill>
              </a:rPr>
              <a:t> 4000, :</a:t>
            </a:r>
            <a:r>
              <a:rPr lang="en-GB" sz="2000" dirty="0" err="1">
                <a:solidFill>
                  <a:srgbClr val="FF0000"/>
                </a:solidFill>
              </a:rPr>
              <a:t>moneda</a:t>
            </a:r>
            <a:r>
              <a:rPr lang="en-GB" sz="2000" dirty="0">
                <a:solidFill>
                  <a:srgbClr val="FF0000"/>
                </a:solidFill>
              </a:rPr>
              <a:t> "RON"]].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:Lenovo a :Model.</a:t>
            </a:r>
          </a:p>
          <a:p>
            <a:pPr marL="0" indent="0" algn="ctr">
              <a:buNone/>
            </a:pPr>
            <a:endParaRPr lang="ro-MD" sz="2000"/>
          </a:p>
          <a:p>
            <a:pPr marL="0" indent="0" algn="ctr">
              <a:buNone/>
            </a:pPr>
            <a:r>
              <a:rPr lang="en-GB" sz="2000"/>
              <a:t>Tot </a:t>
            </a:r>
            <a:r>
              <a:rPr lang="en-GB" sz="2000" dirty="0" err="1"/>
              <a:t>corect</a:t>
            </a:r>
            <a:r>
              <a:rPr lang="en-GB" sz="2000" dirty="0"/>
              <a:t>, </a:t>
            </a:r>
            <a:r>
              <a:rPr lang="en-GB" sz="2000" dirty="0" err="1"/>
              <a:t>dar</a:t>
            </a:r>
            <a:r>
              <a:rPr lang="en-GB" sz="2000" dirty="0"/>
              <a:t> </a:t>
            </a:r>
          </a:p>
          <a:p>
            <a:pPr algn="just"/>
            <a:r>
              <a:rPr lang="en-GB" sz="2000"/>
              <a:t>cu catalogul de produse rupat </a:t>
            </a:r>
            <a:r>
              <a:rPr lang="ro-RO" sz="2000"/>
              <a:t>într-un graf</a:t>
            </a:r>
            <a:r>
              <a:rPr lang="en-US" sz="2000"/>
              <a:t> distinct (</a:t>
            </a:r>
            <a:r>
              <a:rPr lang="en-GB" sz="2000"/>
              <a:t>moneda </a:t>
            </a:r>
            <a:r>
              <a:rPr lang="ro-RO" sz="2000" dirty="0"/>
              <a:t>e </a:t>
            </a:r>
            <a:r>
              <a:rPr lang="en-GB" sz="2000" err="1"/>
              <a:t>neexplicit</a:t>
            </a:r>
            <a:r>
              <a:rPr lang="ro-RO" sz="2000"/>
              <a:t>ă</a:t>
            </a:r>
            <a:r>
              <a:rPr lang="en-US" sz="2000"/>
              <a:t>, dar poate fi ca mai sus)</a:t>
            </a:r>
            <a:endParaRPr lang="ro-RO" sz="2000" dirty="0"/>
          </a:p>
          <a:p>
            <a:pPr algn="just"/>
            <a:r>
              <a:rPr lang="ro-RO" sz="2000" dirty="0"/>
              <a:t>marca e indicată </a:t>
            </a:r>
            <a:r>
              <a:rPr lang="ro-RO" sz="2000"/>
              <a:t>ca </a:t>
            </a:r>
            <a:r>
              <a:rPr lang="en-US" sz="2000"/>
              <a:t>o subcategorie (</a:t>
            </a:r>
            <a:r>
              <a:rPr lang="ro-RO" sz="2000"/>
              <a:t>subtip</a:t>
            </a:r>
            <a:r>
              <a:rPr lang="en-US" sz="2000"/>
              <a:t>)</a:t>
            </a:r>
            <a:r>
              <a:rPr lang="ro-RO" sz="2000"/>
              <a:t> </a:t>
            </a:r>
            <a:r>
              <a:rPr lang="ro-RO" sz="2000" dirty="0"/>
              <a:t>de produs</a:t>
            </a:r>
          </a:p>
          <a:p>
            <a:pPr algn="ctr"/>
            <a:endParaRPr lang="en-GB" sz="2000" dirty="0"/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:</a:t>
            </a:r>
            <a:r>
              <a:rPr lang="en-GB" sz="2000" dirty="0" err="1">
                <a:solidFill>
                  <a:srgbClr val="FF0000"/>
                </a:solidFill>
              </a:rPr>
              <a:t>CatalogEmag</a:t>
            </a:r>
            <a:r>
              <a:rPr lang="ro-RO" sz="2000" dirty="0">
                <a:solidFill>
                  <a:srgbClr val="FF0000"/>
                </a:solidFill>
              </a:rPr>
              <a:t> </a:t>
            </a:r>
            <a:r>
              <a:rPr lang="en-GB" sz="2000" dirty="0">
                <a:solidFill>
                  <a:srgbClr val="FF0000"/>
                </a:solidFill>
              </a:rPr>
              <a:t>{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:P1 a :Calculator, :</a:t>
            </a:r>
            <a:r>
              <a:rPr lang="ro-RO" sz="2000">
                <a:solidFill>
                  <a:srgbClr val="FF0000"/>
                </a:solidFill>
              </a:rPr>
              <a:t>Produs</a:t>
            </a:r>
            <a:r>
              <a:rPr lang="en-GB" sz="2000">
                <a:solidFill>
                  <a:srgbClr val="FF0000"/>
                </a:solidFill>
              </a:rPr>
              <a:t>Lenovo; </a:t>
            </a:r>
            <a:r>
              <a:rPr lang="en-GB" sz="2000" dirty="0">
                <a:solidFill>
                  <a:srgbClr val="FF0000"/>
                </a:solidFill>
              </a:rPr>
              <a:t>:</a:t>
            </a:r>
            <a:r>
              <a:rPr lang="en-GB" sz="2000" dirty="0" err="1">
                <a:solidFill>
                  <a:srgbClr val="FF0000"/>
                </a:solidFill>
              </a:rPr>
              <a:t>pret</a:t>
            </a:r>
            <a:r>
              <a:rPr lang="en-GB" sz="2000" dirty="0">
                <a:solidFill>
                  <a:srgbClr val="FF0000"/>
                </a:solidFill>
              </a:rPr>
              <a:t> 4000. 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:P2 a :</a:t>
            </a:r>
            <a:r>
              <a:rPr lang="en-GB" sz="2000" dirty="0" err="1">
                <a:solidFill>
                  <a:srgbClr val="FF0000"/>
                </a:solidFill>
              </a:rPr>
              <a:t>Frigider</a:t>
            </a:r>
            <a:r>
              <a:rPr lang="en-GB" sz="2000" dirty="0">
                <a:solidFill>
                  <a:srgbClr val="FF0000"/>
                </a:solidFill>
              </a:rPr>
              <a:t>, </a:t>
            </a:r>
            <a:r>
              <a:rPr lang="ro-RO" sz="2000">
                <a:solidFill>
                  <a:srgbClr val="FF0000"/>
                </a:solidFill>
              </a:rPr>
              <a:t>:ProdusArctic</a:t>
            </a:r>
            <a:r>
              <a:rPr lang="en-GB" sz="2000">
                <a:solidFill>
                  <a:srgbClr val="FF0000"/>
                </a:solidFill>
              </a:rPr>
              <a:t>; </a:t>
            </a:r>
            <a:r>
              <a:rPr lang="en-GB" sz="2000" dirty="0">
                <a:solidFill>
                  <a:srgbClr val="FF0000"/>
                </a:solidFill>
              </a:rPr>
              <a:t>:</a:t>
            </a:r>
            <a:r>
              <a:rPr lang="en-GB" sz="2000" dirty="0" err="1">
                <a:solidFill>
                  <a:srgbClr val="FF0000"/>
                </a:solidFill>
              </a:rPr>
              <a:t>pret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>
                <a:solidFill>
                  <a:srgbClr val="FF0000"/>
                </a:solidFill>
              </a:rPr>
              <a:t>2000.}</a:t>
            </a:r>
            <a:endParaRPr lang="ro-MD" sz="20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:Emag :vinde :CatalogEmag.</a:t>
            </a:r>
          </a:p>
          <a:p>
            <a:pPr marL="0" indent="0">
              <a:buNone/>
            </a:pPr>
            <a:r>
              <a:rPr lang="ro-MD" sz="2000">
                <a:solidFill>
                  <a:srgbClr val="FF0000"/>
                </a:solidFill>
              </a:rPr>
              <a:t>:ProdusLenovo rdfs:subClassOf :Produs.</a:t>
            </a:r>
          </a:p>
          <a:p>
            <a:pPr marL="0" indent="0">
              <a:buNone/>
            </a:pPr>
            <a:r>
              <a:rPr lang="ro-MD" sz="2000">
                <a:solidFill>
                  <a:srgbClr val="FF0000"/>
                </a:solidFill>
              </a:rPr>
              <a:t>:ProdusArctic rdfs:subClassOf :Produs.</a:t>
            </a:r>
            <a:endParaRPr lang="en-US" sz="20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}</a:t>
            </a:r>
            <a:endParaRPr lang="ro-RO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1125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Erori frecvente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000" dirty="0" err="1"/>
              <a:t>Vreau</a:t>
            </a:r>
            <a:r>
              <a:rPr lang="en-GB" sz="2000" dirty="0"/>
              <a:t> s</a:t>
            </a:r>
            <a:r>
              <a:rPr lang="ro-RO" sz="2000" dirty="0"/>
              <a:t>ă </a:t>
            </a:r>
            <a:r>
              <a:rPr lang="ro-RO" sz="2000"/>
              <a:t>scriu </a:t>
            </a:r>
            <a:r>
              <a:rPr lang="ro-RO" sz="2000" i="1"/>
              <a:t>Andrei deține un Audi. Audi are sediul in Italia</a:t>
            </a:r>
            <a:r>
              <a:rPr lang="ro-RO" sz="2000"/>
              <a:t>.</a:t>
            </a:r>
          </a:p>
          <a:p>
            <a:pPr marL="0" indent="0">
              <a:buNone/>
            </a:pPr>
            <a:endParaRPr lang="ro-RO" sz="2000" dirty="0"/>
          </a:p>
          <a:p>
            <a:pPr marL="0" indent="0" algn="ctr">
              <a:buNone/>
            </a:pPr>
            <a:r>
              <a:rPr lang="ro-RO" sz="2000"/>
              <a:t>Greșit</a:t>
            </a:r>
            <a:r>
              <a:rPr lang="en-US" sz="2000"/>
              <a:t> (s-a folosit acela</a:t>
            </a:r>
            <a:r>
              <a:rPr lang="ro-MD" sz="2000"/>
              <a:t>și </a:t>
            </a:r>
            <a:r>
              <a:rPr lang="en-US" sz="2000"/>
              <a:t>ID</a:t>
            </a:r>
            <a:r>
              <a:rPr lang="ro-MD" sz="2000"/>
              <a:t> pentru companie și pentru mașina lui Andrei)</a:t>
            </a:r>
            <a:r>
              <a:rPr lang="ro-RO" sz="2000"/>
              <a:t>:</a:t>
            </a:r>
            <a:endParaRPr lang="ro-RO" sz="2000" dirty="0"/>
          </a:p>
          <a:p>
            <a:pPr marL="0" indent="0">
              <a:buNone/>
            </a:pPr>
            <a:r>
              <a:rPr lang="ro-RO" sz="2000">
                <a:solidFill>
                  <a:srgbClr val="FF0000"/>
                </a:solidFill>
              </a:rPr>
              <a:t>:Andrei :detine :Audi.</a:t>
            </a:r>
          </a:p>
          <a:p>
            <a:pPr marL="0" indent="0">
              <a:buNone/>
            </a:pPr>
            <a:r>
              <a:rPr lang="ro-RO" sz="2000">
                <a:solidFill>
                  <a:srgbClr val="FF0000"/>
                </a:solidFill>
              </a:rPr>
              <a:t>:Audi :sediuIn :Italia.</a:t>
            </a:r>
          </a:p>
          <a:p>
            <a:pPr marL="0" indent="0" algn="ctr">
              <a:buNone/>
            </a:pPr>
            <a:endParaRPr lang="ro-RO" sz="2000"/>
          </a:p>
          <a:p>
            <a:pPr marL="0" indent="0" algn="ctr">
              <a:buNone/>
            </a:pPr>
            <a:r>
              <a:rPr lang="ro-RO" sz="2000"/>
              <a:t>Corect</a:t>
            </a:r>
            <a:r>
              <a:rPr lang="ro-RO" sz="2000" dirty="0"/>
              <a:t>:</a:t>
            </a:r>
          </a:p>
          <a:p>
            <a:pPr marL="0" indent="0">
              <a:buNone/>
            </a:pPr>
            <a:r>
              <a:rPr lang="ro-RO" sz="2000">
                <a:solidFill>
                  <a:srgbClr val="FF0000"/>
                </a:solidFill>
              </a:rPr>
              <a:t>:Andrei :detine </a:t>
            </a:r>
            <a:r>
              <a:rPr lang="en-US" sz="2000">
                <a:solidFill>
                  <a:srgbClr val="FF0000"/>
                </a:solidFill>
              </a:rPr>
              <a:t>[a :Masina; :producator :Audi].</a:t>
            </a:r>
          </a:p>
          <a:p>
            <a:pPr marL="0" indent="0">
              <a:buNone/>
            </a:pPr>
            <a:r>
              <a:rPr lang="ro-RO" sz="2000">
                <a:solidFill>
                  <a:srgbClr val="FF0000"/>
                </a:solidFill>
              </a:rPr>
              <a:t>:Audi :sediuIn :Italia.</a:t>
            </a:r>
          </a:p>
          <a:p>
            <a:pPr marL="0" indent="0" algn="ctr">
              <a:buNone/>
            </a:pPr>
            <a:r>
              <a:rPr lang="ro-RO" sz="2000"/>
              <a:t>Sau, dacă avem de gând să mai inserăm pe viitor</a:t>
            </a:r>
            <a:br>
              <a:rPr lang="en-US" sz="2000"/>
            </a:br>
            <a:r>
              <a:rPr lang="ro-RO" sz="2000"/>
              <a:t> afirmații despre mașina lui Andrei, îi </a:t>
            </a:r>
            <a:r>
              <a:rPr lang="en-US" sz="2000"/>
              <a:t>putem aloca un ID s</a:t>
            </a:r>
            <a:r>
              <a:rPr lang="ro-MD" sz="2000"/>
              <a:t>ă nu o lăsăm anonimă</a:t>
            </a:r>
            <a:r>
              <a:rPr lang="ro-RO" sz="2000"/>
              <a:t>:</a:t>
            </a:r>
            <a:endParaRPr lang="ro-RO" sz="20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o-RO" sz="2000">
                <a:solidFill>
                  <a:srgbClr val="FF0000"/>
                </a:solidFill>
              </a:rPr>
              <a:t>:Andrei :detine :Auto1234.</a:t>
            </a:r>
          </a:p>
          <a:p>
            <a:pPr marL="0" indent="0">
              <a:buNone/>
            </a:pPr>
            <a:r>
              <a:rPr lang="ro-MD" sz="2000">
                <a:solidFill>
                  <a:srgbClr val="FF0000"/>
                </a:solidFill>
              </a:rPr>
              <a:t>:Auto1234 </a:t>
            </a:r>
            <a:r>
              <a:rPr lang="en-US" sz="2000">
                <a:solidFill>
                  <a:srgbClr val="FF0000"/>
                </a:solidFill>
              </a:rPr>
              <a:t>a :Masina; :producator :Audi.</a:t>
            </a:r>
          </a:p>
          <a:p>
            <a:pPr marL="0" indent="0">
              <a:buNone/>
            </a:pPr>
            <a:r>
              <a:rPr lang="ro-RO" sz="2000">
                <a:solidFill>
                  <a:srgbClr val="FF0000"/>
                </a:solidFill>
              </a:rPr>
              <a:t>:Audi :sediuIn :Italia.</a:t>
            </a:r>
          </a:p>
          <a:p>
            <a:pPr marL="0" indent="0" algn="ctr">
              <a:buNone/>
            </a:pPr>
            <a:endParaRPr lang="ro-RO" sz="2000"/>
          </a:p>
        </p:txBody>
      </p:sp>
    </p:spTree>
    <p:extLst>
      <p:ext uri="{BB962C8B-B14F-4D97-AF65-F5344CB8AC3E}">
        <p14:creationId xmlns:p14="http://schemas.microsoft.com/office/powerpoint/2010/main" val="132667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6991</TotalTime>
  <Words>21069</Words>
  <Application>Microsoft Office PowerPoint</Application>
  <PresentationFormat>On-screen Show (4:3)</PresentationFormat>
  <Paragraphs>2787</Paragraphs>
  <Slides>167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75" baseType="lpstr">
      <vt:lpstr>Arial</vt:lpstr>
      <vt:lpstr>Arial Narrow</vt:lpstr>
      <vt:lpstr>Calibri</vt:lpstr>
      <vt:lpstr>Calibri (Body)</vt:lpstr>
      <vt:lpstr>Courier New</vt:lpstr>
      <vt:lpstr>Menlo</vt:lpstr>
      <vt:lpstr>Symbol</vt:lpstr>
      <vt:lpstr>Office Theme</vt:lpstr>
      <vt:lpstr>PowerPoint Presentation</vt:lpstr>
      <vt:lpstr>Istoric web semantic</vt:lpstr>
      <vt:lpstr>PowerPoint Presentation</vt:lpstr>
      <vt:lpstr>Istoric Web Semantic</vt:lpstr>
      <vt:lpstr>Istoric Web Semantic</vt:lpstr>
      <vt:lpstr>Istoric Web Semantic</vt:lpstr>
      <vt:lpstr>Istoric Web Semantic</vt:lpstr>
      <vt:lpstr>Altă versiune de "istorie"</vt:lpstr>
      <vt:lpstr>Viitorul</vt:lpstr>
      <vt:lpstr>Exemplu de "query" în Pragmatic Web</vt:lpstr>
      <vt:lpstr>Locul tehnologiilor semantice în A.I.</vt:lpstr>
      <vt:lpstr>Cele două (sau patru) componente ale Inteligenței Artificiale: (Sensing) + M. Learning + M. Reasoning + (Acting)</vt:lpstr>
      <vt:lpstr>Locul tehnologiilor semantice în A.I.</vt:lpstr>
      <vt:lpstr>Adopția bazelor de grafuri în  top 10 companii</vt:lpstr>
      <vt:lpstr>Alte resurse</vt:lpstr>
      <vt:lpstr>Tehnologii semantice</vt:lpstr>
      <vt:lpstr>Diverși termeni folosiți pentru structurile de date RDF</vt:lpstr>
      <vt:lpstr>Date vs. Cunoștințe</vt:lpstr>
      <vt:lpstr>Bază de Cunoştinţe = Fapte + Reguli</vt:lpstr>
      <vt:lpstr>Separarea  baze de date-baze de cunoștințe  nu este una precisă:  Bazele de date SQL conțin și ele relații</vt:lpstr>
      <vt:lpstr>Separarea  baze de date-baze de cunoștințe  nu este una precisă</vt:lpstr>
      <vt:lpstr>Separarea  baze de date-baze de cunoștințe  nu este una precisă</vt:lpstr>
      <vt:lpstr>PowerPoint Presentation</vt:lpstr>
      <vt:lpstr>Tabel unic nenormalizat</vt:lpstr>
      <vt:lpstr>Tabele normalizate</vt:lpstr>
      <vt:lpstr>Tabel unic reflectând structura propozițiilor</vt:lpstr>
      <vt:lpstr>Traducerea unui tabel în graf</vt:lpstr>
      <vt:lpstr>Reminder</vt:lpstr>
      <vt:lpstr>Primii paşi (vizibili):  Google Knowledge Graph</vt:lpstr>
      <vt:lpstr>Primii paşi (vizibili):  Google Knowledge Graph</vt:lpstr>
      <vt:lpstr>Surse de informaţii pentru  Google Knowledge Graph</vt:lpstr>
      <vt:lpstr>Cloud-ul Linked Open Data (= baze de grafuri publice, conectate la DBPedia prin reutilizare de ID-uri) </vt:lpstr>
      <vt:lpstr>baze de grafuri rdf  – privire de ansamblu -</vt:lpstr>
      <vt:lpstr>Exemplu bază de grafuri RDF (sintaxa Turtle)</vt:lpstr>
      <vt:lpstr>PowerPoint Presentation</vt:lpstr>
      <vt:lpstr>PowerPoint Presentation</vt:lpstr>
      <vt:lpstr>URI = identificator universal de "resurse" (=de orice)</vt:lpstr>
      <vt:lpstr>Rolul unui URI</vt:lpstr>
      <vt:lpstr> Funcția de ID global</vt:lpstr>
      <vt:lpstr> Funcția de termen</vt:lpstr>
      <vt:lpstr> Funcția de dereferențiere</vt:lpstr>
      <vt:lpstr>Putem îmbina URI din multiple surse,  cu prefixare adecvată</vt:lpstr>
      <vt:lpstr>Sintaxe pentru grafuri RDF</vt:lpstr>
      <vt:lpstr>Comparaţie cu limbajul natural</vt:lpstr>
      <vt:lpstr>Comparaţie cu limbajul natural</vt:lpstr>
      <vt:lpstr>Comparaţie cu limbajul natural</vt:lpstr>
      <vt:lpstr>Comparaţie RDF-XML-JSON</vt:lpstr>
      <vt:lpstr>Comparaţie RDF-XML-JSON</vt:lpstr>
      <vt:lpstr>Comparaţie RDF-XML-JSON</vt:lpstr>
      <vt:lpstr>Comparaţie RDF-XML-JSON</vt:lpstr>
      <vt:lpstr>PowerPoint Presentation</vt:lpstr>
      <vt:lpstr>Unde sunt datele?</vt:lpstr>
      <vt:lpstr>PowerPoint Presentation</vt:lpstr>
      <vt:lpstr>PowerPoint Presentation</vt:lpstr>
      <vt:lpstr>Ce mai poate conține schema unui graf</vt:lpstr>
      <vt:lpstr>PowerPoint Presentation</vt:lpstr>
      <vt:lpstr>PowerPoint Presentation</vt:lpstr>
      <vt:lpstr>PowerPoint Presentation</vt:lpstr>
      <vt:lpstr>Scriem exemplul precedent în sintaxa Turtle, adăugând conform recomandării câte o etichetă de tip string (rdfs:label) pentru orice URI</vt:lpstr>
      <vt:lpstr>PowerPoint Presentation</vt:lpstr>
      <vt:lpstr>Raționarea (Machine Reasoning)</vt:lpstr>
      <vt:lpstr>Exemplu</vt:lpstr>
      <vt:lpstr>baze de grafuri rdf  - privire de detaliu -</vt:lpstr>
      <vt:lpstr>Standardul RDF (https://www.w3.org/RDF/)</vt:lpstr>
      <vt:lpstr>Resurse adresabile vs. neadresabile</vt:lpstr>
      <vt:lpstr>Relaţia URL-URI</vt:lpstr>
      <vt:lpstr>Relaţia URL-URI</vt:lpstr>
      <vt:lpstr>Sintaxele RDF</vt:lpstr>
      <vt:lpstr>Regulile de bună formare (reminder)</vt:lpstr>
      <vt:lpstr>=&gt; Un graf RDF va conține 3 categorii de noduri</vt:lpstr>
      <vt:lpstr>Clasificarea  URI după proveniență</vt:lpstr>
      <vt:lpstr>PowerPoint Presentation</vt:lpstr>
      <vt:lpstr>Exemplu în sintaxa abstractă</vt:lpstr>
      <vt:lpstr>Proprietățile pot avea proprietăți</vt:lpstr>
      <vt:lpstr>Diferențiem două situații în care atașăm proprietăți la proprietăți</vt:lpstr>
      <vt:lpstr>Un graf poate deveni nod în alt graf</vt:lpstr>
      <vt:lpstr>PowerPoint Presentation</vt:lpstr>
      <vt:lpstr>Exemple în sintaxe concrete</vt:lpstr>
      <vt:lpstr>N-triples vs. Turtle</vt:lpstr>
      <vt:lpstr>Flexibilitatea sintaxei Turtle</vt:lpstr>
      <vt:lpstr>Grafuri identificate (graf despre care facem afirmații în alt graf)</vt:lpstr>
      <vt:lpstr>TriG vs. N-quads</vt:lpstr>
      <vt:lpstr>Datele</vt:lpstr>
      <vt:lpstr>Etichete și tipuri</vt:lpstr>
      <vt:lpstr>Proprietăți atașate la proprietăți</vt:lpstr>
      <vt:lpstr>PowerPoint Presentation</vt:lpstr>
      <vt:lpstr>Ce sunt afirmaţiile relative?</vt:lpstr>
      <vt:lpstr>Avertisment</vt:lpstr>
      <vt:lpstr>Soluţii pentru afirmații relative</vt:lpstr>
      <vt:lpstr>Soluţii pentru afirmații relative</vt:lpstr>
      <vt:lpstr>Soluţii pentru afirmații relative</vt:lpstr>
      <vt:lpstr>Exemplu cu afirmaţii subiective (relativizate la cine le crede, nu la timp/spațiu!)</vt:lpstr>
      <vt:lpstr>Interogarea afirmațiilor relative (cine cu cine are o relație de muncă începând din 2000?)</vt:lpstr>
      <vt:lpstr>PowerPoint Presentation</vt:lpstr>
      <vt:lpstr>Erori frecvente</vt:lpstr>
      <vt:lpstr>Erori frecvente</vt:lpstr>
      <vt:lpstr>Erori frecvente</vt:lpstr>
      <vt:lpstr>Erori frecvente</vt:lpstr>
      <vt:lpstr>Erori frecvente</vt:lpstr>
      <vt:lpstr>Mai multe detalii despre URI</vt:lpstr>
      <vt:lpstr>De ce URI?</vt:lpstr>
      <vt:lpstr>De ce URI?</vt:lpstr>
      <vt:lpstr>De ce URI?</vt:lpstr>
      <vt:lpstr>De ce URI?</vt:lpstr>
      <vt:lpstr>Cum se procedează când mai multe organizații dețin  grafuri despre aceleași entități?</vt:lpstr>
      <vt:lpstr>PowerPoint Presentation</vt:lpstr>
      <vt:lpstr>Cum se procedează când mai multe organizații dețin  grafuri despre aceleași entități?</vt:lpstr>
      <vt:lpstr>PowerPoint Presentation</vt:lpstr>
      <vt:lpstr>Atenţie, nici reutilizarea, nici echivalarea nu sunt posibile pentru noduri anonime</vt:lpstr>
      <vt:lpstr>PowerPoint Presentation</vt:lpstr>
      <vt:lpstr>Echivalarea de URI</vt:lpstr>
      <vt:lpstr>Alte recomandări privind URI</vt:lpstr>
      <vt:lpstr>URI vs. etichete string</vt:lpstr>
      <vt:lpstr>Comparație URI-etichete string</vt:lpstr>
      <vt:lpstr>URI vs. URL</vt:lpstr>
      <vt:lpstr>URI controlaţi / standardizaţi =  definiți în cadrul unor scheme sau grafuri publice</vt:lpstr>
      <vt:lpstr>URI controlaţi / standardizaţi =  definiți în cadrul unor scheme sau grafuri publice</vt:lpstr>
      <vt:lpstr>Baze de grafuri publice</vt:lpstr>
      <vt:lpstr>Baze de grafuri publice</vt:lpstr>
      <vt:lpstr>Mai multe detalii despre  nodurile anonime</vt:lpstr>
      <vt:lpstr>Noduri anonime</vt:lpstr>
      <vt:lpstr>Utilizarea nodurilor anonime</vt:lpstr>
      <vt:lpstr>1. Noduri anonime ca structuri de date (nodul anonim devine similar unui obiect JSON)</vt:lpstr>
      <vt:lpstr>2. Noduri anonime pentru reificare (cazuri: afirmații despre afirmații, afirmații subiective, dacă dorim să stocăm informații pe care să le marcăm ca false/contradictorii etc.) </vt:lpstr>
      <vt:lpstr>3. Noduri anonime cu rol de intermediere (ca locțiitori pentru noduri ce vor primi URI în viitor,  sau pentru a facilita raționarea pe baza lanțurilor de relații) </vt:lpstr>
      <vt:lpstr>4. Noduri anonime pentru relații cu mai mulți participanți (exemplu cu participanți omogeni ) </vt:lpstr>
      <vt:lpstr>4. Noduri anonime pentru relații cu mai mulți participanți (exemplu cu participanți eterogeni) </vt:lpstr>
      <vt:lpstr>5. Noduri anonime pentru a atașa  atribute la o relație  (cu valori diferite la fiecare apariție a relației) </vt:lpstr>
      <vt:lpstr>5. Noduri anonime pentru a atașa atribute la o relație </vt:lpstr>
      <vt:lpstr>6. Noduri anonime pentru a grupa valoarea utilă a unei proprietăți cu ceva ce caracterizează acea valoare (unitate de măsură etc.)</vt:lpstr>
      <vt:lpstr>7. Noduri anonime pentru a conferi ordine unor obiecte (ca listă deschisă)</vt:lpstr>
      <vt:lpstr>7. Noduri anonime pentru a conferi ordine unor obiecte (ca listă închisă)</vt:lpstr>
      <vt:lpstr>Comparație între cele două moduri de exprimare a ordinii:</vt:lpstr>
      <vt:lpstr>8. Noduri anonime introduse artificial (pentru a rezerva noduri pentru URI viitoare)</vt:lpstr>
      <vt:lpstr>Interogări RDF (limbajul SPARQL)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Interogări de explorare a unui graf necunoscut</vt:lpstr>
      <vt:lpstr>PowerPoint Presentation</vt:lpstr>
      <vt:lpstr>Tipuri de interogări</vt:lpstr>
      <vt:lpstr>Interogări de citire</vt:lpstr>
      <vt:lpstr>Exemplu graf  (pentru interogările de pe slideurile următoare)</vt:lpstr>
      <vt:lpstr>Exemple de interogări</vt:lpstr>
      <vt:lpstr>Exemple de interogări</vt:lpstr>
      <vt:lpstr>Exemple de interogări</vt:lpstr>
      <vt:lpstr>Exemple de interogări</vt:lpstr>
      <vt:lpstr>Exemple de interogări</vt:lpstr>
      <vt:lpstr>Exemple de interogări cu sursa precizată</vt:lpstr>
      <vt:lpstr>Interogări de raționare =  generarea de noi afirmații ("concluzii") cu ajutorul interogărilor</vt:lpstr>
      <vt:lpstr>Cum arată rezultatele interogărilor?</vt:lpstr>
      <vt:lpstr>Formatul standard SPARQL Results  (varianta XML)</vt:lpstr>
      <vt:lpstr>PowerPoint Presentation</vt:lpstr>
      <vt:lpstr>Extragerea datelor din formatul SPARQL Results</vt:lpstr>
      <vt:lpstr>Operații de scriere (SPARQL Update)</vt:lpstr>
      <vt:lpstr>SPARQL Update: operaţii la nivel de graf</vt:lpstr>
      <vt:lpstr>SPARQL Update: ștergeri granulare</vt:lpstr>
      <vt:lpstr>SPARQL Update: inserări</vt:lpstr>
      <vt:lpstr>Crearea de termeni URI noi</vt:lpstr>
      <vt:lpstr>Soluții </vt:lpstr>
      <vt:lpstr>Soluții </vt:lpstr>
      <vt:lpstr>Soluții </vt:lpstr>
      <vt:lpstr>Soluții </vt:lpstr>
      <vt:lpstr>Soluții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 sunt bazele de cunoştinţe? (o viziune foarte simplificată)</dc:title>
  <dc:creator>Robert</dc:creator>
  <cp:lastModifiedBy>B</cp:lastModifiedBy>
  <cp:revision>300</cp:revision>
  <dcterms:created xsi:type="dcterms:W3CDTF">2016-03-18T10:48:48Z</dcterms:created>
  <dcterms:modified xsi:type="dcterms:W3CDTF">2022-04-01T13:23:44Z</dcterms:modified>
</cp:coreProperties>
</file>